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3" r:id="rId3"/>
    <p:sldId id="384" r:id="rId4"/>
    <p:sldId id="385" r:id="rId5"/>
    <p:sldId id="386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</p:sldIdLst>
  <p:sldSz cx="11704638" cy="658336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274" y="1970515"/>
            <a:ext cx="1102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THE PRESENT </a:t>
            </a:r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CONTINuOUS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TENSE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49526" y="2609596"/>
            <a:ext cx="1102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POSITIVE </a:t>
            </a:r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aND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NEGATIVE SENTENCES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45" y="4020959"/>
            <a:ext cx="74385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Şimdiki Zamanda Olumlu </a:t>
            </a:r>
          </a:p>
          <a:p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                       ve </a:t>
            </a:r>
          </a:p>
          <a:p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      Olumsuz Cümleler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3808" y="2764374"/>
            <a:ext cx="40659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They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aren’t</a:t>
            </a:r>
            <a:r>
              <a:rPr lang="tr-TR" sz="2400" b="1" dirty="0"/>
              <a:t>  </a:t>
            </a:r>
            <a:r>
              <a:rPr lang="tr-TR" sz="2400" b="1" dirty="0" err="1"/>
              <a:t>runn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.</a:t>
            </a:r>
            <a:endParaRPr lang="tr-TR" sz="2400" dirty="0"/>
          </a:p>
          <a:p>
            <a:r>
              <a:rPr lang="tr-TR" sz="2400" b="1" dirty="0"/>
              <a:t> </a:t>
            </a:r>
            <a:endParaRPr lang="tr-TR" sz="2400" dirty="0"/>
          </a:p>
          <a:p>
            <a:r>
              <a:rPr lang="tr-TR" sz="2400" b="1" dirty="0" err="1"/>
              <a:t>They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are</a:t>
            </a:r>
            <a:r>
              <a:rPr lang="tr-TR" sz="2400" b="1" dirty="0"/>
              <a:t> </a:t>
            </a:r>
            <a:r>
              <a:rPr lang="tr-TR" sz="2400" b="1" dirty="0" err="1" smtClean="0"/>
              <a:t>swimm</a:t>
            </a:r>
            <a:r>
              <a:rPr lang="tr-TR" sz="2400" b="1" dirty="0" err="1" smtClean="0">
                <a:solidFill>
                  <a:srgbClr val="C400C6"/>
                </a:solidFill>
              </a:rPr>
              <a:t>ing</a:t>
            </a:r>
            <a:r>
              <a:rPr lang="tr-TR" sz="2400" b="1" dirty="0" smtClean="0"/>
              <a:t>.</a:t>
            </a:r>
            <a:endParaRPr lang="tr-TR" sz="2400" dirty="0"/>
          </a:p>
        </p:txBody>
      </p:sp>
      <p:pic>
        <p:nvPicPr>
          <p:cNvPr id="4" name="Picture 3" descr="yuz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73" y="1958839"/>
            <a:ext cx="4127350" cy="369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3808" y="2764374"/>
            <a:ext cx="40659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Clara</a:t>
            </a:r>
            <a:r>
              <a:rPr lang="tr-TR" sz="2400" b="1" dirty="0"/>
              <a:t>  </a:t>
            </a:r>
            <a:r>
              <a:rPr lang="tr-TR" sz="2400" b="1" dirty="0" err="1">
                <a:solidFill>
                  <a:srgbClr val="0000FF"/>
                </a:solidFill>
              </a:rPr>
              <a:t>isn’t</a:t>
            </a:r>
            <a:r>
              <a:rPr lang="tr-TR" sz="2400" b="1" dirty="0"/>
              <a:t> </a:t>
            </a:r>
            <a:r>
              <a:rPr lang="tr-TR" sz="2400" b="1" dirty="0" err="1"/>
              <a:t>danc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now</a:t>
            </a:r>
            <a:r>
              <a:rPr lang="tr-TR" sz="2400" b="1" dirty="0"/>
              <a:t>.</a:t>
            </a:r>
            <a:endParaRPr lang="tr-TR" sz="2400" dirty="0"/>
          </a:p>
          <a:p>
            <a:r>
              <a:rPr lang="tr-TR" sz="2400" b="1" dirty="0"/>
              <a:t> </a:t>
            </a:r>
            <a:endParaRPr lang="tr-TR" sz="2400" dirty="0"/>
          </a:p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</a:t>
            </a:r>
            <a:r>
              <a:rPr lang="tr-TR" sz="2400" b="1" dirty="0" err="1"/>
              <a:t>listen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 smtClean="0"/>
              <a:t>music</a:t>
            </a:r>
            <a:r>
              <a:rPr lang="tr-TR" sz="2400" b="1" dirty="0" smtClean="0"/>
              <a:t>.</a:t>
            </a:r>
            <a:endParaRPr lang="tr-TR" sz="2400" dirty="0"/>
          </a:p>
        </p:txBody>
      </p:sp>
      <p:pic>
        <p:nvPicPr>
          <p:cNvPr id="4" name="Picture 3" descr="muzik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21" y="1408769"/>
            <a:ext cx="4569808" cy="4245379"/>
          </a:xfrm>
          <a:prstGeom prst="rect">
            <a:avLst/>
          </a:prstGeom>
        </p:spPr>
      </p:pic>
      <p:sp>
        <p:nvSpPr>
          <p:cNvPr id="9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4385" y="2036372"/>
            <a:ext cx="704269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isn’t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wash</a:t>
            </a:r>
            <a:r>
              <a:rPr lang="tr-TR" sz="2400" b="1" dirty="0" err="1" smtClean="0">
                <a:solidFill>
                  <a:srgbClr val="C400C6"/>
                </a:solidFill>
              </a:rPr>
              <a:t>ing</a:t>
            </a:r>
            <a:r>
              <a:rPr lang="tr-TR" sz="2400" b="1" dirty="0" smtClean="0"/>
              <a:t> </a:t>
            </a:r>
            <a:r>
              <a:rPr lang="tr-TR" sz="2400" b="1" dirty="0"/>
              <a:t>her </a:t>
            </a:r>
            <a:r>
              <a:rPr lang="tr-TR" sz="2400" b="1" dirty="0" err="1" smtClean="0"/>
              <a:t>hands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now</a:t>
            </a:r>
            <a:r>
              <a:rPr lang="tr-TR" sz="2400" b="1" dirty="0" smtClean="0"/>
              <a:t>.</a:t>
            </a:r>
            <a:endParaRPr lang="tr-TR" sz="2400" dirty="0"/>
          </a:p>
          <a:p>
            <a:r>
              <a:rPr lang="tr-TR" sz="2400" b="1" dirty="0"/>
              <a:t> </a:t>
            </a:r>
            <a:endParaRPr lang="tr-TR" sz="2400" dirty="0"/>
          </a:p>
          <a:p>
            <a:r>
              <a:rPr lang="tr-TR" sz="2400" b="1" dirty="0" err="1" smtClean="0"/>
              <a:t>She</a:t>
            </a:r>
            <a:r>
              <a:rPr lang="tr-TR" sz="2400" b="1" dirty="0" smtClean="0"/>
              <a:t>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</a:t>
            </a:r>
            <a:r>
              <a:rPr lang="tr-TR" sz="2400" b="1" dirty="0" err="1"/>
              <a:t>brush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her </a:t>
            </a:r>
            <a:r>
              <a:rPr lang="tr-TR" sz="2400" b="1" dirty="0" err="1" smtClean="0"/>
              <a:t>teeth</a:t>
            </a:r>
            <a:r>
              <a:rPr lang="tr-TR" sz="2400" b="1" dirty="0" smtClean="0"/>
              <a:t>.</a:t>
            </a:r>
            <a:endParaRPr lang="tr-TR" sz="2400" dirty="0"/>
          </a:p>
        </p:txBody>
      </p:sp>
      <p:pic>
        <p:nvPicPr>
          <p:cNvPr id="4" name="Picture 3" descr="dis fırcalıy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26" y="3394333"/>
            <a:ext cx="4846372" cy="2707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274" y="1970515"/>
            <a:ext cx="1102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THE PRESENT </a:t>
            </a:r>
            <a:r>
              <a:rPr lang="tr-TR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CONTINuOUS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TENSE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49526" y="2609596"/>
            <a:ext cx="1102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POSITIVE </a:t>
            </a:r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aND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NEGATIVE </a:t>
            </a:r>
            <a:r>
              <a:rPr lang="tr-T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SENTENCES</a:t>
            </a:r>
            <a:endParaRPr lang="tr-T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029" y="4066936"/>
            <a:ext cx="69175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Şimdiki Zamanda Olumlu</a:t>
            </a:r>
          </a:p>
          <a:p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                     ve </a:t>
            </a:r>
          </a:p>
          <a:p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     Olumsuz Cümleler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1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31204" y="3965169"/>
            <a:ext cx="1398089" cy="3963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8668" y="3973101"/>
            <a:ext cx="1997958" cy="3963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7201" y="3989279"/>
            <a:ext cx="697333" cy="3640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0344" y="2245524"/>
            <a:ext cx="894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Present</a:t>
            </a:r>
            <a:r>
              <a:rPr lang="tr-TR" sz="2400" b="1" dirty="0"/>
              <a:t> </a:t>
            </a:r>
            <a:r>
              <a:rPr lang="tr-TR" sz="2400" b="1" dirty="0" err="1"/>
              <a:t>C</a:t>
            </a:r>
            <a:r>
              <a:rPr lang="tr-TR" sz="2400" b="1" dirty="0" err="1" smtClean="0"/>
              <a:t>ontinuous</a:t>
            </a:r>
            <a:r>
              <a:rPr lang="tr-TR" sz="2400" b="1" dirty="0" smtClean="0"/>
              <a:t> </a:t>
            </a:r>
            <a:r>
              <a:rPr lang="tr-TR" sz="2400" b="1" dirty="0"/>
              <a:t>T</a:t>
            </a:r>
            <a:r>
              <a:rPr lang="tr-TR" sz="2400" b="1" dirty="0" smtClean="0"/>
              <a:t>ense </a:t>
            </a:r>
            <a:r>
              <a:rPr lang="tr-TR" sz="2400" b="1" dirty="0"/>
              <a:t>konuşma anında yapılan eylemlerden bahsedilirken kullanılır. </a:t>
            </a:r>
            <a:endParaRPr lang="en-US" sz="24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665" y="3557602"/>
            <a:ext cx="8572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Bu tense ile şimdi , şu anda anlamına gelen </a:t>
            </a:r>
            <a:r>
              <a:rPr lang="tr-TR" sz="2400" b="1" dirty="0" smtClean="0"/>
              <a:t> </a:t>
            </a:r>
          </a:p>
          <a:p>
            <a:r>
              <a:rPr lang="tr-TR" sz="2400" b="1" dirty="0" err="1" smtClean="0">
                <a:solidFill>
                  <a:schemeClr val="bg1"/>
                </a:solidFill>
              </a:rPr>
              <a:t>now</a:t>
            </a:r>
            <a:r>
              <a:rPr lang="tr-TR" sz="2400" b="1" dirty="0" smtClean="0"/>
              <a:t>  / </a:t>
            </a:r>
            <a:r>
              <a:rPr lang="tr-TR" sz="2400" b="1" dirty="0" smtClean="0">
                <a:solidFill>
                  <a:srgbClr val="FFFFFF"/>
                </a:solidFill>
              </a:rPr>
              <a:t>at </a:t>
            </a:r>
            <a:r>
              <a:rPr lang="tr-TR" sz="2400" b="1" dirty="0" err="1">
                <a:solidFill>
                  <a:srgbClr val="FFFFFF"/>
                </a:solidFill>
              </a:rPr>
              <a:t>the</a:t>
            </a:r>
            <a:r>
              <a:rPr lang="tr-TR" sz="2400" b="1" dirty="0">
                <a:solidFill>
                  <a:srgbClr val="FFFFFF"/>
                </a:solidFill>
              </a:rPr>
              <a:t> </a:t>
            </a:r>
            <a:r>
              <a:rPr lang="tr-TR" sz="2400" b="1" dirty="0" smtClean="0">
                <a:solidFill>
                  <a:srgbClr val="FFFFFF"/>
                </a:solidFill>
              </a:rPr>
              <a:t>moment</a:t>
            </a:r>
            <a:r>
              <a:rPr lang="tr-TR" sz="2400" b="1" dirty="0" smtClean="0"/>
              <a:t>  / </a:t>
            </a:r>
            <a:r>
              <a:rPr lang="tr-TR" sz="2400" b="1" dirty="0">
                <a:solidFill>
                  <a:srgbClr val="FFFFFF"/>
                </a:solidFill>
              </a:rPr>
              <a:t>at </a:t>
            </a:r>
            <a:r>
              <a:rPr lang="tr-TR" sz="2400" b="1" dirty="0" err="1">
                <a:solidFill>
                  <a:srgbClr val="FFFFFF"/>
                </a:solidFill>
              </a:rPr>
              <a:t>present</a:t>
            </a:r>
            <a:r>
              <a:rPr lang="tr-TR" sz="2400" b="1" dirty="0">
                <a:solidFill>
                  <a:srgbClr val="FFFFFF"/>
                </a:solidFill>
              </a:rPr>
              <a:t> </a:t>
            </a:r>
            <a:r>
              <a:rPr lang="tr-TR" sz="2400" b="1" dirty="0" smtClean="0">
                <a:solidFill>
                  <a:srgbClr val="FFFFFF"/>
                </a:solidFill>
              </a:rPr>
              <a:t> </a:t>
            </a:r>
            <a:r>
              <a:rPr lang="tr-TR" sz="2400" b="1" dirty="0" smtClean="0"/>
              <a:t>zaman zarfları kullanılır</a:t>
            </a:r>
            <a:r>
              <a:rPr lang="tr-TR" sz="2400" b="1" dirty="0"/>
              <a:t>.</a:t>
            </a:r>
            <a:endParaRPr lang="tr-TR" sz="2400" dirty="0"/>
          </a:p>
        </p:txBody>
      </p:sp>
      <p:sp>
        <p:nvSpPr>
          <p:cNvPr id="18" name="5-Point Star 17"/>
          <p:cNvSpPr/>
          <p:nvPr/>
        </p:nvSpPr>
        <p:spPr>
          <a:xfrm>
            <a:off x="266346" y="2344152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266346" y="3591290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  <p:bldP spid="16" grpId="0"/>
      <p:bldP spid="11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4533" y="3845811"/>
            <a:ext cx="639023" cy="384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57012" y="3094499"/>
            <a:ext cx="2887301" cy="386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03954" y="3094499"/>
            <a:ext cx="1884713" cy="384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9294" y="2291533"/>
            <a:ext cx="8454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İngilizcede şimdiki zamanda olumlu cümle kurmak için önce özne </a:t>
            </a:r>
            <a:endParaRPr lang="tr-TR" sz="2400" b="1" dirty="0" smtClean="0"/>
          </a:p>
          <a:p>
            <a:endParaRPr lang="tr-TR" sz="2400" b="1" dirty="0"/>
          </a:p>
          <a:p>
            <a:r>
              <a:rPr lang="tr-TR" sz="2400" b="1" dirty="0" smtClean="0"/>
              <a:t>(  </a:t>
            </a:r>
            <a:r>
              <a:rPr lang="tr-TR" sz="2400" b="1" dirty="0" smtClean="0">
                <a:solidFill>
                  <a:schemeClr val="bg1"/>
                </a:solidFill>
              </a:rPr>
              <a:t>I </a:t>
            </a:r>
            <a:r>
              <a:rPr lang="tr-TR" sz="2400" b="1" dirty="0" smtClean="0"/>
              <a:t> /  </a:t>
            </a:r>
            <a:r>
              <a:rPr lang="tr-TR" sz="2400" b="1" dirty="0" err="1" smtClean="0">
                <a:solidFill>
                  <a:srgbClr val="FFFFFF"/>
                </a:solidFill>
              </a:rPr>
              <a:t>we</a:t>
            </a:r>
            <a:r>
              <a:rPr lang="tr-TR" sz="2400" b="1" dirty="0" smtClean="0"/>
              <a:t>  /  </a:t>
            </a:r>
            <a:r>
              <a:rPr lang="tr-TR" sz="2400" b="1" dirty="0" err="1" smtClean="0">
                <a:solidFill>
                  <a:srgbClr val="FFFFFF"/>
                </a:solidFill>
              </a:rPr>
              <a:t>you</a:t>
            </a:r>
            <a:r>
              <a:rPr lang="tr-TR" sz="2400" b="1" dirty="0" smtClean="0">
                <a:solidFill>
                  <a:srgbClr val="FFFFFF"/>
                </a:solidFill>
              </a:rPr>
              <a:t> </a:t>
            </a:r>
            <a:r>
              <a:rPr lang="tr-TR" sz="2400" b="1" dirty="0" smtClean="0"/>
              <a:t> /  </a:t>
            </a:r>
            <a:r>
              <a:rPr lang="tr-TR" sz="2400" b="1" dirty="0" err="1" smtClean="0">
                <a:solidFill>
                  <a:srgbClr val="FFFFFF"/>
                </a:solidFill>
              </a:rPr>
              <a:t>they</a:t>
            </a:r>
            <a:r>
              <a:rPr lang="tr-TR" sz="2400" b="1" dirty="0" smtClean="0">
                <a:solidFill>
                  <a:srgbClr val="FFFFFF"/>
                </a:solidFill>
              </a:rPr>
              <a:t> </a:t>
            </a:r>
            <a:r>
              <a:rPr lang="tr-TR" sz="2400" b="1" dirty="0" smtClean="0"/>
              <a:t> ..) </a:t>
            </a:r>
            <a:r>
              <a:rPr lang="tr-TR" sz="2400" b="1" dirty="0"/>
              <a:t>sonra  yardımcı fiil </a:t>
            </a:r>
            <a:r>
              <a:rPr lang="tr-TR" sz="2400" b="1" dirty="0" smtClean="0"/>
              <a:t>(</a:t>
            </a:r>
            <a:r>
              <a:rPr lang="tr-TR" sz="2400" b="1" dirty="0" smtClean="0">
                <a:solidFill>
                  <a:srgbClr val="FFFFFF"/>
                </a:solidFill>
              </a:rPr>
              <a:t>am </a:t>
            </a:r>
            <a:r>
              <a:rPr lang="tr-TR" sz="2400" b="1" dirty="0" smtClean="0"/>
              <a:t>/  </a:t>
            </a:r>
            <a:r>
              <a:rPr lang="tr-TR" sz="2400" b="1" dirty="0">
                <a:solidFill>
                  <a:srgbClr val="FFFFFF"/>
                </a:solidFill>
              </a:rPr>
              <a:t>is</a:t>
            </a:r>
            <a:r>
              <a:rPr lang="tr-TR" sz="2400" b="1" dirty="0"/>
              <a:t>  /  </a:t>
            </a:r>
            <a:r>
              <a:rPr lang="tr-TR" sz="2400" b="1" dirty="0" err="1">
                <a:solidFill>
                  <a:srgbClr val="FFFFFF"/>
                </a:solidFill>
              </a:rPr>
              <a:t>are</a:t>
            </a:r>
            <a:r>
              <a:rPr lang="tr-TR" sz="2400" b="1" dirty="0"/>
              <a:t> </a:t>
            </a:r>
            <a:r>
              <a:rPr lang="tr-TR" sz="2400" b="1" dirty="0" smtClean="0"/>
              <a:t>) </a:t>
            </a:r>
            <a:endParaRPr lang="tr-TR" sz="2400" b="1" dirty="0"/>
          </a:p>
          <a:p>
            <a:endParaRPr lang="tr-TR" sz="2400" b="1" dirty="0" smtClean="0"/>
          </a:p>
          <a:p>
            <a:r>
              <a:rPr lang="tr-TR" sz="2400" b="1" dirty="0" smtClean="0"/>
              <a:t>ve</a:t>
            </a:r>
            <a:r>
              <a:rPr lang="tr-TR" sz="2400" dirty="0" smtClean="0"/>
              <a:t>  </a:t>
            </a:r>
            <a:r>
              <a:rPr lang="tr-TR" sz="2400" b="1" dirty="0">
                <a:solidFill>
                  <a:srgbClr val="FFFFFF"/>
                </a:solidFill>
              </a:rPr>
              <a:t>-</a:t>
            </a:r>
            <a:r>
              <a:rPr lang="tr-TR" sz="2400" b="1" dirty="0" err="1">
                <a:solidFill>
                  <a:srgbClr val="FFFFFF"/>
                </a:solidFill>
              </a:rPr>
              <a:t>ing</a:t>
            </a:r>
            <a:r>
              <a:rPr lang="tr-TR" sz="2400" b="1" dirty="0">
                <a:solidFill>
                  <a:srgbClr val="FFFFFF"/>
                </a:solidFill>
              </a:rPr>
              <a:t> </a:t>
            </a:r>
            <a:r>
              <a:rPr lang="tr-TR" sz="2400" b="1" dirty="0"/>
              <a:t> takısı almış fiil eklenir</a:t>
            </a:r>
            <a:r>
              <a:rPr lang="tr-TR" sz="2400" b="1" dirty="0" smtClean="0"/>
              <a:t>.</a:t>
            </a:r>
            <a:endParaRPr lang="tr-TR" sz="2400" dirty="0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62759" y="2291533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3" grpId="0" animBg="1"/>
      <p:bldP spid="1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90790" y="3477028"/>
            <a:ext cx="3629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I’</a:t>
            </a:r>
            <a:r>
              <a:rPr lang="tr-TR" sz="2400" b="1" dirty="0">
                <a:solidFill>
                  <a:srgbClr val="0000FF"/>
                </a:solidFill>
              </a:rPr>
              <a:t>m</a:t>
            </a:r>
            <a:r>
              <a:rPr lang="tr-TR" sz="2400" b="1" dirty="0">
                <a:solidFill>
                  <a:srgbClr val="C400C6"/>
                </a:solidFill>
              </a:rPr>
              <a:t> </a:t>
            </a:r>
            <a:r>
              <a:rPr lang="tr-TR" sz="2400" b="1" dirty="0"/>
              <a:t> </a:t>
            </a:r>
            <a:r>
              <a:rPr lang="tr-TR" sz="2400" b="1" dirty="0" err="1" smtClean="0"/>
              <a:t>eat</a:t>
            </a:r>
            <a:r>
              <a:rPr lang="tr-TR" sz="2400" b="1" dirty="0" err="1" smtClean="0">
                <a:solidFill>
                  <a:srgbClr val="C400C6"/>
                </a:solidFill>
              </a:rPr>
              <a:t>ing</a:t>
            </a:r>
            <a:r>
              <a:rPr lang="tr-TR" sz="2400" b="1" dirty="0" smtClean="0"/>
              <a:t> </a:t>
            </a:r>
            <a:r>
              <a:rPr lang="tr-TR" sz="2400" b="1" dirty="0"/>
              <a:t>an </a:t>
            </a:r>
            <a:r>
              <a:rPr lang="tr-TR" sz="2400" b="1" dirty="0" err="1"/>
              <a:t>apple</a:t>
            </a:r>
            <a:r>
              <a:rPr lang="tr-TR" sz="2400" b="1" dirty="0"/>
              <a:t> </a:t>
            </a:r>
            <a:r>
              <a:rPr lang="tr-TR" sz="2400" b="1" dirty="0" err="1"/>
              <a:t>now</a:t>
            </a:r>
            <a:r>
              <a:rPr lang="tr-TR" sz="2400" b="1" dirty="0"/>
              <a:t>.</a:t>
            </a:r>
            <a:endParaRPr lang="tr-TR" sz="2400" dirty="0"/>
          </a:p>
        </p:txBody>
      </p:sp>
      <p:pic>
        <p:nvPicPr>
          <p:cNvPr id="3" name="Picture 2" descr="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64" y="1713645"/>
            <a:ext cx="3725314" cy="3920734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1902" y="3155287"/>
            <a:ext cx="3200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</a:t>
            </a:r>
            <a:r>
              <a:rPr lang="tr-TR" sz="2400" b="1" dirty="0" err="1"/>
              <a:t>read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a </a:t>
            </a:r>
            <a:r>
              <a:rPr lang="tr-TR" sz="2400" b="1" dirty="0" err="1"/>
              <a:t>book</a:t>
            </a:r>
            <a:r>
              <a:rPr lang="tr-TR" sz="2400" b="1" dirty="0"/>
              <a:t>.</a:t>
            </a:r>
            <a:endParaRPr lang="tr-TR" sz="2400" dirty="0"/>
          </a:p>
        </p:txBody>
      </p:sp>
      <p:pic>
        <p:nvPicPr>
          <p:cNvPr id="8" name="Picture 7" descr="kitap-okuya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45" y="1249922"/>
            <a:ext cx="2677425" cy="4096997"/>
          </a:xfrm>
          <a:prstGeom prst="rect">
            <a:avLst/>
          </a:prstGeom>
        </p:spPr>
      </p:pic>
      <p:sp>
        <p:nvSpPr>
          <p:cNvPr id="12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0430" y="2811259"/>
            <a:ext cx="4469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He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</a:t>
            </a:r>
            <a:r>
              <a:rPr lang="tr-TR" sz="2400" b="1" dirty="0" err="1"/>
              <a:t>drink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 smtClean="0"/>
              <a:t>milk</a:t>
            </a:r>
            <a:r>
              <a:rPr lang="tr-TR" sz="2400" b="1" dirty="0" smtClean="0"/>
              <a:t> </a:t>
            </a:r>
            <a:r>
              <a:rPr lang="tr-TR" sz="2400" b="1" dirty="0" err="1"/>
              <a:t>now</a:t>
            </a:r>
            <a:r>
              <a:rPr lang="tr-TR" sz="2400" b="1" dirty="0"/>
              <a:t>.</a:t>
            </a:r>
            <a:endParaRPr lang="tr-TR" sz="24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 descr="dairy_food_boy_drinking_milk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6" y="1816252"/>
            <a:ext cx="4083380" cy="363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58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4830" y="3268773"/>
            <a:ext cx="406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It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</a:t>
            </a:r>
            <a:r>
              <a:rPr lang="tr-TR" sz="2400" b="1" dirty="0" err="1"/>
              <a:t>rain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at </a:t>
            </a:r>
            <a:r>
              <a:rPr lang="tr-TR" sz="2400" b="1" dirty="0" err="1"/>
              <a:t>the</a:t>
            </a:r>
            <a:r>
              <a:rPr lang="tr-TR" sz="2400" b="1" dirty="0"/>
              <a:t> moment.</a:t>
            </a:r>
            <a:endParaRPr lang="tr-TR" sz="2400" dirty="0"/>
          </a:p>
        </p:txBody>
      </p:sp>
      <p:pic>
        <p:nvPicPr>
          <p:cNvPr id="3" name="Picture 2" descr="Yagmurlu ha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43" y="1302315"/>
            <a:ext cx="6247422" cy="4997936"/>
          </a:xfrm>
          <a:prstGeom prst="rect">
            <a:avLst/>
          </a:prstGeom>
        </p:spPr>
      </p:pic>
      <p:sp>
        <p:nvSpPr>
          <p:cNvPr id="10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2757" y="3828604"/>
            <a:ext cx="582401" cy="347823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95294" y="2285969"/>
            <a:ext cx="2232538" cy="396357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07119" y="3030149"/>
            <a:ext cx="752269" cy="396357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97872" y="3030149"/>
            <a:ext cx="1676091" cy="364001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66346" y="2344152"/>
            <a:ext cx="503998" cy="435412"/>
          </a:xfrm>
          <a:prstGeom prst="star5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344" y="2245524"/>
            <a:ext cx="8947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Olumsuz cümle kurarken önce özne (</a:t>
            </a:r>
            <a:r>
              <a:rPr lang="tr-TR" sz="2400" b="1" dirty="0" smtClean="0">
                <a:solidFill>
                  <a:srgbClr val="FFFFFF"/>
                </a:solidFill>
              </a:rPr>
              <a:t>I</a:t>
            </a:r>
            <a:r>
              <a:rPr lang="tr-TR" sz="2400" b="1" dirty="0" smtClean="0"/>
              <a:t>/</a:t>
            </a: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/>
              <a:t>/</a:t>
            </a:r>
            <a:r>
              <a:rPr lang="tr-TR" sz="2400" b="1" dirty="0" err="1" smtClean="0">
                <a:solidFill>
                  <a:srgbClr val="FFFFFF"/>
                </a:solidFill>
              </a:rPr>
              <a:t>you</a:t>
            </a:r>
            <a:r>
              <a:rPr lang="tr-TR" sz="2400" b="1" dirty="0" smtClean="0"/>
              <a:t>/</a:t>
            </a:r>
            <a:r>
              <a:rPr lang="tr-TR" sz="2400" b="1" dirty="0" err="1" smtClean="0">
                <a:solidFill>
                  <a:srgbClr val="FFFFFF"/>
                </a:solidFill>
              </a:rPr>
              <a:t>they</a:t>
            </a:r>
            <a:r>
              <a:rPr lang="tr-TR" sz="2400" b="1" dirty="0" smtClean="0">
                <a:solidFill>
                  <a:srgbClr val="FFFFFF"/>
                </a:solidFill>
              </a:rPr>
              <a:t>...</a:t>
            </a:r>
            <a:r>
              <a:rPr lang="tr-TR" sz="2400" b="1" dirty="0" smtClean="0"/>
              <a:t>), 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ardından </a:t>
            </a:r>
            <a:r>
              <a:rPr lang="tr-TR" sz="2400" b="1" dirty="0"/>
              <a:t>yardımcı fiil (</a:t>
            </a:r>
            <a:r>
              <a:rPr lang="tr-TR" sz="2400" b="1" dirty="0">
                <a:solidFill>
                  <a:srgbClr val="FFFFFF"/>
                </a:solidFill>
              </a:rPr>
              <a:t>am</a:t>
            </a:r>
            <a:r>
              <a:rPr lang="tr-TR" sz="2400" b="1" dirty="0"/>
              <a:t> /</a:t>
            </a:r>
            <a:r>
              <a:rPr lang="tr-TR" sz="2400" b="1" dirty="0">
                <a:solidFill>
                  <a:srgbClr val="FFFFFF"/>
                </a:solidFill>
              </a:rPr>
              <a:t>is</a:t>
            </a:r>
            <a:r>
              <a:rPr lang="tr-TR" sz="2400" b="1" dirty="0"/>
              <a:t>/ </a:t>
            </a:r>
            <a:r>
              <a:rPr lang="tr-TR" sz="2400" b="1" dirty="0" err="1">
                <a:solidFill>
                  <a:srgbClr val="FFFFFF"/>
                </a:solidFill>
              </a:rPr>
              <a:t>are</a:t>
            </a:r>
            <a:r>
              <a:rPr lang="tr-TR" sz="2400" b="1" dirty="0"/>
              <a:t>)  sonra  </a:t>
            </a:r>
            <a:r>
              <a:rPr lang="tr-TR" sz="2400" b="1" dirty="0">
                <a:solidFill>
                  <a:srgbClr val="FFFFFF"/>
                </a:solidFill>
              </a:rPr>
              <a:t>‘not’  </a:t>
            </a:r>
            <a:r>
              <a:rPr lang="tr-TR" sz="2400" b="1" dirty="0"/>
              <a:t>olumsuzluk eki ve </a:t>
            </a:r>
            <a:endParaRPr lang="tr-TR" sz="2400" b="1" dirty="0" smtClean="0"/>
          </a:p>
          <a:p>
            <a:endParaRPr lang="tr-TR" sz="2400" b="1" dirty="0"/>
          </a:p>
          <a:p>
            <a:r>
              <a:rPr lang="tr-TR" sz="2400" b="1" dirty="0" smtClean="0"/>
              <a:t>fiile </a:t>
            </a:r>
            <a:r>
              <a:rPr lang="tr-TR" sz="2400" b="1" dirty="0">
                <a:solidFill>
                  <a:srgbClr val="FFFFFF"/>
                </a:solidFill>
              </a:rPr>
              <a:t>-</a:t>
            </a:r>
            <a:r>
              <a:rPr lang="tr-TR" sz="2400" b="1" dirty="0" err="1">
                <a:solidFill>
                  <a:srgbClr val="FFFFFF"/>
                </a:solidFill>
              </a:rPr>
              <a:t>ing</a:t>
            </a:r>
            <a:r>
              <a:rPr lang="tr-TR" sz="2400" b="1" dirty="0">
                <a:solidFill>
                  <a:srgbClr val="FFFFFF"/>
                </a:solidFill>
              </a:rPr>
              <a:t> </a:t>
            </a:r>
            <a:r>
              <a:rPr lang="tr-TR" sz="2400" b="1" dirty="0"/>
              <a:t>takısı getirilir.</a:t>
            </a:r>
            <a:r>
              <a:rPr lang="tr-TR" sz="2400" dirty="0"/>
              <a:t> </a:t>
            </a:r>
            <a:endParaRPr lang="en-US" sz="2400" dirty="0"/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4" grpId="0" animBg="1"/>
      <p:bldP spid="3" grpId="0" animBg="1"/>
      <p:bldP spid="18" grpId="0" uiExpand="1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559" y="2918063"/>
            <a:ext cx="40659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Mary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not  </a:t>
            </a:r>
            <a:r>
              <a:rPr lang="tr-TR" sz="2400" b="1" dirty="0" err="1"/>
              <a:t>play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piano</a:t>
            </a:r>
            <a:r>
              <a:rPr lang="tr-TR" sz="2400" b="1" dirty="0"/>
              <a:t>.</a:t>
            </a:r>
            <a:endParaRPr lang="tr-TR" sz="2400" dirty="0"/>
          </a:p>
          <a:p>
            <a:r>
              <a:rPr lang="tr-TR" sz="2400" b="1" dirty="0"/>
              <a:t> </a:t>
            </a:r>
            <a:endParaRPr lang="tr-TR" sz="2400" dirty="0"/>
          </a:p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00FF"/>
                </a:solidFill>
              </a:rPr>
              <a:t>is</a:t>
            </a:r>
            <a:r>
              <a:rPr lang="tr-TR" sz="2400" b="1" dirty="0"/>
              <a:t> </a:t>
            </a:r>
            <a:r>
              <a:rPr lang="tr-TR" sz="2400" b="1" dirty="0" err="1"/>
              <a:t>play</a:t>
            </a:r>
            <a:r>
              <a:rPr lang="tr-TR" sz="2400" b="1" dirty="0" err="1">
                <a:solidFill>
                  <a:srgbClr val="C400C6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violin</a:t>
            </a:r>
            <a:r>
              <a:rPr lang="tr-TR" sz="2400" b="1" dirty="0"/>
              <a:t>.</a:t>
            </a:r>
            <a:endParaRPr lang="tr-TR" sz="2400" dirty="0"/>
          </a:p>
        </p:txBody>
      </p:sp>
      <p:pic>
        <p:nvPicPr>
          <p:cNvPr id="4" name="Picture 3" descr="cartoon-girl-playing-vio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35" y="1990986"/>
            <a:ext cx="2617478" cy="4423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Elbow Connector 8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10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THE PRESENT CONTINUOUS TENSE  </a:t>
            </a:r>
            <a:r>
              <a:rPr lang="tr-TR" sz="2400" b="1" dirty="0" smtClean="0">
                <a:solidFill>
                  <a:srgbClr val="FFFFFF"/>
                </a:solidFill>
              </a:rPr>
              <a:t>(Olumlu ve Olumsuz Cümleler)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399000"/>
    </mc:Choice>
    <mc:Fallback xmlns="">
      <p:transition spd="slow" advClick="0" advTm="863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327</Words>
  <Application>Microsoft Office PowerPoint</Application>
  <PresentationFormat>Özel</PresentationFormat>
  <Paragraphs>73</Paragraphs>
  <Slides>13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Inci BALAMIR</cp:lastModifiedBy>
  <cp:revision>827</cp:revision>
  <dcterms:created xsi:type="dcterms:W3CDTF">2014-03-24T15:31:55Z</dcterms:created>
  <dcterms:modified xsi:type="dcterms:W3CDTF">2015-01-13T14:27:22Z</dcterms:modified>
</cp:coreProperties>
</file>