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452" r:id="rId3"/>
    <p:sldId id="456" r:id="rId4"/>
    <p:sldId id="464" r:id="rId5"/>
    <p:sldId id="465" r:id="rId6"/>
    <p:sldId id="459" r:id="rId7"/>
    <p:sldId id="466" r:id="rId8"/>
    <p:sldId id="467" r:id="rId9"/>
    <p:sldId id="468" r:id="rId10"/>
    <p:sldId id="469" r:id="rId11"/>
    <p:sldId id="471" r:id="rId12"/>
    <p:sldId id="472" r:id="rId13"/>
    <p:sldId id="473" r:id="rId14"/>
    <p:sldId id="470" r:id="rId15"/>
    <p:sldId id="474" r:id="rId16"/>
    <p:sldId id="475" r:id="rId17"/>
  </p:sldIdLst>
  <p:sldSz cx="11704638" cy="6583363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4">
          <p15:clr>
            <a:srgbClr val="A4A3A4"/>
          </p15:clr>
        </p15:guide>
        <p15:guide id="2" pos="36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0C6"/>
    <a:srgbClr val="E1C436"/>
    <a:srgbClr val="25FF54"/>
    <a:srgbClr val="FFDB20"/>
    <a:srgbClr val="182C7F"/>
    <a:srgbClr val="4AB8FF"/>
    <a:srgbClr val="1098FF"/>
    <a:srgbClr val="0000B0"/>
    <a:srgbClr val="FF0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94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468" y="66"/>
      </p:cViewPr>
      <p:guideLst>
        <p:guide orient="horz" pos="2074"/>
        <p:guide pos="36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4087B-AB65-284C-B08E-13CC99A526D5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B17F-07B5-724F-80C4-D9DF2454D2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343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CC7E5-C8F0-1A47-8EEA-5AD665A1F6B3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BBB83-79E8-704E-883B-3BFFFF9B2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223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BBB83-79E8-704E-883B-3BFFFF9B2C3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25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848" y="2045110"/>
            <a:ext cx="9948942" cy="1411156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5696" y="3730572"/>
            <a:ext cx="8193247" cy="1682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8A47-B69C-6341-B046-1136A4568278}" type="datetime1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5ECF-0864-6D4D-8CC6-AEC941DFC373}" type="datetime1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5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63368" y="252972"/>
            <a:ext cx="3369148" cy="5391652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830" y="252972"/>
            <a:ext cx="9918461" cy="5391652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3A9C-4F8A-7A4B-86BB-4314FA486444}" type="datetime1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2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14D9-CFEA-0241-897F-78F301B73F0A}" type="datetime1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5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86" y="4230421"/>
            <a:ext cx="9948942" cy="13075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586" y="2790311"/>
            <a:ext cx="9948942" cy="144011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E4F93-129F-1F4D-AA72-E24732563CEE}" type="datetime1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2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830" y="1475161"/>
            <a:ext cx="6642788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7695" y="1475161"/>
            <a:ext cx="6644821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A207-18E9-D944-BFA8-4B28DAC29282}" type="datetime1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6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473637"/>
            <a:ext cx="5171581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32" y="2087779"/>
            <a:ext cx="5171581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5794" y="1473637"/>
            <a:ext cx="5173613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5794" y="2087779"/>
            <a:ext cx="5173613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E9FE-0867-934F-A5DD-930AA25F658E}" type="datetime1">
              <a:rPr lang="en-US" smtClean="0"/>
              <a:pPr/>
              <a:t>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8DF9-9DF5-D349-AE4C-FCDD6DC6096E}" type="datetime1">
              <a:rPr lang="en-US" smtClean="0"/>
              <a:pPr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5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86FE-920F-A14D-9657-3A7918A7B5FA}" type="datetime1">
              <a:rPr lang="en-US" smtClean="0"/>
              <a:pPr/>
              <a:t>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2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3" y="262116"/>
            <a:ext cx="3850745" cy="11155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188" y="262116"/>
            <a:ext cx="6543218" cy="56187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233" y="1377630"/>
            <a:ext cx="3850745" cy="45032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D21B-39B9-0B40-A863-47D2A1731759}" type="datetime1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191" y="4608354"/>
            <a:ext cx="7022783" cy="5440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94191" y="588236"/>
            <a:ext cx="7022783" cy="39500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4191" y="5152397"/>
            <a:ext cx="7022783" cy="772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4A5F-C78E-FF4A-BB7B-164024A2E338}" type="datetime1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4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536119"/>
            <a:ext cx="10534174" cy="434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232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3812D-BF62-3B4B-8E09-457EAA1C3F84}" type="datetime1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9085" y="6101803"/>
            <a:ext cx="3706469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24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8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</a:t>
            </a:fld>
            <a:endParaRPr lang="en-US"/>
          </a:p>
        </p:txBody>
      </p:sp>
      <p:cxnSp>
        <p:nvCxnSpPr>
          <p:cNvPr id="10" name="Elbow Connector 9"/>
          <p:cNvCxnSpPr/>
          <p:nvPr/>
        </p:nvCxnSpPr>
        <p:spPr>
          <a:xfrm>
            <a:off x="350832" y="3372978"/>
            <a:ext cx="5395799" cy="334592"/>
          </a:xfrm>
          <a:prstGeom prst="bentConnector3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4109648" y="3581657"/>
            <a:ext cx="3580593" cy="251825"/>
          </a:xfrm>
          <a:prstGeom prst="bentConnector3">
            <a:avLst/>
          </a:prstGeom>
          <a:ln w="57150" cmpd="sng">
            <a:solidFill>
              <a:srgbClr val="1623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652937" y="2253949"/>
            <a:ext cx="9663177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A000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THE SIMPLE </a:t>
            </a:r>
            <a:r>
              <a:rPr lang="tr-TR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A000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FUTURE TENSE ( BE GOING TO )</a:t>
            </a:r>
          </a:p>
          <a:p>
            <a:pPr algn="ctr"/>
            <a:r>
              <a:rPr lang="tr-T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82C7F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( GELECEK </a:t>
            </a:r>
            <a:r>
              <a:rPr lang="tr-T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82C7F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ZAMAN </a:t>
            </a:r>
            <a:r>
              <a:rPr lang="tr-T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82C7F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)  </a:t>
            </a:r>
            <a:r>
              <a:rPr lang="tr-T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82C7F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( </a:t>
            </a:r>
            <a:r>
              <a:rPr lang="tr-T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82C7F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BE GOING TO)</a:t>
            </a:r>
            <a:endParaRPr lang="tr-TR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82C7F"/>
              </a:solidFill>
              <a:effectLst>
                <a:reflection blurRad="12700" stA="28000" endPos="45000" dist="1000" dir="5400000" sy="-100000" algn="bl" rotWithShape="0"/>
              </a:effectLst>
              <a:cs typeface="Myriad Pro"/>
            </a:endParaRPr>
          </a:p>
          <a:p>
            <a:pPr algn="ctr"/>
            <a:endParaRPr lang="tr-TR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82C7F"/>
              </a:solidFill>
              <a:effectLst>
                <a:reflection blurRad="12700" stA="28000" endPos="45000" dist="1000" dir="5400000" sy="-100000" algn="bl" rotWithShape="0"/>
              </a:effectLst>
              <a:cs typeface="Myriad Pro"/>
            </a:endParaRPr>
          </a:p>
        </p:txBody>
      </p:sp>
      <p:sp>
        <p:nvSpPr>
          <p:cNvPr id="14" name="4 Metin kutusu"/>
          <p:cNvSpPr txBox="1"/>
          <p:nvPr/>
        </p:nvSpPr>
        <p:spPr>
          <a:xfrm>
            <a:off x="190895" y="98260"/>
            <a:ext cx="6827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b="1" dirty="0">
                <a:solidFill>
                  <a:srgbClr val="FFFF00"/>
                </a:solidFill>
              </a:rPr>
              <a:t>THE FUTURE TENSE ( BE GOING </a:t>
            </a:r>
            <a:r>
              <a:rPr lang="en-US" sz="2400" b="1" dirty="0" smtClean="0">
                <a:solidFill>
                  <a:srgbClr val="FFFF00"/>
                </a:solidFill>
              </a:rPr>
              <a:t>TO )</a:t>
            </a:r>
            <a:endParaRPr lang="en-US" sz="2400" b="1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1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/>
          <p:nvPr/>
        </p:nvSpPr>
        <p:spPr>
          <a:xfrm>
            <a:off x="3200400" y="3896220"/>
            <a:ext cx="431074" cy="386467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00190" y="3913639"/>
            <a:ext cx="1121559" cy="386467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60" y="2813373"/>
            <a:ext cx="2658242" cy="2410139"/>
          </a:xfrm>
          <a:prstGeom prst="rect">
            <a:avLst/>
          </a:prstGeom>
        </p:spPr>
      </p:pic>
      <p:cxnSp>
        <p:nvCxnSpPr>
          <p:cNvPr id="28" name="Elbow Connector 27"/>
          <p:cNvCxnSpPr/>
          <p:nvPr/>
        </p:nvCxnSpPr>
        <p:spPr>
          <a:xfrm>
            <a:off x="402559" y="1302509"/>
            <a:ext cx="4284311" cy="317520"/>
          </a:xfrm>
          <a:prstGeom prst="bentConnector3">
            <a:avLst/>
          </a:prstGeom>
          <a:ln w="285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10800000">
            <a:off x="3962569" y="1620029"/>
            <a:ext cx="1442809" cy="260589"/>
          </a:xfrm>
          <a:prstGeom prst="bentConnector3">
            <a:avLst/>
          </a:prstGeom>
          <a:ln w="381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02559" y="779289"/>
            <a:ext cx="178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B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EXAMPLES</a:t>
            </a:r>
            <a:endParaRPr lang="en-US" sz="2800" dirty="0">
              <a:solidFill>
                <a:srgbClr val="BA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97272" y="3460440"/>
            <a:ext cx="5982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What are your plans? </a:t>
            </a:r>
          </a:p>
          <a:p>
            <a:r>
              <a:rPr lang="en-US" sz="2400" b="1" dirty="0"/>
              <a:t>When are you going to start your new job?</a:t>
            </a:r>
          </a:p>
        </p:txBody>
      </p:sp>
      <p:sp>
        <p:nvSpPr>
          <p:cNvPr id="15" name="4 Metin kutusu"/>
          <p:cNvSpPr txBox="1"/>
          <p:nvPr/>
        </p:nvSpPr>
        <p:spPr>
          <a:xfrm>
            <a:off x="190895" y="98260"/>
            <a:ext cx="6827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b="1" dirty="0">
                <a:solidFill>
                  <a:srgbClr val="FFFF00"/>
                </a:solidFill>
              </a:rPr>
              <a:t>THE FUTURE TENSE ( BE GOING </a:t>
            </a:r>
            <a:r>
              <a:rPr lang="en-US" sz="2400" b="1" dirty="0" smtClean="0">
                <a:solidFill>
                  <a:srgbClr val="FFFF00"/>
                </a:solidFill>
              </a:rPr>
              <a:t>TO )</a:t>
            </a:r>
            <a:endParaRPr lang="en-US" sz="2400" b="1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0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30" grpId="0"/>
      <p:bldP spid="18" grpId="0"/>
      <p:bldP spid="18" grpId="1"/>
      <p:bldP spid="18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84419" y="3289996"/>
            <a:ext cx="584454" cy="386467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6676" y="1965081"/>
            <a:ext cx="1152754" cy="386467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153431" y="1982939"/>
            <a:ext cx="503998" cy="43541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7951" y="1911882"/>
            <a:ext cx="7494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Going </a:t>
            </a:r>
            <a:r>
              <a:rPr lang="tr-TR" sz="2400" b="1" dirty="0" smtClean="0"/>
              <a:t>t</a:t>
            </a:r>
            <a:r>
              <a:rPr lang="en-US" sz="2400" b="1" dirty="0" smtClean="0"/>
              <a:t>o </a:t>
            </a:r>
            <a:r>
              <a:rPr lang="tr-TR" sz="2400" b="1" dirty="0" smtClean="0"/>
              <a:t>; </a:t>
            </a:r>
            <a:r>
              <a:rPr lang="en-US" sz="2400" b="1" dirty="0" err="1" smtClean="0"/>
              <a:t>önceden</a:t>
            </a:r>
            <a:r>
              <a:rPr lang="en-US" sz="2400" b="1" dirty="0" smtClean="0"/>
              <a:t> </a:t>
            </a:r>
            <a:r>
              <a:rPr lang="en-US" sz="2400" b="1" dirty="0" err="1"/>
              <a:t>planlanmış</a:t>
            </a:r>
            <a:r>
              <a:rPr lang="en-US" sz="2400" b="1" dirty="0"/>
              <a:t> </a:t>
            </a:r>
            <a:r>
              <a:rPr lang="en-US" sz="2400" b="1" dirty="0" err="1" smtClean="0"/>
              <a:t>işler</a:t>
            </a:r>
            <a:r>
              <a:rPr lang="tr-TR" sz="2400" b="1" dirty="0" smtClean="0"/>
              <a:t>i ve olma ihtimali yüksek olan olayları anlatmak için kullanılır.</a:t>
            </a:r>
            <a:endParaRPr lang="en-US" sz="2400" b="1" dirty="0"/>
          </a:p>
        </p:txBody>
      </p:sp>
      <p:sp>
        <p:nvSpPr>
          <p:cNvPr id="17" name="4 Metin kutusu"/>
          <p:cNvSpPr txBox="1"/>
          <p:nvPr/>
        </p:nvSpPr>
        <p:spPr>
          <a:xfrm>
            <a:off x="190895" y="98260"/>
            <a:ext cx="6827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b="1" dirty="0">
                <a:solidFill>
                  <a:srgbClr val="FFFF00"/>
                </a:solidFill>
              </a:rPr>
              <a:t>THE FUTURE TENSE ( BE GOING </a:t>
            </a:r>
            <a:r>
              <a:rPr lang="en-US" sz="2400" b="1" dirty="0" smtClean="0">
                <a:solidFill>
                  <a:srgbClr val="FFFF00"/>
                </a:solidFill>
              </a:rPr>
              <a:t>TO )</a:t>
            </a:r>
            <a:endParaRPr lang="en-US" sz="2400" b="1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153431" y="3275824"/>
            <a:ext cx="503998" cy="43541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7951" y="3232575"/>
            <a:ext cx="67955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Will </a:t>
            </a:r>
            <a:r>
              <a:rPr lang="en-US" sz="2400" b="1" dirty="0" err="1"/>
              <a:t>ise</a:t>
            </a:r>
            <a:r>
              <a:rPr lang="en-US" sz="2400" b="1" dirty="0"/>
              <a:t> </a:t>
            </a:r>
            <a:r>
              <a:rPr lang="en-US" sz="2400" b="1" dirty="0" err="1"/>
              <a:t>aniden</a:t>
            </a:r>
            <a:r>
              <a:rPr lang="en-US" sz="2400" b="1" dirty="0"/>
              <a:t> </a:t>
            </a:r>
            <a:r>
              <a:rPr lang="en-US" sz="2400" b="1" dirty="0" err="1"/>
              <a:t>karar</a:t>
            </a:r>
            <a:r>
              <a:rPr lang="en-US" sz="2400" b="1" dirty="0"/>
              <a:t> </a:t>
            </a:r>
            <a:r>
              <a:rPr lang="en-US" sz="2400" b="1" dirty="0" err="1" smtClean="0"/>
              <a:t>ve</a:t>
            </a:r>
            <a:r>
              <a:rPr lang="tr-TR" sz="2400" b="1" dirty="0" err="1" smtClean="0"/>
              <a:t>rilere</a:t>
            </a:r>
            <a:r>
              <a:rPr lang="en-US" sz="2400" b="1" dirty="0" smtClean="0"/>
              <a:t>k</a:t>
            </a:r>
            <a:r>
              <a:rPr lang="tr-TR" sz="2400" b="1" dirty="0" smtClean="0"/>
              <a:t> ya da emin olmadan</a:t>
            </a:r>
            <a:r>
              <a:rPr lang="en-US" sz="2400" b="1" dirty="0" smtClean="0"/>
              <a:t> yap</a:t>
            </a:r>
            <a:r>
              <a:rPr lang="tr-TR" sz="2400" b="1" dirty="0" err="1" smtClean="0"/>
              <a:t>ılacak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işler</a:t>
            </a:r>
            <a:r>
              <a:rPr lang="tr-TR" sz="2400" b="1" dirty="0" smtClean="0"/>
              <a:t>i anlatmak için</a:t>
            </a:r>
            <a:r>
              <a:rPr lang="en-US" sz="2400" b="1" dirty="0" smtClean="0"/>
              <a:t> </a:t>
            </a:r>
            <a:r>
              <a:rPr lang="tr-TR" sz="2400" b="1" dirty="0" smtClean="0"/>
              <a:t>kullanılan bir yapıdır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Ayrıca</a:t>
            </a:r>
            <a:r>
              <a:rPr lang="en-US" sz="2400" b="1" dirty="0" smtClean="0"/>
              <a:t> </a:t>
            </a:r>
            <a:r>
              <a:rPr lang="tr-TR" sz="2400" b="1" dirty="0" err="1" smtClean="0"/>
              <a:t>will</a:t>
            </a:r>
            <a:r>
              <a:rPr lang="tr-TR" sz="2400" b="1" dirty="0"/>
              <a:t>;</a:t>
            </a:r>
            <a:r>
              <a:rPr lang="en-US" sz="2400" b="1" dirty="0" smtClean="0"/>
              <a:t>  </a:t>
            </a:r>
            <a:r>
              <a:rPr lang="tr-TR" sz="2400" b="1" dirty="0" smtClean="0"/>
              <a:t>kişisel düşünceler, tahminler, evrensel varsayımlar, tehditler, verilen sözler, kesin kanıtı olmayan olaylardan da bahsederken kullanılabilen bir yapıdır.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767487" y="1070900"/>
            <a:ext cx="5243575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/>
              <a:t>Will </a:t>
            </a:r>
            <a:r>
              <a:rPr lang="en-US" sz="2800" b="1" dirty="0" err="1"/>
              <a:t>ile</a:t>
            </a:r>
            <a:r>
              <a:rPr lang="en-US" sz="2800" b="1" dirty="0"/>
              <a:t> Going To </a:t>
            </a:r>
            <a:r>
              <a:rPr lang="en-US" sz="2800" b="1" dirty="0" err="1"/>
              <a:t>Arasındaki</a:t>
            </a:r>
            <a:r>
              <a:rPr lang="en-US" sz="2800" b="1" dirty="0"/>
              <a:t> </a:t>
            </a:r>
            <a:r>
              <a:rPr lang="en-US" sz="2800" b="1" dirty="0" err="1"/>
              <a:t>Fark</a:t>
            </a:r>
            <a:r>
              <a:rPr lang="en-US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580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 animBg="1"/>
      <p:bldP spid="18" grpId="1" animBg="1"/>
      <p:bldP spid="18" grpId="2" animBg="1"/>
      <p:bldP spid="19" grpId="0"/>
      <p:bldP spid="19" grpId="1"/>
      <p:bldP spid="19" grpId="2"/>
      <p:bldP spid="8" grpId="0" animBg="1"/>
      <p:bldP spid="8" grpId="1" animBg="1"/>
      <p:bldP spid="8" grpId="2" animBg="1"/>
      <p:bldP spid="9" grpId="0"/>
      <p:bldP spid="9" grpId="1"/>
      <p:bldP spid="9" grpId="2"/>
      <p:bldP spid="10" grpId="0" animBg="1"/>
      <p:bldP spid="10" grpId="1" animBg="1"/>
      <p:bldP spid="10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187337" y="3439638"/>
            <a:ext cx="1370666" cy="386467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59" y="2120357"/>
            <a:ext cx="1772422" cy="3103155"/>
          </a:xfrm>
          <a:prstGeom prst="rect">
            <a:avLst/>
          </a:prstGeom>
        </p:spPr>
      </p:pic>
      <p:cxnSp>
        <p:nvCxnSpPr>
          <p:cNvPr id="28" name="Elbow Connector 27"/>
          <p:cNvCxnSpPr/>
          <p:nvPr/>
        </p:nvCxnSpPr>
        <p:spPr>
          <a:xfrm>
            <a:off x="402559" y="1302509"/>
            <a:ext cx="4284311" cy="317520"/>
          </a:xfrm>
          <a:prstGeom prst="bentConnector3">
            <a:avLst/>
          </a:prstGeom>
          <a:ln w="285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10800000">
            <a:off x="3962569" y="1620029"/>
            <a:ext cx="1442809" cy="260589"/>
          </a:xfrm>
          <a:prstGeom prst="bentConnector3">
            <a:avLst/>
          </a:prstGeom>
          <a:ln w="381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02559" y="779289"/>
            <a:ext cx="178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B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EXAMPLES</a:t>
            </a:r>
            <a:endParaRPr lang="en-US" sz="2800" dirty="0">
              <a:solidFill>
                <a:srgbClr val="BA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91996" y="3399032"/>
            <a:ext cx="472127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Dina is going to be successful. She always does her homework and listens to her teacher. </a:t>
            </a:r>
          </a:p>
        </p:txBody>
      </p:sp>
      <p:sp>
        <p:nvSpPr>
          <p:cNvPr id="15" name="4 Metin kutusu"/>
          <p:cNvSpPr txBox="1"/>
          <p:nvPr/>
        </p:nvSpPr>
        <p:spPr>
          <a:xfrm>
            <a:off x="190895" y="98260"/>
            <a:ext cx="6827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b="1" dirty="0">
                <a:solidFill>
                  <a:srgbClr val="FFFF00"/>
                </a:solidFill>
              </a:rPr>
              <a:t>THE FUTURE TENSE ( BE GOING </a:t>
            </a:r>
            <a:r>
              <a:rPr lang="en-US" sz="2400" b="1" dirty="0" smtClean="0">
                <a:solidFill>
                  <a:srgbClr val="FFFF00"/>
                </a:solidFill>
              </a:rPr>
              <a:t>TO )</a:t>
            </a:r>
            <a:endParaRPr lang="en-US" sz="2400" b="1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9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0" grpId="0"/>
      <p:bldP spid="18" grpId="0"/>
      <p:bldP spid="18" grpId="1"/>
      <p:bldP spid="18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/>
          <p:nvPr/>
        </p:nvSpPr>
        <p:spPr>
          <a:xfrm>
            <a:off x="6300855" y="3844585"/>
            <a:ext cx="465705" cy="386467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94544" y="3475198"/>
            <a:ext cx="499525" cy="386467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14" y="2676925"/>
            <a:ext cx="2089437" cy="2433531"/>
          </a:xfrm>
          <a:prstGeom prst="rect">
            <a:avLst/>
          </a:prstGeom>
        </p:spPr>
      </p:pic>
      <p:cxnSp>
        <p:nvCxnSpPr>
          <p:cNvPr id="28" name="Elbow Connector 27"/>
          <p:cNvCxnSpPr/>
          <p:nvPr/>
        </p:nvCxnSpPr>
        <p:spPr>
          <a:xfrm>
            <a:off x="402559" y="1302509"/>
            <a:ext cx="4284311" cy="317520"/>
          </a:xfrm>
          <a:prstGeom prst="bentConnector3">
            <a:avLst/>
          </a:prstGeom>
          <a:ln w="285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10800000">
            <a:off x="3962569" y="1620029"/>
            <a:ext cx="1442809" cy="260589"/>
          </a:xfrm>
          <a:prstGeom prst="bentConnector3">
            <a:avLst/>
          </a:prstGeom>
          <a:ln w="381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02559" y="779289"/>
            <a:ext cx="178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B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EXAMPLES</a:t>
            </a:r>
            <a:endParaRPr lang="en-US" sz="2800" dirty="0">
              <a:solidFill>
                <a:srgbClr val="BA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91996" y="3399032"/>
            <a:ext cx="6077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George: </a:t>
            </a:r>
            <a:r>
              <a:rPr lang="tr-TR" sz="2400" b="1" dirty="0" err="1" smtClean="0"/>
              <a:t>Who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will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open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the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door</a:t>
            </a:r>
            <a:r>
              <a:rPr lang="tr-TR" sz="2400" b="1" dirty="0" smtClean="0"/>
              <a:t>, Martha?</a:t>
            </a:r>
          </a:p>
          <a:p>
            <a:r>
              <a:rPr lang="tr-TR" sz="2400" b="1" dirty="0" smtClean="0"/>
              <a:t>Martha: </a:t>
            </a:r>
            <a:r>
              <a:rPr lang="en-US" sz="2400" b="1" dirty="0" smtClean="0"/>
              <a:t>In </a:t>
            </a:r>
            <a:r>
              <a:rPr lang="en-US" sz="2400" b="1" dirty="0"/>
              <a:t>my opinion, </a:t>
            </a:r>
            <a:r>
              <a:rPr lang="tr-TR" sz="2400" b="1" dirty="0" smtClean="0"/>
              <a:t>Mark</a:t>
            </a:r>
            <a:r>
              <a:rPr lang="en-US" sz="2400" b="1" dirty="0" smtClean="0"/>
              <a:t> </a:t>
            </a:r>
            <a:r>
              <a:rPr lang="en-US" sz="2400" b="1" dirty="0"/>
              <a:t>will open the door.</a:t>
            </a:r>
          </a:p>
        </p:txBody>
      </p:sp>
      <p:sp>
        <p:nvSpPr>
          <p:cNvPr id="15" name="4 Metin kutusu"/>
          <p:cNvSpPr txBox="1"/>
          <p:nvPr/>
        </p:nvSpPr>
        <p:spPr>
          <a:xfrm>
            <a:off x="190895" y="98260"/>
            <a:ext cx="6827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b="1" dirty="0">
                <a:solidFill>
                  <a:srgbClr val="FFFF00"/>
                </a:solidFill>
              </a:rPr>
              <a:t>THE FUTURE TENSE ( BE GOING </a:t>
            </a:r>
            <a:r>
              <a:rPr lang="en-US" sz="2400" b="1" dirty="0" smtClean="0">
                <a:solidFill>
                  <a:srgbClr val="FFFF00"/>
                </a:solidFill>
              </a:rPr>
              <a:t>TO )</a:t>
            </a:r>
            <a:endParaRPr lang="en-US" sz="2400" b="1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43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30" grpId="0"/>
      <p:bldP spid="18" grpId="0"/>
      <p:bldP spid="18" grpId="1"/>
      <p:bldP spid="18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663442" y="3450979"/>
            <a:ext cx="1314656" cy="386467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95" y="2120357"/>
            <a:ext cx="3042427" cy="3103155"/>
          </a:xfrm>
          <a:prstGeom prst="rect">
            <a:avLst/>
          </a:prstGeom>
        </p:spPr>
      </p:pic>
      <p:cxnSp>
        <p:nvCxnSpPr>
          <p:cNvPr id="28" name="Elbow Connector 27"/>
          <p:cNvCxnSpPr/>
          <p:nvPr/>
        </p:nvCxnSpPr>
        <p:spPr>
          <a:xfrm>
            <a:off x="402559" y="1302509"/>
            <a:ext cx="4284311" cy="317520"/>
          </a:xfrm>
          <a:prstGeom prst="bentConnector3">
            <a:avLst/>
          </a:prstGeom>
          <a:ln w="285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10800000">
            <a:off x="3962569" y="1620029"/>
            <a:ext cx="1442809" cy="260589"/>
          </a:xfrm>
          <a:prstGeom prst="bentConnector3">
            <a:avLst/>
          </a:prstGeom>
          <a:ln w="381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02559" y="779289"/>
            <a:ext cx="178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B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EXAMPLES</a:t>
            </a:r>
            <a:endParaRPr lang="en-US" sz="2800" dirty="0">
              <a:solidFill>
                <a:srgbClr val="BA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75257" y="3384247"/>
            <a:ext cx="59340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My father is going to buy a new </a:t>
            </a:r>
            <a:r>
              <a:rPr lang="en-US" sz="2400" b="1" dirty="0" smtClean="0"/>
              <a:t>car</a:t>
            </a:r>
            <a:r>
              <a:rPr lang="tr-TR" sz="2400" b="1" dirty="0" smtClean="0"/>
              <a:t> </a:t>
            </a:r>
          </a:p>
          <a:p>
            <a:r>
              <a:rPr lang="tr-TR" sz="2400" b="1" dirty="0" err="1" smtClean="0"/>
              <a:t>next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Monday</a:t>
            </a:r>
            <a:r>
              <a:rPr lang="en-US" sz="2400" b="1" dirty="0" smtClean="0"/>
              <a:t>. </a:t>
            </a:r>
            <a:endParaRPr lang="tr-TR" sz="2400" b="1" dirty="0" smtClean="0"/>
          </a:p>
          <a:p>
            <a:endParaRPr lang="en-US" sz="2400" b="1" dirty="0" smtClean="0"/>
          </a:p>
        </p:txBody>
      </p:sp>
      <p:sp>
        <p:nvSpPr>
          <p:cNvPr id="15" name="4 Metin kutusu"/>
          <p:cNvSpPr txBox="1"/>
          <p:nvPr/>
        </p:nvSpPr>
        <p:spPr>
          <a:xfrm>
            <a:off x="190895" y="98260"/>
            <a:ext cx="6827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b="1" dirty="0">
                <a:solidFill>
                  <a:srgbClr val="FFFF00"/>
                </a:solidFill>
              </a:rPr>
              <a:t>THE FUTURE TENSE ( BE GOING </a:t>
            </a:r>
            <a:r>
              <a:rPr lang="en-US" sz="2400" b="1" dirty="0" smtClean="0">
                <a:solidFill>
                  <a:srgbClr val="FFFF00"/>
                </a:solidFill>
              </a:rPr>
              <a:t>TO )</a:t>
            </a:r>
            <a:endParaRPr lang="en-US" sz="2400" b="1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2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0" grpId="0"/>
      <p:bldP spid="18" grpId="0"/>
      <p:bldP spid="18" grpId="1"/>
      <p:bldP spid="18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"/>
          <p:cNvSpPr/>
          <p:nvPr/>
        </p:nvSpPr>
        <p:spPr>
          <a:xfrm>
            <a:off x="670239" y="3436254"/>
            <a:ext cx="807069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tr-TR" sz="2200" b="1" dirty="0" smtClean="0"/>
              <a:t>   </a:t>
            </a:r>
            <a:r>
              <a:rPr lang="en-US" sz="2400" b="1" dirty="0" smtClean="0"/>
              <a:t>I </a:t>
            </a:r>
            <a:r>
              <a:rPr lang="en-US" sz="2400" b="1" dirty="0"/>
              <a:t>know you have a ticket. When </a:t>
            </a:r>
            <a:r>
              <a:rPr lang="en-US" sz="2400" b="1" dirty="0" smtClean="0"/>
              <a:t>….… </a:t>
            </a:r>
            <a:r>
              <a:rPr lang="en-US" sz="2400" b="1" dirty="0"/>
              <a:t>you </a:t>
            </a:r>
            <a:r>
              <a:rPr lang="en-US" sz="2400" b="1" dirty="0" smtClean="0"/>
              <a:t>……</a:t>
            </a:r>
            <a:r>
              <a:rPr lang="tr-TR" sz="2400" b="1" dirty="0" smtClean="0"/>
              <a:t>.….</a:t>
            </a:r>
            <a:r>
              <a:rPr lang="en-US" sz="2400" b="1" dirty="0" smtClean="0"/>
              <a:t>... go</a:t>
            </a:r>
            <a:r>
              <a:rPr lang="en-US" sz="2400" b="1" dirty="0"/>
              <a:t>?</a:t>
            </a:r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529273" y="3527362"/>
            <a:ext cx="1136757" cy="324422"/>
          </a:xfrm>
          <a:prstGeom prst="rect">
            <a:avLst/>
          </a:prstGeom>
          <a:solidFill>
            <a:srgbClr val="25FF54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/>
          </a:p>
        </p:txBody>
      </p:sp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Dikdörtgen 2"/>
          <p:cNvSpPr/>
          <p:nvPr/>
        </p:nvSpPr>
        <p:spPr>
          <a:xfrm>
            <a:off x="1349291" y="1790783"/>
            <a:ext cx="255148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                     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1001813" y="715594"/>
            <a:ext cx="200284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008000"/>
                </a:solidFill>
              </a:rPr>
              <a:t>EXERCISES</a:t>
            </a:r>
          </a:p>
        </p:txBody>
      </p:sp>
      <p:cxnSp>
        <p:nvCxnSpPr>
          <p:cNvPr id="14" name="Elbow Connector 13"/>
          <p:cNvCxnSpPr/>
          <p:nvPr/>
        </p:nvCxnSpPr>
        <p:spPr>
          <a:xfrm>
            <a:off x="1001813" y="1280579"/>
            <a:ext cx="3720388" cy="317520"/>
          </a:xfrm>
          <a:prstGeom prst="bentConnector3">
            <a:avLst/>
          </a:prstGeom>
          <a:ln w="285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0800000">
            <a:off x="3952956" y="1489490"/>
            <a:ext cx="2593572" cy="183328"/>
          </a:xfrm>
          <a:prstGeom prst="bentConnector3">
            <a:avLst/>
          </a:prstGeom>
          <a:ln w="38100" cmpd="sng">
            <a:solidFill>
              <a:srgbClr val="182C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Dikdörtgen 2"/>
          <p:cNvSpPr/>
          <p:nvPr/>
        </p:nvSpPr>
        <p:spPr>
          <a:xfrm>
            <a:off x="666507" y="2238713"/>
            <a:ext cx="750502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sz="2200" b="1" dirty="0" smtClean="0"/>
              <a:t>   </a:t>
            </a:r>
            <a:r>
              <a:rPr lang="en-US" sz="2400" b="1" dirty="0" smtClean="0"/>
              <a:t>Fortune </a:t>
            </a:r>
            <a:r>
              <a:rPr lang="en-US" sz="2400" b="1" dirty="0"/>
              <a:t>Teller: She </a:t>
            </a:r>
            <a:r>
              <a:rPr lang="en-US" sz="2400" b="1" dirty="0" smtClean="0"/>
              <a:t>……. </a:t>
            </a:r>
            <a:r>
              <a:rPr lang="en-US" sz="2400" b="1" dirty="0"/>
              <a:t>marry soon. </a:t>
            </a:r>
            <a:endParaRPr lang="en-US" sz="2200" b="1" dirty="0"/>
          </a:p>
        </p:txBody>
      </p:sp>
      <p:sp>
        <p:nvSpPr>
          <p:cNvPr id="29" name="Rectangle 28"/>
          <p:cNvSpPr/>
          <p:nvPr/>
        </p:nvSpPr>
        <p:spPr>
          <a:xfrm>
            <a:off x="886310" y="1716267"/>
            <a:ext cx="59063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 smtClean="0"/>
              <a:t>FILL IN THE BLANKS WITH WILL OR BE GOING TO</a:t>
            </a:r>
            <a:endParaRPr lang="en-US" sz="2200" b="1" dirty="0"/>
          </a:p>
        </p:txBody>
      </p:sp>
      <p:sp>
        <p:nvSpPr>
          <p:cNvPr id="22" name="Dikdörtgen 2"/>
          <p:cNvSpPr/>
          <p:nvPr/>
        </p:nvSpPr>
        <p:spPr>
          <a:xfrm>
            <a:off x="629355" y="2807205"/>
            <a:ext cx="60303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2"/>
            </a:pPr>
            <a:r>
              <a:rPr lang="tr-TR" sz="2200" b="1" dirty="0" smtClean="0"/>
              <a:t>   </a:t>
            </a:r>
            <a:r>
              <a:rPr lang="en-US" sz="2400" b="1" dirty="0" smtClean="0"/>
              <a:t>It is </a:t>
            </a:r>
            <a:r>
              <a:rPr lang="tr-TR" sz="2400" b="1" dirty="0" err="1" smtClean="0"/>
              <a:t>very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cold</a:t>
            </a:r>
            <a:r>
              <a:rPr lang="en-US" sz="2400" b="1" dirty="0" smtClean="0"/>
              <a:t>. It</a:t>
            </a:r>
            <a:r>
              <a:rPr lang="tr-TR" sz="2400" b="1" dirty="0" smtClean="0"/>
              <a:t> …………….…  </a:t>
            </a:r>
            <a:r>
              <a:rPr lang="en-US" sz="2400" b="1" dirty="0" smtClean="0"/>
              <a:t>snow. </a:t>
            </a:r>
            <a:endParaRPr lang="en-US" sz="2200" b="1" dirty="0"/>
          </a:p>
        </p:txBody>
      </p:sp>
      <p:sp>
        <p:nvSpPr>
          <p:cNvPr id="27" name="Dikdörtgen 2"/>
          <p:cNvSpPr/>
          <p:nvPr/>
        </p:nvSpPr>
        <p:spPr>
          <a:xfrm>
            <a:off x="6485953" y="3435272"/>
            <a:ext cx="134054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 err="1" smtClean="0"/>
              <a:t>going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to</a:t>
            </a:r>
            <a:endParaRPr lang="en-US" sz="2400" dirty="0"/>
          </a:p>
        </p:txBody>
      </p:sp>
      <p:sp>
        <p:nvSpPr>
          <p:cNvPr id="31" name="Dikdörtgen 2"/>
          <p:cNvSpPr/>
          <p:nvPr/>
        </p:nvSpPr>
        <p:spPr>
          <a:xfrm>
            <a:off x="558667" y="4088410"/>
            <a:ext cx="463116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tr-TR" sz="2200" b="1" dirty="0" smtClean="0"/>
              <a:t>  4.      </a:t>
            </a:r>
            <a:r>
              <a:rPr lang="en-US" sz="2400" b="1" dirty="0" smtClean="0"/>
              <a:t>I </a:t>
            </a:r>
            <a:r>
              <a:rPr lang="en-US" sz="2400" b="1" dirty="0"/>
              <a:t>think, he </a:t>
            </a:r>
            <a:r>
              <a:rPr lang="en-US" sz="2400" b="1" dirty="0" smtClean="0"/>
              <a:t>….…</a:t>
            </a:r>
            <a:r>
              <a:rPr lang="en-US" sz="2400" b="1" dirty="0"/>
              <a:t>. invite you. </a:t>
            </a:r>
            <a:endParaRPr lang="en-US" sz="2400" b="1" dirty="0">
              <a:effectLst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81793" y="4172976"/>
            <a:ext cx="655806" cy="324422"/>
          </a:xfrm>
          <a:prstGeom prst="rect">
            <a:avLst/>
          </a:prstGeom>
          <a:solidFill>
            <a:srgbClr val="25FF54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/>
          </a:p>
        </p:txBody>
      </p:sp>
      <p:sp>
        <p:nvSpPr>
          <p:cNvPr id="33" name="Dikdörtgen 2"/>
          <p:cNvSpPr/>
          <p:nvPr/>
        </p:nvSpPr>
        <p:spPr>
          <a:xfrm>
            <a:off x="2685717" y="4100341"/>
            <a:ext cx="73468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 err="1" smtClean="0"/>
              <a:t>will</a:t>
            </a:r>
            <a:endParaRPr lang="en-US" sz="2400" dirty="0"/>
          </a:p>
        </p:txBody>
      </p:sp>
      <p:sp>
        <p:nvSpPr>
          <p:cNvPr id="60" name="Rectangle 59"/>
          <p:cNvSpPr/>
          <p:nvPr/>
        </p:nvSpPr>
        <p:spPr>
          <a:xfrm>
            <a:off x="3799825" y="2318702"/>
            <a:ext cx="579917" cy="324422"/>
          </a:xfrm>
          <a:prstGeom prst="rect">
            <a:avLst/>
          </a:prstGeom>
          <a:solidFill>
            <a:srgbClr val="25FF54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/>
          </a:p>
        </p:txBody>
      </p:sp>
      <p:sp>
        <p:nvSpPr>
          <p:cNvPr id="21" name="Dikdörtgen 2"/>
          <p:cNvSpPr/>
          <p:nvPr/>
        </p:nvSpPr>
        <p:spPr>
          <a:xfrm>
            <a:off x="3760635" y="2229431"/>
            <a:ext cx="83463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 err="1" smtClean="0"/>
              <a:t>will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30" name="Dikdörtgen 2"/>
          <p:cNvSpPr/>
          <p:nvPr/>
        </p:nvSpPr>
        <p:spPr>
          <a:xfrm>
            <a:off x="558666" y="4723381"/>
            <a:ext cx="901515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tr-TR" sz="2200" b="1" dirty="0" smtClean="0"/>
              <a:t>  5.      </a:t>
            </a:r>
            <a:r>
              <a:rPr lang="en-US" sz="2400" b="1" dirty="0" smtClean="0"/>
              <a:t>He </a:t>
            </a:r>
            <a:r>
              <a:rPr lang="en-US" sz="2400" b="1" dirty="0"/>
              <a:t>…</a:t>
            </a:r>
            <a:r>
              <a:rPr lang="en-US" sz="2400" b="1" dirty="0" smtClean="0"/>
              <a:t>……………..……</a:t>
            </a:r>
            <a:r>
              <a:rPr lang="en-US" sz="2400" b="1" dirty="0"/>
              <a:t> </a:t>
            </a:r>
            <a:r>
              <a:rPr lang="en-US" sz="2400" b="1" dirty="0" smtClean="0"/>
              <a:t> </a:t>
            </a:r>
            <a:r>
              <a:rPr lang="en-US" sz="2400" b="1" dirty="0"/>
              <a:t>finish the project. He is very ill. </a:t>
            </a:r>
            <a:endParaRPr lang="en-US" sz="2400" b="1" dirty="0">
              <a:effectLst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73257" y="4808024"/>
            <a:ext cx="1987378" cy="324422"/>
          </a:xfrm>
          <a:prstGeom prst="rect">
            <a:avLst/>
          </a:prstGeom>
          <a:solidFill>
            <a:srgbClr val="25FF54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/>
          </a:p>
        </p:txBody>
      </p:sp>
      <p:sp>
        <p:nvSpPr>
          <p:cNvPr id="35" name="Dikdörtgen 2"/>
          <p:cNvSpPr/>
          <p:nvPr/>
        </p:nvSpPr>
        <p:spPr>
          <a:xfrm>
            <a:off x="1747641" y="4716706"/>
            <a:ext cx="249710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is not going to </a:t>
            </a:r>
            <a:r>
              <a:rPr lang="tr-TR" sz="2400" b="1" dirty="0" smtClean="0"/>
              <a:t> </a:t>
            </a:r>
            <a:endParaRPr lang="en-US" sz="2400" b="1" dirty="0"/>
          </a:p>
        </p:txBody>
      </p:sp>
      <p:sp>
        <p:nvSpPr>
          <p:cNvPr id="36" name="4 Metin kutusu"/>
          <p:cNvSpPr txBox="1"/>
          <p:nvPr/>
        </p:nvSpPr>
        <p:spPr>
          <a:xfrm>
            <a:off x="190895" y="98260"/>
            <a:ext cx="6827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b="1" dirty="0">
                <a:solidFill>
                  <a:srgbClr val="FFFF00"/>
                </a:solidFill>
              </a:rPr>
              <a:t>THE FUTURE TENSE ( BE GOING </a:t>
            </a:r>
            <a:r>
              <a:rPr lang="en-US" sz="2400" b="1" dirty="0" smtClean="0">
                <a:solidFill>
                  <a:srgbClr val="FFFF00"/>
                </a:solidFill>
              </a:rPr>
              <a:t>TO )</a:t>
            </a:r>
            <a:endParaRPr lang="en-US" sz="2400" b="1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426683" y="3521167"/>
            <a:ext cx="534839" cy="324422"/>
          </a:xfrm>
          <a:prstGeom prst="rect">
            <a:avLst/>
          </a:prstGeom>
          <a:solidFill>
            <a:srgbClr val="25FF54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/>
          </a:p>
        </p:txBody>
      </p:sp>
      <p:sp>
        <p:nvSpPr>
          <p:cNvPr id="39" name="Dikdörtgen 2"/>
          <p:cNvSpPr/>
          <p:nvPr/>
        </p:nvSpPr>
        <p:spPr>
          <a:xfrm>
            <a:off x="5368798" y="3417203"/>
            <a:ext cx="61884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 err="1" smtClean="0"/>
              <a:t>are</a:t>
            </a:r>
            <a:endParaRPr lang="en-US" sz="2400" dirty="0"/>
          </a:p>
        </p:txBody>
      </p:sp>
      <p:sp>
        <p:nvSpPr>
          <p:cNvPr id="38" name="Rectangle 56"/>
          <p:cNvSpPr/>
          <p:nvPr/>
        </p:nvSpPr>
        <p:spPr>
          <a:xfrm>
            <a:off x="3421314" y="2888524"/>
            <a:ext cx="1491757" cy="324422"/>
          </a:xfrm>
          <a:prstGeom prst="rect">
            <a:avLst/>
          </a:prstGeom>
          <a:solidFill>
            <a:srgbClr val="25FF54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/>
          </a:p>
        </p:txBody>
      </p:sp>
      <p:sp>
        <p:nvSpPr>
          <p:cNvPr id="41" name="Dikdörtgen 2"/>
          <p:cNvSpPr/>
          <p:nvPr/>
        </p:nvSpPr>
        <p:spPr>
          <a:xfrm>
            <a:off x="3432072" y="2807132"/>
            <a:ext cx="202767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/>
              <a:t>i</a:t>
            </a:r>
            <a:r>
              <a:rPr lang="tr-TR" sz="2400" b="1" dirty="0" smtClean="0"/>
              <a:t>s </a:t>
            </a:r>
            <a:r>
              <a:rPr lang="tr-TR" sz="2400" b="1" dirty="0" err="1" smtClean="0"/>
              <a:t>going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to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689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13" grpId="0"/>
      <p:bldP spid="37" grpId="0"/>
      <p:bldP spid="22" grpId="0"/>
      <p:bldP spid="27" grpId="0"/>
      <p:bldP spid="31" grpId="0"/>
      <p:bldP spid="32" grpId="0" animBg="1"/>
      <p:bldP spid="33" grpId="0"/>
      <p:bldP spid="60" grpId="0" animBg="1"/>
      <p:bldP spid="21" grpId="0"/>
      <p:bldP spid="30" grpId="0"/>
      <p:bldP spid="34" grpId="0" animBg="1"/>
      <p:bldP spid="35" grpId="0"/>
      <p:bldP spid="40" grpId="0" animBg="1"/>
      <p:bldP spid="39" grpId="0"/>
      <p:bldP spid="38" grpId="0" animBg="1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10" name="Elbow Connector 9"/>
          <p:cNvCxnSpPr/>
          <p:nvPr/>
        </p:nvCxnSpPr>
        <p:spPr>
          <a:xfrm>
            <a:off x="350832" y="3372978"/>
            <a:ext cx="5395799" cy="334592"/>
          </a:xfrm>
          <a:prstGeom prst="bentConnector3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4109648" y="3581657"/>
            <a:ext cx="3580593" cy="251825"/>
          </a:xfrm>
          <a:prstGeom prst="bentConnector3">
            <a:avLst/>
          </a:prstGeom>
          <a:ln w="57150" cmpd="sng">
            <a:solidFill>
              <a:srgbClr val="1623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652937" y="2253949"/>
            <a:ext cx="9663177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A000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THE SIMPLE </a:t>
            </a:r>
            <a:r>
              <a:rPr lang="tr-TR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A000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FUTURE TENSE ( BE GOING TO )</a:t>
            </a:r>
          </a:p>
          <a:p>
            <a:pPr algn="ctr"/>
            <a:r>
              <a:rPr lang="tr-T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82C7F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( GELECEK </a:t>
            </a:r>
            <a:r>
              <a:rPr lang="tr-T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82C7F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ZAMAN </a:t>
            </a:r>
            <a:r>
              <a:rPr lang="tr-T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82C7F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)  </a:t>
            </a:r>
            <a:r>
              <a:rPr lang="tr-T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82C7F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( </a:t>
            </a:r>
            <a:r>
              <a:rPr lang="tr-T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82C7F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BE GOING TO)</a:t>
            </a:r>
            <a:endParaRPr lang="tr-TR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82C7F"/>
              </a:solidFill>
              <a:effectLst>
                <a:reflection blurRad="12700" stA="28000" endPos="45000" dist="1000" dir="5400000" sy="-100000" algn="bl" rotWithShape="0"/>
              </a:effectLst>
              <a:cs typeface="Myriad Pro"/>
            </a:endParaRPr>
          </a:p>
          <a:p>
            <a:pPr algn="ctr"/>
            <a:endParaRPr lang="tr-TR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82C7F"/>
              </a:solidFill>
              <a:effectLst>
                <a:reflection blurRad="12700" stA="28000" endPos="45000" dist="1000" dir="5400000" sy="-100000" algn="bl" rotWithShape="0"/>
              </a:effectLst>
              <a:cs typeface="Myriad Pro"/>
            </a:endParaRPr>
          </a:p>
        </p:txBody>
      </p:sp>
      <p:sp>
        <p:nvSpPr>
          <p:cNvPr id="14" name="4 Metin kutusu"/>
          <p:cNvSpPr txBox="1"/>
          <p:nvPr/>
        </p:nvSpPr>
        <p:spPr>
          <a:xfrm>
            <a:off x="190895" y="98260"/>
            <a:ext cx="6827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b="1" dirty="0">
                <a:solidFill>
                  <a:srgbClr val="FFFF00"/>
                </a:solidFill>
              </a:rPr>
              <a:t>THE FUTURE TENSE ( BE GOING </a:t>
            </a:r>
            <a:r>
              <a:rPr lang="en-US" sz="2400" b="1" dirty="0" smtClean="0">
                <a:solidFill>
                  <a:srgbClr val="FFFF00"/>
                </a:solidFill>
              </a:rPr>
              <a:t>TO )</a:t>
            </a:r>
            <a:endParaRPr lang="en-US" sz="2400" b="1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97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63489" y="1599559"/>
            <a:ext cx="503998" cy="43541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7951" y="1403922"/>
            <a:ext cx="67955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B</a:t>
            </a:r>
            <a:r>
              <a:rPr lang="en-US" sz="2800" b="1" dirty="0" smtClean="0"/>
              <a:t>e </a:t>
            </a:r>
            <a:r>
              <a:rPr lang="en-US" sz="2800" b="1" dirty="0"/>
              <a:t>going to </a:t>
            </a:r>
            <a:r>
              <a:rPr lang="en-US" sz="2800" b="1" dirty="0" err="1"/>
              <a:t>gelecek</a:t>
            </a:r>
            <a:r>
              <a:rPr lang="en-US" sz="2800" b="1" dirty="0"/>
              <a:t> </a:t>
            </a:r>
            <a:r>
              <a:rPr lang="en-US" sz="2800" b="1" dirty="0" err="1"/>
              <a:t>zamanda</a:t>
            </a:r>
            <a:r>
              <a:rPr lang="en-US" sz="2800" b="1" dirty="0"/>
              <a:t> </a:t>
            </a:r>
            <a:r>
              <a:rPr lang="en-US" sz="2800" b="1" dirty="0" err="1"/>
              <a:t>olan</a:t>
            </a:r>
            <a:r>
              <a:rPr lang="en-US" sz="2800" b="1" dirty="0"/>
              <a:t>  </a:t>
            </a:r>
            <a:r>
              <a:rPr lang="en-US" sz="2800" b="1" dirty="0" err="1"/>
              <a:t>bazı</a:t>
            </a:r>
            <a:r>
              <a:rPr lang="en-US" sz="2800" b="1" dirty="0"/>
              <a:t> </a:t>
            </a:r>
            <a:r>
              <a:rPr lang="en-US" sz="2800" b="1" dirty="0" err="1"/>
              <a:t>olayları</a:t>
            </a:r>
            <a:r>
              <a:rPr lang="en-US" sz="2800" b="1" dirty="0"/>
              <a:t> </a:t>
            </a:r>
            <a:r>
              <a:rPr lang="en-US" sz="2800" b="1" dirty="0" err="1"/>
              <a:t>ifade</a:t>
            </a:r>
            <a:r>
              <a:rPr lang="en-US" sz="2800" b="1" dirty="0"/>
              <a:t> </a:t>
            </a:r>
            <a:r>
              <a:rPr lang="en-US" sz="2800" b="1" dirty="0" err="1"/>
              <a:t>etmek</a:t>
            </a:r>
            <a:r>
              <a:rPr lang="en-US" sz="2800" b="1" dirty="0"/>
              <a:t> </a:t>
            </a:r>
            <a:r>
              <a:rPr lang="en-US" sz="2800" b="1" dirty="0" err="1"/>
              <a:t>için</a:t>
            </a:r>
            <a:r>
              <a:rPr lang="en-US" sz="2800" b="1" dirty="0"/>
              <a:t> </a:t>
            </a:r>
            <a:r>
              <a:rPr lang="en-US" sz="2800" b="1" dirty="0" err="1"/>
              <a:t>kullandığımız</a:t>
            </a:r>
            <a:r>
              <a:rPr lang="en-US" sz="2800" b="1" dirty="0"/>
              <a:t> </a:t>
            </a:r>
            <a:r>
              <a:rPr lang="en-US" sz="2800" b="1" dirty="0" err="1"/>
              <a:t>bir</a:t>
            </a:r>
            <a:r>
              <a:rPr lang="en-US" sz="2800" b="1" dirty="0"/>
              <a:t> </a:t>
            </a:r>
            <a:r>
              <a:rPr lang="en-US" sz="2800" b="1" dirty="0" err="1"/>
              <a:t>yapıdır</a:t>
            </a:r>
            <a:r>
              <a:rPr lang="en-US" sz="2800" b="1" dirty="0"/>
              <a:t>. </a:t>
            </a:r>
          </a:p>
        </p:txBody>
      </p:sp>
      <p:sp>
        <p:nvSpPr>
          <p:cNvPr id="17" name="4 Metin kutusu"/>
          <p:cNvSpPr txBox="1"/>
          <p:nvPr/>
        </p:nvSpPr>
        <p:spPr>
          <a:xfrm>
            <a:off x="190895" y="98260"/>
            <a:ext cx="6827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b="1" dirty="0">
                <a:solidFill>
                  <a:srgbClr val="FFFF00"/>
                </a:solidFill>
              </a:rPr>
              <a:t>THE FUTURE TENSE ( BE GOING </a:t>
            </a:r>
            <a:r>
              <a:rPr lang="en-US" sz="2400" b="1" dirty="0" smtClean="0">
                <a:solidFill>
                  <a:srgbClr val="FFFF00"/>
                </a:solidFill>
              </a:rPr>
              <a:t>TO )</a:t>
            </a:r>
            <a:endParaRPr lang="en-US" sz="2400" b="1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12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9" grpId="0"/>
      <p:bldP spid="19" grpId="1"/>
      <p:bldP spid="19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722914" y="3473126"/>
            <a:ext cx="1771705" cy="386467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63489" y="1794277"/>
            <a:ext cx="503998" cy="43541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7951" y="1771475"/>
            <a:ext cx="79268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Önceden</a:t>
            </a:r>
            <a:r>
              <a:rPr lang="en-US" sz="2800" b="1" dirty="0"/>
              <a:t> </a:t>
            </a:r>
            <a:r>
              <a:rPr lang="en-US" sz="2800" b="1" dirty="0" err="1"/>
              <a:t>tasarlanmış</a:t>
            </a:r>
            <a:r>
              <a:rPr lang="en-US" sz="2800" b="1" dirty="0"/>
              <a:t>, </a:t>
            </a:r>
            <a:r>
              <a:rPr lang="en-US" sz="2800" b="1" dirty="0" err="1"/>
              <a:t>yapılmasına</a:t>
            </a:r>
            <a:r>
              <a:rPr lang="en-US" sz="2800" b="1" dirty="0"/>
              <a:t> </a:t>
            </a:r>
            <a:r>
              <a:rPr lang="en-US" sz="2800" b="1" dirty="0" err="1"/>
              <a:t>karar</a:t>
            </a:r>
            <a:r>
              <a:rPr lang="en-US" sz="2800" b="1" dirty="0"/>
              <a:t> </a:t>
            </a:r>
            <a:r>
              <a:rPr lang="en-US" sz="2800" b="1" dirty="0" err="1"/>
              <a:t>verilmiş</a:t>
            </a:r>
            <a:r>
              <a:rPr lang="en-US" sz="2800" b="1" dirty="0"/>
              <a:t> </a:t>
            </a:r>
            <a:r>
              <a:rPr lang="en-US" sz="2800" b="1" dirty="0" err="1"/>
              <a:t>eylemlerden</a:t>
            </a:r>
            <a:r>
              <a:rPr lang="en-US" sz="2800" b="1" dirty="0"/>
              <a:t> </a:t>
            </a:r>
            <a:r>
              <a:rPr lang="en-US" sz="2800" b="1" dirty="0" err="1"/>
              <a:t>bahsedilirken</a:t>
            </a:r>
            <a:r>
              <a:rPr lang="en-US" sz="2800" b="1" dirty="0"/>
              <a:t> </a:t>
            </a:r>
            <a:r>
              <a:rPr lang="en-US" sz="2800" b="1" dirty="0" err="1"/>
              <a:t>kullanılır</a:t>
            </a:r>
            <a:r>
              <a:rPr lang="en-US" sz="2800" b="1" dirty="0"/>
              <a:t>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7487" y="1070900"/>
            <a:ext cx="5074249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/>
              <a:t>Be Going To </a:t>
            </a:r>
            <a:r>
              <a:rPr lang="en-US" sz="2800" b="1" dirty="0" err="1"/>
              <a:t>Nerelerde</a:t>
            </a:r>
            <a:r>
              <a:rPr lang="en-US" sz="2800" b="1" dirty="0"/>
              <a:t> </a:t>
            </a:r>
            <a:r>
              <a:rPr lang="en-US" sz="2800" b="1" dirty="0" err="1"/>
              <a:t>Kullanılır</a:t>
            </a:r>
            <a:r>
              <a:rPr lang="en-US" sz="2800" b="1" dirty="0"/>
              <a:t>?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0" y="3513329"/>
            <a:ext cx="3739219" cy="261387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479783" y="3351521"/>
            <a:ext cx="5651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I am going to go to </a:t>
            </a:r>
            <a:r>
              <a:rPr lang="en-US" sz="2800" b="1" dirty="0" smtClean="0"/>
              <a:t>Venice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tomorrow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15" name="4 Metin kutusu"/>
          <p:cNvSpPr txBox="1"/>
          <p:nvPr/>
        </p:nvSpPr>
        <p:spPr>
          <a:xfrm>
            <a:off x="190895" y="98260"/>
            <a:ext cx="6827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b="1" dirty="0">
                <a:solidFill>
                  <a:srgbClr val="FFFF00"/>
                </a:solidFill>
              </a:rPr>
              <a:t>THE FUTURE TENSE ( BE GOING </a:t>
            </a:r>
            <a:r>
              <a:rPr lang="en-US" sz="2400" b="1" dirty="0" smtClean="0">
                <a:solidFill>
                  <a:srgbClr val="FFFF00"/>
                </a:solidFill>
              </a:rPr>
              <a:t>TO )</a:t>
            </a:r>
            <a:endParaRPr lang="en-US" sz="2400" b="1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2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8" grpId="1" animBg="1"/>
      <p:bldP spid="18" grpId="2" animBg="1"/>
      <p:bldP spid="19" grpId="0"/>
      <p:bldP spid="19" grpId="1"/>
      <p:bldP spid="19" grpId="2"/>
      <p:bldP spid="20" grpId="0" animBg="1"/>
      <p:bldP spid="20" grpId="1" animBg="1"/>
      <p:bldP spid="20" grpId="2" animBg="1"/>
      <p:bldP spid="26" grpId="0"/>
      <p:bldP spid="26" grpId="1"/>
      <p:bldP spid="2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505303" y="3431412"/>
            <a:ext cx="1563066" cy="386467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63489" y="1794277"/>
            <a:ext cx="503998" cy="43541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7951" y="1771475"/>
            <a:ext cx="79268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Bir</a:t>
            </a:r>
            <a:r>
              <a:rPr lang="en-US" sz="2800" b="1" dirty="0"/>
              <a:t> </a:t>
            </a:r>
            <a:r>
              <a:rPr lang="en-US" sz="2800" b="1" dirty="0" err="1"/>
              <a:t>işin</a:t>
            </a:r>
            <a:r>
              <a:rPr lang="en-US" sz="2800" b="1" dirty="0"/>
              <a:t>, </a:t>
            </a:r>
            <a:r>
              <a:rPr lang="en-US" sz="2800" b="1" dirty="0" err="1"/>
              <a:t>olayın</a:t>
            </a:r>
            <a:r>
              <a:rPr lang="en-US" sz="2800" b="1" dirty="0"/>
              <a:t> </a:t>
            </a:r>
            <a:r>
              <a:rPr lang="en-US" sz="2800" b="1" dirty="0" err="1"/>
              <a:t>kaçınılmaz</a:t>
            </a:r>
            <a:r>
              <a:rPr lang="en-US" sz="2800" b="1" dirty="0"/>
              <a:t> </a:t>
            </a:r>
            <a:r>
              <a:rPr lang="en-US" sz="2800" b="1" dirty="0" err="1"/>
              <a:t>olduğunda</a:t>
            </a:r>
            <a:r>
              <a:rPr lang="en-US" sz="2800" b="1" dirty="0"/>
              <a:t> </a:t>
            </a:r>
            <a:r>
              <a:rPr lang="en-US" sz="2800" b="1" dirty="0" err="1"/>
              <a:t>veya</a:t>
            </a:r>
            <a:r>
              <a:rPr lang="en-US" sz="2800" b="1" dirty="0"/>
              <a:t> </a:t>
            </a:r>
            <a:r>
              <a:rPr lang="en-US" sz="2800" b="1" dirty="0" err="1"/>
              <a:t>bir</a:t>
            </a:r>
            <a:r>
              <a:rPr lang="en-US" sz="2800" b="1" dirty="0"/>
              <a:t> </a:t>
            </a:r>
            <a:r>
              <a:rPr lang="en-US" sz="2800" b="1" dirty="0" err="1"/>
              <a:t>olayla</a:t>
            </a:r>
            <a:r>
              <a:rPr lang="en-US" sz="2800" b="1" dirty="0"/>
              <a:t> </a:t>
            </a:r>
            <a:r>
              <a:rPr lang="en-US" sz="2800" b="1" dirty="0" err="1"/>
              <a:t>ilgili</a:t>
            </a:r>
            <a:r>
              <a:rPr lang="en-US" sz="2800" b="1" dirty="0"/>
              <a:t> </a:t>
            </a:r>
            <a:r>
              <a:rPr lang="en-US" sz="2800" b="1" dirty="0" err="1"/>
              <a:t>kanıtlarla</a:t>
            </a:r>
            <a:r>
              <a:rPr lang="en-US" sz="2800" b="1" dirty="0"/>
              <a:t>, </a:t>
            </a:r>
            <a:r>
              <a:rPr lang="en-US" sz="2800" b="1" dirty="0" err="1"/>
              <a:t>bilgilerle</a:t>
            </a:r>
            <a:r>
              <a:rPr lang="en-US" sz="2800" b="1" dirty="0"/>
              <a:t> </a:t>
            </a:r>
            <a:r>
              <a:rPr lang="en-US" sz="2800" b="1" dirty="0" err="1"/>
              <a:t>tahminde</a:t>
            </a:r>
            <a:r>
              <a:rPr lang="en-US" sz="2800" b="1" dirty="0"/>
              <a:t> </a:t>
            </a:r>
            <a:r>
              <a:rPr lang="en-US" sz="2800" b="1" dirty="0" err="1"/>
              <a:t>bulunulurken</a:t>
            </a:r>
            <a:r>
              <a:rPr lang="en-US" sz="2800" b="1" dirty="0"/>
              <a:t> </a:t>
            </a:r>
            <a:r>
              <a:rPr lang="en-US" sz="2800" b="1" dirty="0" err="1"/>
              <a:t>kullanılır</a:t>
            </a:r>
            <a:r>
              <a:rPr lang="en-US" sz="2800" b="1" dirty="0"/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7487" y="1070900"/>
            <a:ext cx="5074249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/>
              <a:t>Be Going To </a:t>
            </a:r>
            <a:r>
              <a:rPr lang="en-US" sz="2800" b="1" dirty="0" err="1"/>
              <a:t>Nerelerde</a:t>
            </a:r>
            <a:r>
              <a:rPr lang="en-US" sz="2800" b="1" dirty="0"/>
              <a:t> </a:t>
            </a:r>
            <a:r>
              <a:rPr lang="en-US" sz="2800" b="1" dirty="0" err="1"/>
              <a:t>Kullanılır</a:t>
            </a:r>
            <a:r>
              <a:rPr lang="en-US" sz="2800" b="1" dirty="0"/>
              <a:t>?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16" y="3045277"/>
            <a:ext cx="1561478" cy="311745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479783" y="3351521"/>
            <a:ext cx="50880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She’s pregnant. </a:t>
            </a:r>
            <a:r>
              <a:rPr lang="en-US" sz="2800" b="1" dirty="0" smtClean="0"/>
              <a:t>She </a:t>
            </a:r>
            <a:r>
              <a:rPr lang="en-US" sz="2800" b="1" dirty="0"/>
              <a:t>is going to have a baby next month. </a:t>
            </a:r>
          </a:p>
        </p:txBody>
      </p:sp>
      <p:sp>
        <p:nvSpPr>
          <p:cNvPr id="15" name="4 Metin kutusu"/>
          <p:cNvSpPr txBox="1"/>
          <p:nvPr/>
        </p:nvSpPr>
        <p:spPr>
          <a:xfrm>
            <a:off x="190895" y="98260"/>
            <a:ext cx="6827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b="1" dirty="0">
                <a:solidFill>
                  <a:srgbClr val="FFFF00"/>
                </a:solidFill>
              </a:rPr>
              <a:t>THE FUTURE TENSE ( BE GOING </a:t>
            </a:r>
            <a:r>
              <a:rPr lang="en-US" sz="2400" b="1" dirty="0" smtClean="0">
                <a:solidFill>
                  <a:srgbClr val="FFFF00"/>
                </a:solidFill>
              </a:rPr>
              <a:t>TO )</a:t>
            </a:r>
            <a:endParaRPr lang="en-US" sz="2400" b="1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1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8" grpId="1" animBg="1"/>
      <p:bldP spid="18" grpId="2" animBg="1"/>
      <p:bldP spid="19" grpId="0"/>
      <p:bldP spid="19" grpId="1"/>
      <p:bldP spid="19" grpId="2"/>
      <p:bldP spid="20" grpId="0" animBg="1"/>
      <p:bldP spid="20" grpId="1" animBg="1"/>
      <p:bldP spid="20" grpId="2" animBg="1"/>
      <p:bldP spid="26" grpId="0"/>
      <p:bldP spid="26" grpId="1"/>
      <p:bldP spid="2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26329" y="1771475"/>
            <a:ext cx="2985680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2800" b="1" dirty="0"/>
              <a:t>Positive Sentences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7487" y="1070900"/>
            <a:ext cx="5724753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2800" b="1" dirty="0" smtClean="0"/>
              <a:t>Be </a:t>
            </a:r>
            <a:r>
              <a:rPr lang="en-US" sz="2800" b="1" dirty="0" smtClean="0"/>
              <a:t>Going </a:t>
            </a:r>
            <a:r>
              <a:rPr lang="en-US" sz="2800" b="1" dirty="0"/>
              <a:t>To </a:t>
            </a:r>
            <a:r>
              <a:rPr lang="en-US" sz="2800" b="1" dirty="0" err="1"/>
              <a:t>Cümlede</a:t>
            </a:r>
            <a:r>
              <a:rPr lang="en-US" sz="2800" b="1" dirty="0"/>
              <a:t> </a:t>
            </a:r>
            <a:r>
              <a:rPr lang="en-US" sz="2800" b="1" dirty="0" err="1"/>
              <a:t>Nasıl</a:t>
            </a:r>
            <a:r>
              <a:rPr lang="en-US" sz="2800" b="1" dirty="0"/>
              <a:t> </a:t>
            </a:r>
            <a:r>
              <a:rPr lang="en-US" sz="2800" b="1" dirty="0" err="1"/>
              <a:t>Kullanılır</a:t>
            </a:r>
            <a:r>
              <a:rPr lang="en-US" sz="2800" b="1" dirty="0"/>
              <a:t>?</a:t>
            </a:r>
          </a:p>
        </p:txBody>
      </p:sp>
      <p:sp>
        <p:nvSpPr>
          <p:cNvPr id="15" name="4 Metin kutusu"/>
          <p:cNvSpPr txBox="1"/>
          <p:nvPr/>
        </p:nvSpPr>
        <p:spPr>
          <a:xfrm>
            <a:off x="190895" y="98260"/>
            <a:ext cx="6827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b="1" dirty="0">
                <a:solidFill>
                  <a:srgbClr val="FFFF00"/>
                </a:solidFill>
              </a:rPr>
              <a:t>THE FUTURE TENSE ( BE GOING </a:t>
            </a:r>
            <a:r>
              <a:rPr lang="en-US" sz="2400" b="1" dirty="0" smtClean="0">
                <a:solidFill>
                  <a:srgbClr val="FFFF00"/>
                </a:solidFill>
              </a:rPr>
              <a:t>TO )</a:t>
            </a:r>
            <a:endParaRPr lang="en-US" sz="2400" b="1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5217" y="2433924"/>
            <a:ext cx="3606153" cy="523220"/>
          </a:xfrm>
          <a:prstGeom prst="rect">
            <a:avLst/>
          </a:prstGeom>
          <a:solidFill>
            <a:srgbClr val="182C7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/>
              <a:t>I </a:t>
            </a:r>
            <a:r>
              <a:rPr lang="tr-TR" sz="2800" b="1" dirty="0"/>
              <a:t>+</a:t>
            </a:r>
            <a:r>
              <a:rPr lang="en-US" sz="2800" b="1" dirty="0" smtClean="0"/>
              <a:t> am </a:t>
            </a:r>
            <a:r>
              <a:rPr lang="tr-TR" sz="2800" b="1" dirty="0" smtClean="0"/>
              <a:t>+</a:t>
            </a:r>
            <a:r>
              <a:rPr lang="en-US" sz="2800" b="1" dirty="0" smtClean="0"/>
              <a:t> going to </a:t>
            </a:r>
            <a:r>
              <a:rPr lang="tr-TR" sz="2800" b="1" dirty="0" smtClean="0"/>
              <a:t>+</a:t>
            </a:r>
            <a:r>
              <a:rPr lang="en-US" sz="2800" b="1" dirty="0" smtClean="0"/>
              <a:t> V1</a:t>
            </a:r>
            <a:r>
              <a:rPr lang="tr-TR" sz="2800" b="1" dirty="0" smtClean="0"/>
              <a:t>…</a:t>
            </a:r>
            <a:r>
              <a:rPr lang="en-US" sz="2800" b="1" dirty="0" smtClean="0"/>
              <a:t> 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835218" y="3170465"/>
            <a:ext cx="5030005" cy="523220"/>
          </a:xfrm>
          <a:prstGeom prst="rect">
            <a:avLst/>
          </a:prstGeom>
          <a:solidFill>
            <a:srgbClr val="182C7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/>
              <a:t>He / She / It </a:t>
            </a:r>
            <a:r>
              <a:rPr lang="tr-TR" sz="2800" b="1" dirty="0"/>
              <a:t>+</a:t>
            </a:r>
            <a:r>
              <a:rPr lang="en-US" sz="2800" b="1" dirty="0" smtClean="0"/>
              <a:t> is </a:t>
            </a:r>
            <a:r>
              <a:rPr lang="tr-TR" sz="2800" b="1" dirty="0" smtClean="0"/>
              <a:t>+</a:t>
            </a:r>
            <a:r>
              <a:rPr lang="en-US" sz="2800" b="1" dirty="0" smtClean="0"/>
              <a:t> going to </a:t>
            </a:r>
            <a:r>
              <a:rPr lang="tr-TR" sz="2800" b="1" dirty="0" smtClean="0"/>
              <a:t>+</a:t>
            </a:r>
            <a:r>
              <a:rPr lang="en-US" sz="2800" b="1" dirty="0" smtClean="0"/>
              <a:t> v1</a:t>
            </a:r>
            <a:r>
              <a:rPr lang="tr-TR" sz="2800" b="1" dirty="0" smtClean="0"/>
              <a:t>…</a:t>
            </a:r>
            <a:endParaRPr lang="en-US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835217" y="3898540"/>
            <a:ext cx="5852966" cy="523220"/>
          </a:xfrm>
          <a:prstGeom prst="rect">
            <a:avLst/>
          </a:prstGeom>
          <a:solidFill>
            <a:srgbClr val="182C7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/>
              <a:t>You / We / They </a:t>
            </a:r>
            <a:r>
              <a:rPr lang="tr-TR" sz="2800" b="1" dirty="0"/>
              <a:t>+</a:t>
            </a:r>
            <a:r>
              <a:rPr lang="en-US" sz="2800" b="1" dirty="0" smtClean="0"/>
              <a:t> are </a:t>
            </a:r>
            <a:r>
              <a:rPr lang="tr-TR" sz="2800" b="1" dirty="0" smtClean="0"/>
              <a:t>+</a:t>
            </a:r>
            <a:r>
              <a:rPr lang="en-US" sz="2800" b="1" dirty="0" smtClean="0"/>
              <a:t> going to </a:t>
            </a:r>
            <a:r>
              <a:rPr lang="tr-TR" sz="2800" b="1" dirty="0" smtClean="0"/>
              <a:t>+</a:t>
            </a:r>
            <a:r>
              <a:rPr lang="en-US" sz="2800" b="1" dirty="0" smtClean="0"/>
              <a:t> v1</a:t>
            </a:r>
            <a:r>
              <a:rPr lang="tr-TR" sz="2800" b="1" dirty="0" smtClean="0"/>
              <a:t>…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3281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6" grpId="0" animBg="1"/>
      <p:bldP spid="16" grpId="1" animBg="1"/>
      <p:bldP spid="16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77395" y="3925074"/>
            <a:ext cx="1302708" cy="386467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59" y="3034353"/>
            <a:ext cx="2050652" cy="2629041"/>
          </a:xfrm>
          <a:prstGeom prst="rect">
            <a:avLst/>
          </a:prstGeom>
        </p:spPr>
      </p:pic>
      <p:cxnSp>
        <p:nvCxnSpPr>
          <p:cNvPr id="28" name="Elbow Connector 27"/>
          <p:cNvCxnSpPr/>
          <p:nvPr/>
        </p:nvCxnSpPr>
        <p:spPr>
          <a:xfrm>
            <a:off x="402559" y="1302509"/>
            <a:ext cx="4284311" cy="317520"/>
          </a:xfrm>
          <a:prstGeom prst="bentConnector3">
            <a:avLst/>
          </a:prstGeom>
          <a:ln w="285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10800000">
            <a:off x="3962569" y="1620029"/>
            <a:ext cx="1442809" cy="260589"/>
          </a:xfrm>
          <a:prstGeom prst="bentConnector3">
            <a:avLst/>
          </a:prstGeom>
          <a:ln w="381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02559" y="779289"/>
            <a:ext cx="178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B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EXAMPLES</a:t>
            </a:r>
            <a:endParaRPr lang="en-US" sz="2800" dirty="0">
              <a:solidFill>
                <a:srgbClr val="BA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70143" y="3849876"/>
            <a:ext cx="55238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Look at the clouds! It is going to rain.</a:t>
            </a:r>
          </a:p>
        </p:txBody>
      </p:sp>
      <p:sp>
        <p:nvSpPr>
          <p:cNvPr id="15" name="4 Metin kutusu"/>
          <p:cNvSpPr txBox="1"/>
          <p:nvPr/>
        </p:nvSpPr>
        <p:spPr>
          <a:xfrm>
            <a:off x="190895" y="98260"/>
            <a:ext cx="6827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b="1" dirty="0">
                <a:solidFill>
                  <a:srgbClr val="FFFF00"/>
                </a:solidFill>
              </a:rPr>
              <a:t>THE FUTURE TENSE ( BE GOING </a:t>
            </a:r>
            <a:r>
              <a:rPr lang="en-US" sz="2400" b="1" dirty="0" smtClean="0">
                <a:solidFill>
                  <a:srgbClr val="FFFF00"/>
                </a:solidFill>
              </a:rPr>
              <a:t>TO )</a:t>
            </a:r>
            <a:endParaRPr lang="en-US" sz="2400" b="1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6576" y="1474239"/>
            <a:ext cx="1547473" cy="156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3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0" grpId="0"/>
      <p:bldP spid="18" grpId="0"/>
      <p:bldP spid="18" grpId="1"/>
      <p:bldP spid="18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5" name="4 Metin kutusu"/>
          <p:cNvSpPr txBox="1"/>
          <p:nvPr/>
        </p:nvSpPr>
        <p:spPr>
          <a:xfrm>
            <a:off x="190895" y="98260"/>
            <a:ext cx="6827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b="1" dirty="0">
                <a:solidFill>
                  <a:srgbClr val="FFFF00"/>
                </a:solidFill>
              </a:rPr>
              <a:t>THE FUTURE TENSE ( BE GOING </a:t>
            </a:r>
            <a:r>
              <a:rPr lang="en-US" sz="2400" b="1" dirty="0" smtClean="0">
                <a:solidFill>
                  <a:srgbClr val="FFFF00"/>
                </a:solidFill>
              </a:rPr>
              <a:t>TO )</a:t>
            </a:r>
            <a:endParaRPr lang="en-US" sz="2400" b="1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5218" y="2433924"/>
            <a:ext cx="4193982" cy="523220"/>
          </a:xfrm>
          <a:prstGeom prst="rect">
            <a:avLst/>
          </a:prstGeom>
          <a:solidFill>
            <a:srgbClr val="182C7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/>
              <a:t>I </a:t>
            </a:r>
            <a:r>
              <a:rPr lang="tr-TR" sz="2800" b="1" dirty="0"/>
              <a:t>+</a:t>
            </a:r>
            <a:r>
              <a:rPr lang="en-US" sz="2800" b="1" dirty="0" smtClean="0"/>
              <a:t> am</a:t>
            </a:r>
            <a:r>
              <a:rPr lang="tr-TR" sz="2800" b="1" dirty="0" smtClean="0"/>
              <a:t> not</a:t>
            </a:r>
            <a:r>
              <a:rPr lang="en-US" sz="2800" b="1" dirty="0" smtClean="0"/>
              <a:t> </a:t>
            </a:r>
            <a:r>
              <a:rPr lang="tr-TR" sz="2800" b="1" dirty="0" smtClean="0"/>
              <a:t>+</a:t>
            </a:r>
            <a:r>
              <a:rPr lang="en-US" sz="2800" b="1" dirty="0" smtClean="0"/>
              <a:t> going to </a:t>
            </a:r>
            <a:r>
              <a:rPr lang="tr-TR" sz="2800" b="1" dirty="0"/>
              <a:t>+</a:t>
            </a:r>
            <a:r>
              <a:rPr lang="en-US" sz="2800" b="1" dirty="0" smtClean="0"/>
              <a:t> V1</a:t>
            </a:r>
            <a:r>
              <a:rPr lang="tr-TR" sz="2800" b="1" dirty="0" smtClean="0"/>
              <a:t>…</a:t>
            </a:r>
            <a:r>
              <a:rPr lang="en-US" sz="2800" b="1" dirty="0" smtClean="0"/>
              <a:t> 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835217" y="3170465"/>
            <a:ext cx="6388543" cy="523220"/>
          </a:xfrm>
          <a:prstGeom prst="rect">
            <a:avLst/>
          </a:prstGeom>
          <a:solidFill>
            <a:srgbClr val="182C7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/>
              <a:t>He / She / It </a:t>
            </a:r>
            <a:r>
              <a:rPr lang="tr-TR" sz="2800" b="1" dirty="0" smtClean="0"/>
              <a:t>+</a:t>
            </a:r>
            <a:r>
              <a:rPr lang="en-US" sz="2800" b="1" dirty="0" smtClean="0"/>
              <a:t> is</a:t>
            </a:r>
            <a:r>
              <a:rPr lang="tr-TR" sz="2800" b="1" dirty="0" err="1" smtClean="0"/>
              <a:t>n’t</a:t>
            </a:r>
            <a:r>
              <a:rPr lang="tr-TR" sz="2800" b="1" dirty="0" smtClean="0"/>
              <a:t>/is not</a:t>
            </a:r>
            <a:r>
              <a:rPr lang="en-US" sz="2800" b="1" dirty="0" smtClean="0"/>
              <a:t> </a:t>
            </a:r>
            <a:r>
              <a:rPr lang="tr-TR" sz="2800" b="1" dirty="0" smtClean="0"/>
              <a:t>+</a:t>
            </a:r>
            <a:r>
              <a:rPr lang="en-US" sz="2800" b="1" dirty="0" smtClean="0"/>
              <a:t> going to </a:t>
            </a:r>
            <a:r>
              <a:rPr lang="tr-TR" sz="2800" b="1" dirty="0" smtClean="0"/>
              <a:t>+</a:t>
            </a:r>
            <a:r>
              <a:rPr lang="en-US" sz="2800" b="1" dirty="0" smtClean="0"/>
              <a:t> v1</a:t>
            </a:r>
            <a:r>
              <a:rPr lang="tr-TR" sz="2800" b="1" dirty="0" smtClean="0"/>
              <a:t>…</a:t>
            </a:r>
            <a:endParaRPr lang="en-US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835217" y="3898540"/>
            <a:ext cx="7237629" cy="523220"/>
          </a:xfrm>
          <a:prstGeom prst="rect">
            <a:avLst/>
          </a:prstGeom>
          <a:solidFill>
            <a:srgbClr val="182C7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/>
              <a:t>You / We / They </a:t>
            </a:r>
            <a:r>
              <a:rPr lang="tr-TR" sz="2800" b="1" dirty="0" smtClean="0"/>
              <a:t>+</a:t>
            </a:r>
            <a:r>
              <a:rPr lang="en-US" sz="2800" b="1" dirty="0" smtClean="0"/>
              <a:t> are</a:t>
            </a:r>
            <a:r>
              <a:rPr lang="tr-TR" sz="2800" b="1" dirty="0" err="1" smtClean="0"/>
              <a:t>n’t</a:t>
            </a:r>
            <a:r>
              <a:rPr lang="tr-TR" sz="2800" b="1" dirty="0" smtClean="0"/>
              <a:t>/</a:t>
            </a:r>
            <a:r>
              <a:rPr lang="tr-TR" sz="2800" b="1" dirty="0" err="1" smtClean="0"/>
              <a:t>are</a:t>
            </a:r>
            <a:r>
              <a:rPr lang="tr-TR" sz="2800" b="1" dirty="0" smtClean="0"/>
              <a:t> not</a:t>
            </a:r>
            <a:r>
              <a:rPr lang="en-US" sz="2800" b="1" dirty="0" smtClean="0"/>
              <a:t> </a:t>
            </a:r>
            <a:r>
              <a:rPr lang="tr-TR" sz="2800" b="1" dirty="0"/>
              <a:t>+</a:t>
            </a:r>
            <a:r>
              <a:rPr lang="en-US" sz="2800" b="1" dirty="0" smtClean="0"/>
              <a:t> going to </a:t>
            </a:r>
            <a:r>
              <a:rPr lang="tr-TR" sz="2800" b="1" dirty="0" smtClean="0"/>
              <a:t>+</a:t>
            </a:r>
            <a:r>
              <a:rPr lang="en-US" sz="2800" b="1" dirty="0" smtClean="0"/>
              <a:t> v1</a:t>
            </a:r>
            <a:endParaRPr lang="en-US" sz="2800" b="1" dirty="0"/>
          </a:p>
        </p:txBody>
      </p:sp>
      <p:sp>
        <p:nvSpPr>
          <p:cNvPr id="10" name="Rectangle 18"/>
          <p:cNvSpPr/>
          <p:nvPr/>
        </p:nvSpPr>
        <p:spPr>
          <a:xfrm>
            <a:off x="878581" y="1510215"/>
            <a:ext cx="3105590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tr-TR" sz="2800" b="1" dirty="0" err="1" smtClean="0"/>
              <a:t>Nega</a:t>
            </a:r>
            <a:r>
              <a:rPr lang="en-US" sz="2800" b="1" dirty="0" err="1" smtClean="0"/>
              <a:t>tive</a:t>
            </a:r>
            <a:r>
              <a:rPr lang="en-US" sz="2800" b="1" dirty="0" smtClean="0"/>
              <a:t> </a:t>
            </a:r>
            <a:r>
              <a:rPr lang="en-US" sz="2800" b="1" dirty="0"/>
              <a:t>Sentences</a:t>
            </a:r>
          </a:p>
        </p:txBody>
      </p:sp>
    </p:spTree>
    <p:extLst>
      <p:ext uri="{BB962C8B-B14F-4D97-AF65-F5344CB8AC3E}">
        <p14:creationId xmlns:p14="http://schemas.microsoft.com/office/powerpoint/2010/main" val="179971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6" grpId="0" animBg="1"/>
      <p:bldP spid="16" grpId="1" animBg="1"/>
      <p:bldP spid="16" grpId="2" animBg="1"/>
      <p:bldP spid="10" grpId="0" animBg="1"/>
      <p:bldP spid="10" grpId="1" animBg="1"/>
      <p:bldP spid="10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070" y="3535638"/>
            <a:ext cx="2060180" cy="386467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25" y="2161396"/>
            <a:ext cx="2080977" cy="3376960"/>
          </a:xfrm>
          <a:prstGeom prst="rect">
            <a:avLst/>
          </a:prstGeom>
        </p:spPr>
      </p:pic>
      <p:cxnSp>
        <p:nvCxnSpPr>
          <p:cNvPr id="28" name="Elbow Connector 27"/>
          <p:cNvCxnSpPr/>
          <p:nvPr/>
        </p:nvCxnSpPr>
        <p:spPr>
          <a:xfrm>
            <a:off x="402559" y="1302509"/>
            <a:ext cx="4284311" cy="317520"/>
          </a:xfrm>
          <a:prstGeom prst="bentConnector3">
            <a:avLst/>
          </a:prstGeom>
          <a:ln w="285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10800000">
            <a:off x="3962569" y="1620029"/>
            <a:ext cx="1442809" cy="260589"/>
          </a:xfrm>
          <a:prstGeom prst="bentConnector3">
            <a:avLst/>
          </a:prstGeom>
          <a:ln w="381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02559" y="779289"/>
            <a:ext cx="178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B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EXAMPLES</a:t>
            </a:r>
            <a:endParaRPr lang="en-US" sz="2800" dirty="0">
              <a:solidFill>
                <a:srgbClr val="BA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97272" y="3460440"/>
            <a:ext cx="55238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 am not going to talk him </a:t>
            </a:r>
            <a:r>
              <a:rPr lang="en-US" sz="2400" b="1" dirty="0" smtClean="0"/>
              <a:t>tomorrow.</a:t>
            </a:r>
          </a:p>
          <a:p>
            <a:r>
              <a:rPr lang="en-US" sz="2400" b="1" dirty="0" smtClean="0"/>
              <a:t>I </a:t>
            </a:r>
            <a:r>
              <a:rPr lang="en-US" sz="2400" b="1" dirty="0"/>
              <a:t>am really angry with him.</a:t>
            </a:r>
          </a:p>
        </p:txBody>
      </p:sp>
      <p:sp>
        <p:nvSpPr>
          <p:cNvPr id="15" name="4 Metin kutusu"/>
          <p:cNvSpPr txBox="1"/>
          <p:nvPr/>
        </p:nvSpPr>
        <p:spPr>
          <a:xfrm>
            <a:off x="190895" y="98260"/>
            <a:ext cx="6827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b="1" dirty="0">
                <a:solidFill>
                  <a:srgbClr val="FFFF00"/>
                </a:solidFill>
              </a:rPr>
              <a:t>THE FUTURE TENSE ( BE GOING </a:t>
            </a:r>
            <a:r>
              <a:rPr lang="en-US" sz="2400" b="1" dirty="0" smtClean="0">
                <a:solidFill>
                  <a:srgbClr val="FFFF00"/>
                </a:solidFill>
              </a:rPr>
              <a:t>TO )</a:t>
            </a:r>
            <a:endParaRPr lang="en-US" sz="2400" b="1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5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0" grpId="0"/>
      <p:bldP spid="18" grpId="0"/>
      <p:bldP spid="18" grpId="1"/>
      <p:bldP spid="18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26330" y="1424370"/>
            <a:ext cx="2401506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2800" b="1" dirty="0"/>
              <a:t>Question Form</a:t>
            </a:r>
          </a:p>
        </p:txBody>
      </p:sp>
      <p:sp>
        <p:nvSpPr>
          <p:cNvPr id="15" name="4 Metin kutusu"/>
          <p:cNvSpPr txBox="1"/>
          <p:nvPr/>
        </p:nvSpPr>
        <p:spPr>
          <a:xfrm>
            <a:off x="190895" y="98260"/>
            <a:ext cx="6827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b="1" dirty="0">
                <a:solidFill>
                  <a:srgbClr val="FFFF00"/>
                </a:solidFill>
              </a:rPr>
              <a:t>THE FUTURE TENSE ( BE GOING </a:t>
            </a:r>
            <a:r>
              <a:rPr lang="en-US" sz="2400" b="1" dirty="0" smtClean="0">
                <a:solidFill>
                  <a:srgbClr val="FFFF00"/>
                </a:solidFill>
              </a:rPr>
              <a:t>TO )</a:t>
            </a:r>
            <a:endParaRPr lang="en-US" sz="2400" b="1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5218" y="2433924"/>
            <a:ext cx="3854348" cy="523220"/>
          </a:xfrm>
          <a:prstGeom prst="rect">
            <a:avLst/>
          </a:prstGeom>
          <a:solidFill>
            <a:srgbClr val="182C7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/>
              <a:t>Am </a:t>
            </a:r>
            <a:r>
              <a:rPr lang="tr-TR" sz="2800" b="1" dirty="0"/>
              <a:t>+</a:t>
            </a:r>
            <a:r>
              <a:rPr lang="en-US" sz="2800" b="1" dirty="0" smtClean="0"/>
              <a:t> I </a:t>
            </a:r>
            <a:r>
              <a:rPr lang="tr-TR" sz="2800" b="1" dirty="0"/>
              <a:t>+</a:t>
            </a:r>
            <a:r>
              <a:rPr lang="en-US" sz="2800" b="1" dirty="0" smtClean="0"/>
              <a:t> </a:t>
            </a:r>
            <a:r>
              <a:rPr lang="en-US" sz="2800" b="1" dirty="0"/>
              <a:t>going to </a:t>
            </a:r>
            <a:r>
              <a:rPr lang="tr-TR" sz="2800" b="1" dirty="0" smtClean="0"/>
              <a:t>+</a:t>
            </a:r>
            <a:r>
              <a:rPr lang="en-US" sz="2800" b="1" dirty="0" smtClean="0"/>
              <a:t> v1…?</a:t>
            </a:r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835218" y="3170465"/>
            <a:ext cx="4886313" cy="523220"/>
          </a:xfrm>
          <a:prstGeom prst="rect">
            <a:avLst/>
          </a:prstGeom>
          <a:solidFill>
            <a:srgbClr val="182C7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/>
              <a:t>Is </a:t>
            </a:r>
            <a:r>
              <a:rPr lang="tr-TR" sz="2800" b="1" dirty="0" smtClean="0"/>
              <a:t>+</a:t>
            </a:r>
            <a:r>
              <a:rPr lang="en-US" sz="2800" b="1" dirty="0" smtClean="0"/>
              <a:t> he/she/it </a:t>
            </a:r>
            <a:r>
              <a:rPr lang="tr-TR" sz="2800" b="1" dirty="0" smtClean="0"/>
              <a:t>+</a:t>
            </a:r>
            <a:r>
              <a:rPr lang="en-US" sz="2800" b="1" dirty="0" smtClean="0"/>
              <a:t> going to</a:t>
            </a:r>
            <a:r>
              <a:rPr lang="tr-TR" sz="2800" b="1" dirty="0" smtClean="0"/>
              <a:t> +</a:t>
            </a:r>
            <a:r>
              <a:rPr lang="en-US" sz="2800" b="1" dirty="0" smtClean="0"/>
              <a:t> v1</a:t>
            </a:r>
            <a:r>
              <a:rPr lang="en-US" sz="2800" b="1" dirty="0"/>
              <a:t>….?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5217" y="4630060"/>
            <a:ext cx="7107000" cy="523220"/>
          </a:xfrm>
          <a:prstGeom prst="rect">
            <a:avLst/>
          </a:prstGeom>
          <a:solidFill>
            <a:srgbClr val="182C7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err="1"/>
              <a:t>Wh</a:t>
            </a:r>
            <a:r>
              <a:rPr lang="en-US" sz="2800" b="1" dirty="0"/>
              <a:t>-, H- + am/is/are + </a:t>
            </a:r>
            <a:r>
              <a:rPr lang="tr-TR" sz="2800" b="1" dirty="0" err="1" smtClean="0"/>
              <a:t>subject</a:t>
            </a:r>
            <a:r>
              <a:rPr lang="tr-TR" sz="2800" b="1" dirty="0" smtClean="0"/>
              <a:t> + </a:t>
            </a:r>
            <a:r>
              <a:rPr lang="en-US" sz="2800" b="1" dirty="0" smtClean="0"/>
              <a:t>going </a:t>
            </a:r>
            <a:r>
              <a:rPr lang="en-US" sz="2800" b="1" dirty="0"/>
              <a:t>to + v1..? </a:t>
            </a:r>
          </a:p>
        </p:txBody>
      </p:sp>
      <p:sp>
        <p:nvSpPr>
          <p:cNvPr id="10" name="Rectangle 13"/>
          <p:cNvSpPr/>
          <p:nvPr/>
        </p:nvSpPr>
        <p:spPr>
          <a:xfrm>
            <a:off x="817799" y="3884574"/>
            <a:ext cx="5777435" cy="523220"/>
          </a:xfrm>
          <a:prstGeom prst="rect">
            <a:avLst/>
          </a:prstGeom>
          <a:solidFill>
            <a:srgbClr val="182C7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2800" b="1" dirty="0" err="1" smtClean="0"/>
              <a:t>Are</a:t>
            </a:r>
            <a:r>
              <a:rPr lang="en-US" sz="2800" b="1" dirty="0" smtClean="0"/>
              <a:t> </a:t>
            </a:r>
            <a:r>
              <a:rPr lang="tr-TR" sz="2800" b="1" dirty="0" smtClean="0"/>
              <a:t>+</a:t>
            </a:r>
            <a:r>
              <a:rPr lang="en-US" sz="2800" b="1" dirty="0" smtClean="0"/>
              <a:t> </a:t>
            </a:r>
            <a:r>
              <a:rPr lang="tr-TR" sz="2800" b="1" dirty="0" err="1" smtClean="0"/>
              <a:t>you</a:t>
            </a:r>
            <a:r>
              <a:rPr lang="en-US" sz="2800" b="1" dirty="0" smtClean="0"/>
              <a:t>/</a:t>
            </a:r>
            <a:r>
              <a:rPr lang="tr-TR" sz="2800" b="1" dirty="0" smtClean="0"/>
              <a:t>w</a:t>
            </a:r>
            <a:r>
              <a:rPr lang="en-US" sz="2800" b="1" dirty="0" smtClean="0"/>
              <a:t>e/</a:t>
            </a:r>
            <a:r>
              <a:rPr lang="tr-TR" sz="2800" b="1" dirty="0" err="1" smtClean="0"/>
              <a:t>they</a:t>
            </a:r>
            <a:r>
              <a:rPr lang="en-US" sz="2800" b="1" dirty="0" smtClean="0"/>
              <a:t> </a:t>
            </a:r>
            <a:r>
              <a:rPr lang="tr-TR" sz="2800" b="1" dirty="0" smtClean="0"/>
              <a:t>+</a:t>
            </a:r>
            <a:r>
              <a:rPr lang="en-US" sz="2800" b="1" dirty="0" smtClean="0"/>
              <a:t> going to</a:t>
            </a:r>
            <a:r>
              <a:rPr lang="tr-TR" sz="2800" b="1" dirty="0" smtClean="0"/>
              <a:t> +</a:t>
            </a:r>
            <a:r>
              <a:rPr lang="en-US" sz="2800" b="1" dirty="0" smtClean="0"/>
              <a:t> v1</a:t>
            </a:r>
            <a:r>
              <a:rPr lang="en-US" sz="2800" b="1" dirty="0"/>
              <a:t>….?</a:t>
            </a:r>
          </a:p>
        </p:txBody>
      </p:sp>
    </p:spTree>
    <p:extLst>
      <p:ext uri="{BB962C8B-B14F-4D97-AF65-F5344CB8AC3E}">
        <p14:creationId xmlns:p14="http://schemas.microsoft.com/office/powerpoint/2010/main" val="209429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6" grpId="0" animBg="1"/>
      <p:bldP spid="16" grpId="1" animBg="1"/>
      <p:bldP spid="16" grpId="2" animBg="1"/>
      <p:bldP spid="10" grpId="0" animBg="1"/>
      <p:bldP spid="10" grpId="1" animBg="1"/>
      <p:bldP spid="10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4758</TotalTime>
  <Words>662</Words>
  <Application>Microsoft Office PowerPoint</Application>
  <PresentationFormat>Özel</PresentationFormat>
  <Paragraphs>91</Paragraphs>
  <Slides>16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Arial</vt:lpstr>
      <vt:lpstr>Calibri</vt:lpstr>
      <vt:lpstr>Myriad Pro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MEB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Tibet Oğuzoğlu</dc:creator>
  <cp:lastModifiedBy>Seyma Nur DUNDAR</cp:lastModifiedBy>
  <cp:revision>1166</cp:revision>
  <dcterms:created xsi:type="dcterms:W3CDTF">2014-03-24T15:31:55Z</dcterms:created>
  <dcterms:modified xsi:type="dcterms:W3CDTF">2015-01-08T12:10:36Z</dcterms:modified>
</cp:coreProperties>
</file>