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87" r:id="rId2"/>
    <p:sldId id="388" r:id="rId3"/>
    <p:sldId id="389" r:id="rId4"/>
    <p:sldId id="403" r:id="rId5"/>
    <p:sldId id="413" r:id="rId6"/>
    <p:sldId id="392" r:id="rId7"/>
    <p:sldId id="405" r:id="rId8"/>
    <p:sldId id="404" r:id="rId9"/>
    <p:sldId id="415" r:id="rId10"/>
    <p:sldId id="406" r:id="rId11"/>
    <p:sldId id="408" r:id="rId12"/>
    <p:sldId id="416" r:id="rId13"/>
    <p:sldId id="412" r:id="rId14"/>
  </p:sldIdLst>
  <p:sldSz cx="11704638" cy="6583363"/>
  <p:notesSz cx="6858000" cy="91440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4">
          <p15:clr>
            <a:srgbClr val="A4A3A4"/>
          </p15:clr>
        </p15:guide>
        <p15:guide id="2" pos="36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D7F"/>
    <a:srgbClr val="7030A0"/>
    <a:srgbClr val="1F4E79"/>
    <a:srgbClr val="BFABA4"/>
    <a:srgbClr val="DE5854"/>
    <a:srgbClr val="BFB4B0"/>
    <a:srgbClr val="000000"/>
    <a:srgbClr val="C0ABA4"/>
    <a:srgbClr val="E0E2E4"/>
    <a:srgbClr val="E2E4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4643" autoAdjust="0"/>
  </p:normalViewPr>
  <p:slideViewPr>
    <p:cSldViewPr snapToGrid="0" snapToObjects="1">
      <p:cViewPr varScale="1">
        <p:scale>
          <a:sx n="89" d="100"/>
          <a:sy n="89" d="100"/>
        </p:scale>
        <p:origin x="108" y="660"/>
      </p:cViewPr>
      <p:guideLst>
        <p:guide orient="horz" pos="2074"/>
        <p:guide pos="36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13AEEF-B862-9740-8273-9BB02300698C}" type="datetimeFigureOut">
              <a:rPr lang="en-US" smtClean="0"/>
              <a:pPr/>
              <a:t>7/16/2014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30A434-687A-9D4F-9E3F-E1EA622E2844}" type="slidenum">
              <a:rPr lang="en-US" smtClean="0"/>
              <a:pPr/>
              <a:t>‹#›</a:t>
            </a:fld>
            <a:endParaRPr lang="en-US" dirty="0"/>
          </a:p>
        </p:txBody>
      </p:sp>
    </p:spTree>
    <p:extLst>
      <p:ext uri="{BB962C8B-B14F-4D97-AF65-F5344CB8AC3E}">
        <p14:creationId xmlns:p14="http://schemas.microsoft.com/office/powerpoint/2010/main" val="32499024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D761D-3C33-4D40-B069-A8D67A84C167}" type="datetimeFigureOut">
              <a:rPr lang="en-US" smtClean="0"/>
              <a:pPr/>
              <a:t>7/16/2014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D8A099-66A5-D545-B149-BC4AE8BAEBA2}" type="slidenum">
              <a:rPr lang="en-US" smtClean="0"/>
              <a:pPr/>
              <a:t>‹#›</a:t>
            </a:fld>
            <a:endParaRPr lang="en-US" dirty="0"/>
          </a:p>
        </p:txBody>
      </p:sp>
    </p:spTree>
    <p:extLst>
      <p:ext uri="{BB962C8B-B14F-4D97-AF65-F5344CB8AC3E}">
        <p14:creationId xmlns:p14="http://schemas.microsoft.com/office/powerpoint/2010/main" val="17157566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7848" y="2045110"/>
            <a:ext cx="9948942" cy="1411156"/>
          </a:xfrm>
        </p:spPr>
        <p:txBody>
          <a:bodyPr/>
          <a:lstStyle/>
          <a:p>
            <a:r>
              <a:rPr lang="tr-TR" smtClean="0"/>
              <a:t>Click to edit Master title style</a:t>
            </a:r>
            <a:endParaRPr lang="en-US"/>
          </a:p>
        </p:txBody>
      </p:sp>
      <p:sp>
        <p:nvSpPr>
          <p:cNvPr id="3" name="Subtitle 2"/>
          <p:cNvSpPr>
            <a:spLocks noGrp="1"/>
          </p:cNvSpPr>
          <p:nvPr>
            <p:ph type="subTitle" idx="1"/>
          </p:nvPr>
        </p:nvSpPr>
        <p:spPr>
          <a:xfrm>
            <a:off x="1755696" y="3730572"/>
            <a:ext cx="8193247" cy="168241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9F10F976-EF98-1041-85E9-132DFECC306D}" type="datetime1">
              <a:rPr lang="en-US" smtClean="0"/>
              <a:pPr/>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268939062"/>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B4A43F03-2A7E-3C42-AF15-0E6D27DCA054}" type="datetime1">
              <a:rPr lang="en-US" smtClean="0"/>
              <a:pPr/>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342425545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63368" y="252972"/>
            <a:ext cx="3369148" cy="5391652"/>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749830" y="252972"/>
            <a:ext cx="9918461" cy="5391652"/>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59AA4079-662C-E44B-A071-2998F7FF1F96}" type="datetime1">
              <a:rPr lang="en-US" smtClean="0"/>
              <a:pPr/>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2736229998"/>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E417579D-4E5E-964A-A8DD-336FBDCAAE3E}" type="datetime1">
              <a:rPr lang="en-US" smtClean="0"/>
              <a:pPr/>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162905425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4586" y="4230421"/>
            <a:ext cx="9948942" cy="1307529"/>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924586" y="2790311"/>
            <a:ext cx="9948942" cy="144011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E992B15B-2914-E949-B144-ABF83FF00637}" type="datetime1">
              <a:rPr lang="en-US" smtClean="0"/>
              <a:pPr/>
              <a:t>7/16/2014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3250424387"/>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749830" y="1475161"/>
            <a:ext cx="6642788" cy="4169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7587695" y="1475161"/>
            <a:ext cx="6644821" cy="4169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B0763A82-140C-8141-8A39-F02BDC0A4D60}" type="datetime1">
              <a:rPr lang="en-US" smtClean="0"/>
              <a:pPr/>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4033269723"/>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232" y="263640"/>
            <a:ext cx="10534174" cy="1097227"/>
          </a:xfr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585232" y="1473637"/>
            <a:ext cx="5171581" cy="6141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585232" y="2087779"/>
            <a:ext cx="5171581" cy="37930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5945794" y="1473637"/>
            <a:ext cx="5173613" cy="6141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5945794" y="2087779"/>
            <a:ext cx="5173613" cy="37930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7541F0E2-8CB2-6945-84B5-6ACA39800821}" type="datetime1">
              <a:rPr lang="en-US" smtClean="0"/>
              <a:pPr/>
              <a:t>7/16/2014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307971298"/>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001187DE-B049-0741-83B8-3DB8EE08F013}" type="datetime1">
              <a:rPr lang="en-US" smtClean="0"/>
              <a:pPr/>
              <a:t>7/16/2014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43015355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C5E15-2523-6D41-B3E0-0638DA66CD89}" type="datetime1">
              <a:rPr lang="en-US" smtClean="0"/>
              <a:pPr/>
              <a:t>7/16/2014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3234323965"/>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5233" y="262116"/>
            <a:ext cx="3850745" cy="1115514"/>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4576188" y="262116"/>
            <a:ext cx="6543218" cy="56187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585233" y="1377630"/>
            <a:ext cx="3850745" cy="45032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46166A19-F4B6-6B44-BDA2-AA0ACC50F539}" type="datetime1">
              <a:rPr lang="en-US" smtClean="0"/>
              <a:pPr/>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32875614"/>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94191" y="4608354"/>
            <a:ext cx="7022783" cy="544042"/>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2294191" y="588236"/>
            <a:ext cx="7022783" cy="3950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294191" y="5152397"/>
            <a:ext cx="7022783" cy="7726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3B65EC3-986C-F54C-A92F-E70DF603B7B0}" type="datetime1">
              <a:rPr lang="en-US" smtClean="0"/>
              <a:pPr/>
              <a:t>7/16/2014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1075642831"/>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5232" y="263640"/>
            <a:ext cx="10534174" cy="1097227"/>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585232" y="1536119"/>
            <a:ext cx="10534174" cy="4344715"/>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585232" y="6101803"/>
            <a:ext cx="2731082" cy="350503"/>
          </a:xfrm>
          <a:prstGeom prst="rect">
            <a:avLst/>
          </a:prstGeom>
        </p:spPr>
        <p:txBody>
          <a:bodyPr vert="horz" lIns="91440" tIns="45720" rIns="91440" bIns="45720" rtlCol="0" anchor="ctr"/>
          <a:lstStyle>
            <a:lvl1pPr algn="l">
              <a:defRPr sz="1200">
                <a:solidFill>
                  <a:schemeClr val="tx1">
                    <a:tint val="75000"/>
                  </a:schemeClr>
                </a:solidFill>
              </a:defRPr>
            </a:lvl1pPr>
          </a:lstStyle>
          <a:p>
            <a:fld id="{4C3EA9AA-FFF2-C94E-8957-AC8226C036FF}" type="datetime1">
              <a:rPr lang="en-US" smtClean="0"/>
              <a:pPr/>
              <a:t>7/16/2014</a:t>
            </a:fld>
            <a:endParaRPr lang="en-US" dirty="0"/>
          </a:p>
        </p:txBody>
      </p:sp>
      <p:sp>
        <p:nvSpPr>
          <p:cNvPr id="5" name="Footer Placeholder 4"/>
          <p:cNvSpPr>
            <a:spLocks noGrp="1"/>
          </p:cNvSpPr>
          <p:nvPr>
            <p:ph type="ftr" sz="quarter" idx="3"/>
          </p:nvPr>
        </p:nvSpPr>
        <p:spPr>
          <a:xfrm>
            <a:off x="3999085" y="6101803"/>
            <a:ext cx="3706469" cy="3505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388324" y="6101803"/>
            <a:ext cx="2731082" cy="350503"/>
          </a:xfrm>
          <a:prstGeom prst="rect">
            <a:avLst/>
          </a:prstGeom>
        </p:spPr>
        <p:txBody>
          <a:bodyPr vert="horz" lIns="91440" tIns="45720" rIns="91440" bIns="45720" rtlCol="0" anchor="ctr"/>
          <a:lstStyle>
            <a:lvl1pPr algn="r">
              <a:defRPr sz="1200">
                <a:solidFill>
                  <a:schemeClr val="tx1">
                    <a:tint val="75000"/>
                  </a:schemeClr>
                </a:solidFill>
              </a:defRPr>
            </a:lvl1pPr>
          </a:lstStyle>
          <a:p>
            <a:fld id="{902D76F2-8F7A-0446-97E7-A0082C0A3BA5}" type="slidenum">
              <a:rPr lang="en-US" smtClean="0"/>
              <a:pPr/>
              <a:t>‹#›</a:t>
            </a:fld>
            <a:endParaRPr lang="en-US" dirty="0"/>
          </a:p>
        </p:txBody>
      </p:sp>
    </p:spTree>
    <p:extLst>
      <p:ext uri="{BB962C8B-B14F-4D97-AF65-F5344CB8AC3E}">
        <p14:creationId xmlns:p14="http://schemas.microsoft.com/office/powerpoint/2010/main" val="1401281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416" y="1420971"/>
            <a:ext cx="6721483" cy="3734503"/>
          </a:xfrm>
          <a:prstGeom prst="rect">
            <a:avLst/>
          </a:prstGeom>
        </p:spPr>
      </p:pic>
      <p:pic>
        <p:nvPicPr>
          <p:cNvPr id="5" name="Picture 4" descr="arrow.png">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solidFill>
                  <a:prstClr val="black">
                    <a:tint val="75000"/>
                  </a:prstClr>
                </a:solidFill>
              </a:rPr>
              <a:pPr/>
              <a:t>1</a:t>
            </a:fld>
            <a:endParaRPr lang="en-US" dirty="0">
              <a:solidFill>
                <a:prstClr val="black">
                  <a:tint val="75000"/>
                </a:prstClr>
              </a:solidFill>
            </a:endParaRPr>
          </a:p>
        </p:txBody>
      </p:sp>
      <p:sp>
        <p:nvSpPr>
          <p:cNvPr id="12" name="Yuvarlatılmış Dikdörtgen 11"/>
          <p:cNvSpPr/>
          <p:nvPr/>
        </p:nvSpPr>
        <p:spPr>
          <a:xfrm>
            <a:off x="1611586" y="1287486"/>
            <a:ext cx="5712632" cy="1222075"/>
          </a:xfrm>
          <a:prstGeom prst="roundRect">
            <a:avLst/>
          </a:prstGeom>
          <a:solidFill>
            <a:srgbClr val="C00000"/>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a:solidFill>
                <a:prstClr val="white"/>
              </a:solidFill>
            </a:endParaRPr>
          </a:p>
        </p:txBody>
      </p:sp>
      <p:pic>
        <p:nvPicPr>
          <p:cNvPr id="15" name="15 Resim" descr="pin.png"/>
          <p:cNvPicPr>
            <a:picLocks noChangeAspect="1"/>
          </p:cNvPicPr>
          <p:nvPr/>
        </p:nvPicPr>
        <p:blipFill>
          <a:blip r:embed="rId4"/>
          <a:stretch>
            <a:fillRect/>
          </a:stretch>
        </p:blipFill>
        <p:spPr>
          <a:xfrm>
            <a:off x="4220753" y="926683"/>
            <a:ext cx="342381" cy="478080"/>
          </a:xfrm>
          <a:prstGeom prst="rect">
            <a:avLst/>
          </a:prstGeom>
        </p:spPr>
      </p:pic>
      <p:sp>
        <p:nvSpPr>
          <p:cNvPr id="17" name="4 Metin kutusu"/>
          <p:cNvSpPr txBox="1"/>
          <p:nvPr/>
        </p:nvSpPr>
        <p:spPr>
          <a:xfrm>
            <a:off x="226669" y="241535"/>
            <a:ext cx="11277354" cy="348813"/>
          </a:xfrm>
          <a:prstGeom prst="rect">
            <a:avLst/>
          </a:prstGeom>
          <a:noFill/>
        </p:spPr>
        <p:txBody>
          <a:bodyPr wrap="square" rtlCol="0">
            <a:spAutoFit/>
          </a:bodyPr>
          <a:lstStyle/>
          <a:p>
            <a:r>
              <a:rPr lang="tr-TR" sz="2500" baseline="30000" dirty="0" smtClean="0">
                <a:solidFill>
                  <a:prstClr val="white"/>
                </a:solidFill>
                <a:latin typeface="Arial Black" pitchFamily="34" charset="0"/>
                <a:cs typeface="Arial" pitchFamily="34" charset="0"/>
              </a:rPr>
              <a:t>TÜRKÇE</a:t>
            </a:r>
            <a:r>
              <a:rPr lang="tr-TR" sz="2500" baseline="30000" dirty="0" smtClean="0">
                <a:solidFill>
                  <a:prstClr val="white"/>
                </a:solidFill>
                <a:latin typeface="Arial" pitchFamily="34" charset="0"/>
                <a:cs typeface="Arial" pitchFamily="34" charset="0"/>
              </a:rPr>
              <a:t> </a:t>
            </a:r>
            <a:r>
              <a:rPr lang="tr-TR" sz="2500" b="1" baseline="30000" dirty="0" smtClean="0">
                <a:solidFill>
                  <a:prstClr val="white"/>
                </a:solidFill>
                <a:latin typeface="Arial" pitchFamily="34" charset="0"/>
                <a:cs typeface="Arial" pitchFamily="34" charset="0"/>
              </a:rPr>
              <a:t>/ </a:t>
            </a:r>
            <a:r>
              <a:rPr lang="tr-TR" sz="2500" b="1" baseline="30000" dirty="0">
                <a:solidFill>
                  <a:prstClr val="white"/>
                </a:solidFill>
                <a:latin typeface="Arial" pitchFamily="34" charset="0"/>
                <a:cs typeface="Arial" pitchFamily="34" charset="0"/>
              </a:rPr>
              <a:t>Düşünce Yazıları (</a:t>
            </a:r>
            <a:r>
              <a:rPr lang="tr-TR" sz="2500" b="1" baseline="30000" dirty="0" smtClean="0">
                <a:solidFill>
                  <a:prstClr val="white"/>
                </a:solidFill>
                <a:latin typeface="Arial" pitchFamily="34" charset="0"/>
                <a:cs typeface="Arial" pitchFamily="34" charset="0"/>
              </a:rPr>
              <a:t>Günlük-Mektup)</a:t>
            </a:r>
            <a:endParaRPr lang="tr-TR" sz="2500" b="1" baseline="30000" dirty="0">
              <a:solidFill>
                <a:prstClr val="white"/>
              </a:solidFill>
              <a:latin typeface="Arial" pitchFamily="34" charset="0"/>
              <a:cs typeface="Arial" pitchFamily="34" charset="0"/>
            </a:endParaRPr>
          </a:p>
        </p:txBody>
      </p:sp>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9424" y="1453245"/>
            <a:ext cx="4487466" cy="971313"/>
          </a:xfrm>
          <a:prstGeom prst="rect">
            <a:avLst/>
          </a:prstGeom>
        </p:spPr>
      </p:pic>
      <p:pic>
        <p:nvPicPr>
          <p:cNvPr id="6" name="Resim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9424" y="2827494"/>
            <a:ext cx="4033215" cy="790826"/>
          </a:xfrm>
          <a:prstGeom prst="rect">
            <a:avLst/>
          </a:prstGeom>
        </p:spPr>
      </p:pic>
      <p:pic>
        <p:nvPicPr>
          <p:cNvPr id="8" name="Resim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9424" y="3854349"/>
            <a:ext cx="3123765" cy="798735"/>
          </a:xfrm>
          <a:prstGeom prst="rect">
            <a:avLst/>
          </a:prstGeom>
        </p:spPr>
      </p:pic>
    </p:spTree>
    <p:extLst>
      <p:ext uri="{BB962C8B-B14F-4D97-AF65-F5344CB8AC3E}">
        <p14:creationId xmlns:p14="http://schemas.microsoft.com/office/powerpoint/2010/main" val="5749539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 fill="hold"/>
                                        <p:tgtEl>
                                          <p:spTgt spid="4"/>
                                        </p:tgtEl>
                                        <p:attrNameLst>
                                          <p:attrName>ppt_w</p:attrName>
                                        </p:attrNameLst>
                                      </p:cBhvr>
                                      <p:tavLst>
                                        <p:tav tm="0">
                                          <p:val>
                                            <p:fltVal val="0"/>
                                          </p:val>
                                        </p:tav>
                                        <p:tav tm="100000">
                                          <p:val>
                                            <p:strVal val="#ppt_w"/>
                                          </p:val>
                                        </p:tav>
                                      </p:tavLst>
                                    </p:anim>
                                    <p:anim calcmode="lin" valueType="num">
                                      <p:cBhvr>
                                        <p:cTn id="8" dur="300" fill="hold"/>
                                        <p:tgtEl>
                                          <p:spTgt spid="4"/>
                                        </p:tgtEl>
                                        <p:attrNameLst>
                                          <p:attrName>ppt_h</p:attrName>
                                        </p:attrNameLst>
                                      </p:cBhvr>
                                      <p:tavLst>
                                        <p:tav tm="0">
                                          <p:val>
                                            <p:fltVal val="0"/>
                                          </p:val>
                                        </p:tav>
                                        <p:tav tm="100000">
                                          <p:val>
                                            <p:strVal val="#ppt_h"/>
                                          </p:val>
                                        </p:tav>
                                      </p:tavLst>
                                    </p:anim>
                                    <p:animEffect transition="in" filter="fade">
                                      <p:cBhvr>
                                        <p:cTn id="9" dur="3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300" fill="hold"/>
                                        <p:tgtEl>
                                          <p:spTgt spid="12"/>
                                        </p:tgtEl>
                                        <p:attrNameLst>
                                          <p:attrName>ppt_w</p:attrName>
                                        </p:attrNameLst>
                                      </p:cBhvr>
                                      <p:tavLst>
                                        <p:tav tm="0">
                                          <p:val>
                                            <p:fltVal val="0"/>
                                          </p:val>
                                        </p:tav>
                                        <p:tav tm="100000">
                                          <p:val>
                                            <p:strVal val="#ppt_w"/>
                                          </p:val>
                                        </p:tav>
                                      </p:tavLst>
                                    </p:anim>
                                    <p:anim calcmode="lin" valueType="num">
                                      <p:cBhvr>
                                        <p:cTn id="13" dur="300" fill="hold"/>
                                        <p:tgtEl>
                                          <p:spTgt spid="12"/>
                                        </p:tgtEl>
                                        <p:attrNameLst>
                                          <p:attrName>ppt_h</p:attrName>
                                        </p:attrNameLst>
                                      </p:cBhvr>
                                      <p:tavLst>
                                        <p:tav tm="0">
                                          <p:val>
                                            <p:fltVal val="0"/>
                                          </p:val>
                                        </p:tav>
                                        <p:tav tm="100000">
                                          <p:val>
                                            <p:strVal val="#ppt_h"/>
                                          </p:val>
                                        </p:tav>
                                      </p:tavLst>
                                    </p:anim>
                                    <p:animEffect transition="in" filter="fade">
                                      <p:cBhvr>
                                        <p:cTn id="14" dur="3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300" fill="hold"/>
                                        <p:tgtEl>
                                          <p:spTgt spid="15"/>
                                        </p:tgtEl>
                                        <p:attrNameLst>
                                          <p:attrName>ppt_w</p:attrName>
                                        </p:attrNameLst>
                                      </p:cBhvr>
                                      <p:tavLst>
                                        <p:tav tm="0">
                                          <p:val>
                                            <p:fltVal val="0"/>
                                          </p:val>
                                        </p:tav>
                                        <p:tav tm="100000">
                                          <p:val>
                                            <p:strVal val="#ppt_w"/>
                                          </p:val>
                                        </p:tav>
                                      </p:tavLst>
                                    </p:anim>
                                    <p:anim calcmode="lin" valueType="num">
                                      <p:cBhvr>
                                        <p:cTn id="18" dur="300" fill="hold"/>
                                        <p:tgtEl>
                                          <p:spTgt spid="15"/>
                                        </p:tgtEl>
                                        <p:attrNameLst>
                                          <p:attrName>ppt_h</p:attrName>
                                        </p:attrNameLst>
                                      </p:cBhvr>
                                      <p:tavLst>
                                        <p:tav tm="0">
                                          <p:val>
                                            <p:fltVal val="0"/>
                                          </p:val>
                                        </p:tav>
                                        <p:tav tm="100000">
                                          <p:val>
                                            <p:strVal val="#ppt_h"/>
                                          </p:val>
                                        </p:tav>
                                      </p:tavLst>
                                    </p:anim>
                                    <p:animEffect transition="in" filter="fade">
                                      <p:cBhvr>
                                        <p:cTn id="19" dur="300"/>
                                        <p:tgtEl>
                                          <p:spTgt spid="15"/>
                                        </p:tgtEl>
                                      </p:cBhvr>
                                    </p:animEffect>
                                  </p:childTnLst>
                                </p:cTn>
                              </p:par>
                            </p:childTnLst>
                          </p:cTn>
                        </p:par>
                        <p:par>
                          <p:cTn id="20" fill="hold">
                            <p:stCondLst>
                              <p:cond delay="300"/>
                            </p:stCondLst>
                            <p:childTnLst>
                              <p:par>
                                <p:cTn id="21" presetID="2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200"/>
                                        <p:tgtEl>
                                          <p:spTgt spid="2"/>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90" y="1415616"/>
            <a:ext cx="6466601" cy="3983697"/>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51" y="1435410"/>
            <a:ext cx="6536287" cy="4242579"/>
          </a:xfrm>
          <a:prstGeom prst="rect">
            <a:avLst/>
          </a:prstGeom>
        </p:spPr>
      </p:pic>
      <p:pic>
        <p:nvPicPr>
          <p:cNvPr id="5" name="Picture 4"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solidFill>
                  <a:prstClr val="black">
                    <a:tint val="75000"/>
                  </a:prstClr>
                </a:solidFill>
              </a:rPr>
              <a:pPr/>
              <a:t>10</a:t>
            </a:fld>
            <a:endParaRPr lang="en-US" dirty="0">
              <a:solidFill>
                <a:prstClr val="black">
                  <a:tint val="75000"/>
                </a:prstClr>
              </a:solidFill>
            </a:endParaRPr>
          </a:p>
        </p:txBody>
      </p:sp>
      <p:sp>
        <p:nvSpPr>
          <p:cNvPr id="11" name="Dikdörtgen 10"/>
          <p:cNvSpPr/>
          <p:nvPr/>
        </p:nvSpPr>
        <p:spPr>
          <a:xfrm>
            <a:off x="1345324" y="1757675"/>
            <a:ext cx="5738648" cy="2985433"/>
          </a:xfrm>
          <a:prstGeom prst="rect">
            <a:avLst/>
          </a:prstGeom>
        </p:spPr>
        <p:txBody>
          <a:bodyPr wrap="square">
            <a:spAutoFit/>
          </a:bodyPr>
          <a:lstStyle/>
          <a:p>
            <a:r>
              <a:rPr lang="tr-TR" sz="2400" b="1" i="1" dirty="0" smtClean="0">
                <a:solidFill>
                  <a:schemeClr val="bg1"/>
                </a:solidFill>
              </a:rPr>
              <a:t>                            </a:t>
            </a:r>
            <a:r>
              <a:rPr lang="tr-TR" sz="2400" b="1" i="1" u="sng" dirty="0" smtClean="0">
                <a:solidFill>
                  <a:schemeClr val="bg1"/>
                </a:solidFill>
              </a:rPr>
              <a:t>Edebi Mektup</a:t>
            </a:r>
          </a:p>
          <a:p>
            <a:endParaRPr lang="tr-TR" sz="2400" b="1" i="1" u="sng" dirty="0" smtClean="0">
              <a:solidFill>
                <a:schemeClr val="bg1"/>
              </a:solidFill>
            </a:endParaRPr>
          </a:p>
          <a:p>
            <a:r>
              <a:rPr lang="tr-TR" sz="2000" b="1" dirty="0" smtClean="0">
                <a:solidFill>
                  <a:schemeClr val="bg1"/>
                </a:solidFill>
              </a:rPr>
              <a:t>Herhangi </a:t>
            </a:r>
            <a:r>
              <a:rPr lang="tr-TR" sz="2000" b="1" dirty="0">
                <a:solidFill>
                  <a:schemeClr val="bg1"/>
                </a:solidFill>
              </a:rPr>
              <a:t>bir düşüncenin, </a:t>
            </a:r>
            <a:r>
              <a:rPr lang="tr-TR" sz="2000" b="1" dirty="0" smtClean="0">
                <a:solidFill>
                  <a:schemeClr val="bg1"/>
                </a:solidFill>
              </a:rPr>
              <a:t>görüşün </a:t>
            </a:r>
            <a:r>
              <a:rPr lang="tr-TR" sz="2000" b="1" dirty="0">
                <a:solidFill>
                  <a:schemeClr val="bg1"/>
                </a:solidFill>
              </a:rPr>
              <a:t>açıklanması, bir tezin savunulması için yazılan mektuptur. </a:t>
            </a:r>
            <a:endParaRPr lang="tr-TR" sz="2000" b="1" dirty="0" smtClean="0">
              <a:solidFill>
                <a:schemeClr val="bg1"/>
              </a:solidFill>
            </a:endParaRPr>
          </a:p>
          <a:p>
            <a:endParaRPr lang="tr-TR" sz="2000" b="1" dirty="0">
              <a:solidFill>
                <a:schemeClr val="bg1"/>
              </a:solidFill>
            </a:endParaRPr>
          </a:p>
          <a:p>
            <a:r>
              <a:rPr lang="tr-TR" sz="2000" b="1" dirty="0">
                <a:solidFill>
                  <a:schemeClr val="bg1"/>
                </a:solidFill>
              </a:rPr>
              <a:t>Belli bir kişiye değil de topluma </a:t>
            </a:r>
            <a:r>
              <a:rPr lang="tr-TR" sz="2000" b="1" dirty="0" smtClean="0">
                <a:solidFill>
                  <a:schemeClr val="bg1"/>
                </a:solidFill>
              </a:rPr>
              <a:t>seslenen, </a:t>
            </a:r>
            <a:r>
              <a:rPr lang="tr-TR" sz="2000" b="1" dirty="0">
                <a:solidFill>
                  <a:schemeClr val="bg1"/>
                </a:solidFill>
              </a:rPr>
              <a:t>g</a:t>
            </a:r>
            <a:r>
              <a:rPr lang="tr-TR" sz="2000" b="1" dirty="0" smtClean="0">
                <a:solidFill>
                  <a:schemeClr val="bg1"/>
                </a:solidFill>
              </a:rPr>
              <a:t>azete </a:t>
            </a:r>
            <a:r>
              <a:rPr lang="tr-TR" sz="2000" b="1" dirty="0">
                <a:solidFill>
                  <a:schemeClr val="bg1"/>
                </a:solidFill>
              </a:rPr>
              <a:t>ya da dergide </a:t>
            </a:r>
            <a:r>
              <a:rPr lang="tr-TR" sz="2000" b="1" dirty="0" smtClean="0">
                <a:solidFill>
                  <a:schemeClr val="bg1"/>
                </a:solidFill>
              </a:rPr>
              <a:t>yayınlanmak </a:t>
            </a:r>
            <a:r>
              <a:rPr lang="tr-TR" sz="2000" b="1" dirty="0">
                <a:solidFill>
                  <a:schemeClr val="bg1"/>
                </a:solidFill>
              </a:rPr>
              <a:t>üzere yazılmış olan edebi </a:t>
            </a:r>
            <a:r>
              <a:rPr lang="tr-TR" sz="2000" b="1" dirty="0" smtClean="0">
                <a:solidFill>
                  <a:schemeClr val="bg1"/>
                </a:solidFill>
              </a:rPr>
              <a:t>mektuplara “Açık </a:t>
            </a:r>
            <a:r>
              <a:rPr lang="tr-TR" sz="2000" b="1" dirty="0">
                <a:solidFill>
                  <a:schemeClr val="bg1"/>
                </a:solidFill>
              </a:rPr>
              <a:t>M</a:t>
            </a:r>
            <a:r>
              <a:rPr lang="tr-TR" sz="2000" b="1" dirty="0" smtClean="0">
                <a:solidFill>
                  <a:schemeClr val="bg1"/>
                </a:solidFill>
              </a:rPr>
              <a:t>ektup</a:t>
            </a:r>
            <a:r>
              <a:rPr lang="tr-TR" sz="2000" b="1" dirty="0">
                <a:solidFill>
                  <a:schemeClr val="bg1"/>
                </a:solidFill>
              </a:rPr>
              <a:t>” adı verilir.  </a:t>
            </a:r>
            <a:endParaRPr lang="tr-TR" sz="2000" b="1" dirty="0" smtClean="0">
              <a:solidFill>
                <a:schemeClr val="bg1"/>
              </a:solidFill>
            </a:endParaRPr>
          </a:p>
          <a:p>
            <a:endParaRPr lang="tr-TR" sz="2000" b="1" dirty="0">
              <a:solidFill>
                <a:schemeClr val="bg1"/>
              </a:solidFill>
            </a:endParaRPr>
          </a:p>
        </p:txBody>
      </p:sp>
      <p:sp>
        <p:nvSpPr>
          <p:cNvPr id="14" name="4 Metin kutusu"/>
          <p:cNvSpPr txBox="1"/>
          <p:nvPr/>
        </p:nvSpPr>
        <p:spPr>
          <a:xfrm>
            <a:off x="226669" y="241535"/>
            <a:ext cx="11277354" cy="348813"/>
          </a:xfrm>
          <a:prstGeom prst="rect">
            <a:avLst/>
          </a:prstGeom>
          <a:noFill/>
        </p:spPr>
        <p:txBody>
          <a:bodyPr wrap="square" rtlCol="0">
            <a:spAutoFit/>
          </a:bodyPr>
          <a:lstStyle/>
          <a:p>
            <a:r>
              <a:rPr lang="tr-TR" sz="2500" baseline="30000" dirty="0" smtClean="0">
                <a:solidFill>
                  <a:prstClr val="white"/>
                </a:solidFill>
                <a:latin typeface="Arial Black" pitchFamily="34" charset="0"/>
                <a:cs typeface="Arial" pitchFamily="34" charset="0"/>
              </a:rPr>
              <a:t>TÜRKÇE</a:t>
            </a:r>
            <a:r>
              <a:rPr lang="tr-TR" sz="2500" baseline="30000" dirty="0" smtClean="0">
                <a:solidFill>
                  <a:prstClr val="white"/>
                </a:solidFill>
                <a:latin typeface="Arial" pitchFamily="34" charset="0"/>
                <a:cs typeface="Arial" pitchFamily="34" charset="0"/>
              </a:rPr>
              <a:t> </a:t>
            </a:r>
            <a:r>
              <a:rPr lang="tr-TR" sz="2500" b="1" baseline="30000" dirty="0" smtClean="0">
                <a:solidFill>
                  <a:prstClr val="white"/>
                </a:solidFill>
                <a:latin typeface="Arial" pitchFamily="34" charset="0"/>
                <a:cs typeface="Arial" pitchFamily="34" charset="0"/>
              </a:rPr>
              <a:t>/ </a:t>
            </a:r>
            <a:r>
              <a:rPr lang="tr-TR" sz="2500" b="1" baseline="30000" dirty="0">
                <a:solidFill>
                  <a:prstClr val="white"/>
                </a:solidFill>
                <a:latin typeface="Arial" pitchFamily="34" charset="0"/>
                <a:cs typeface="Arial" pitchFamily="34" charset="0"/>
              </a:rPr>
              <a:t>Düşünce Yazıları (</a:t>
            </a:r>
            <a:r>
              <a:rPr lang="tr-TR" sz="2500" b="1" baseline="30000" dirty="0" smtClean="0">
                <a:solidFill>
                  <a:prstClr val="white"/>
                </a:solidFill>
                <a:latin typeface="Arial" pitchFamily="34" charset="0"/>
                <a:cs typeface="Arial" pitchFamily="34" charset="0"/>
              </a:rPr>
              <a:t>Günlük-Mektup)</a:t>
            </a:r>
            <a:endParaRPr lang="tr-TR" sz="2500" b="1" baseline="30000" dirty="0">
              <a:solidFill>
                <a:prstClr val="white"/>
              </a:solidFill>
              <a:latin typeface="Arial" pitchFamily="34" charset="0"/>
              <a:cs typeface="Arial" pitchFamily="34" charset="0"/>
            </a:endParaRPr>
          </a:p>
        </p:txBody>
      </p:sp>
      <p:pic>
        <p:nvPicPr>
          <p:cNvPr id="15" name="Resim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757" y="882412"/>
            <a:ext cx="4538949" cy="997571"/>
          </a:xfrm>
          <a:prstGeom prst="rect">
            <a:avLst/>
          </a:prstGeom>
        </p:spPr>
      </p:pic>
    </p:spTree>
    <p:extLst>
      <p:ext uri="{BB962C8B-B14F-4D97-AF65-F5344CB8AC3E}">
        <p14:creationId xmlns:p14="http://schemas.microsoft.com/office/powerpoint/2010/main" val="2364235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300" fill="hold"/>
                                        <p:tgtEl>
                                          <p:spTgt spid="15"/>
                                        </p:tgtEl>
                                        <p:attrNameLst>
                                          <p:attrName>ppt_x</p:attrName>
                                        </p:attrNameLst>
                                      </p:cBhvr>
                                      <p:tavLst>
                                        <p:tav tm="0">
                                          <p:val>
                                            <p:strVal val="0-#ppt_w/2"/>
                                          </p:val>
                                        </p:tav>
                                        <p:tav tm="100000">
                                          <p:val>
                                            <p:strVal val="#ppt_x"/>
                                          </p:val>
                                        </p:tav>
                                      </p:tavLst>
                                    </p:anim>
                                    <p:anim calcmode="lin" valueType="num">
                                      <p:cBhvr additive="base">
                                        <p:cTn id="8" dur="300" fill="hold"/>
                                        <p:tgtEl>
                                          <p:spTgt spid="15"/>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300" fill="hold"/>
                                        <p:tgtEl>
                                          <p:spTgt spid="10"/>
                                        </p:tgtEl>
                                        <p:attrNameLst>
                                          <p:attrName>ppt_w</p:attrName>
                                        </p:attrNameLst>
                                      </p:cBhvr>
                                      <p:tavLst>
                                        <p:tav tm="0">
                                          <p:val>
                                            <p:fltVal val="0"/>
                                          </p:val>
                                        </p:tav>
                                        <p:tav tm="100000">
                                          <p:val>
                                            <p:strVal val="#ppt_w"/>
                                          </p:val>
                                        </p:tav>
                                      </p:tavLst>
                                    </p:anim>
                                    <p:anim calcmode="lin" valueType="num">
                                      <p:cBhvr>
                                        <p:cTn id="12" dur="300" fill="hold"/>
                                        <p:tgtEl>
                                          <p:spTgt spid="10"/>
                                        </p:tgtEl>
                                        <p:attrNameLst>
                                          <p:attrName>ppt_h</p:attrName>
                                        </p:attrNameLst>
                                      </p:cBhvr>
                                      <p:tavLst>
                                        <p:tav tm="0">
                                          <p:val>
                                            <p:fltVal val="0"/>
                                          </p:val>
                                        </p:tav>
                                        <p:tav tm="100000">
                                          <p:val>
                                            <p:strVal val="#ppt_h"/>
                                          </p:val>
                                        </p:tav>
                                      </p:tavLst>
                                    </p:anim>
                                    <p:anim calcmode="lin" valueType="num">
                                      <p:cBhvr>
                                        <p:cTn id="13" dur="300" fill="hold"/>
                                        <p:tgtEl>
                                          <p:spTgt spid="10"/>
                                        </p:tgtEl>
                                        <p:attrNameLst>
                                          <p:attrName>style.rotation</p:attrName>
                                        </p:attrNameLst>
                                      </p:cBhvr>
                                      <p:tavLst>
                                        <p:tav tm="0">
                                          <p:val>
                                            <p:fltVal val="90"/>
                                          </p:val>
                                        </p:tav>
                                        <p:tav tm="100000">
                                          <p:val>
                                            <p:fltVal val="0"/>
                                          </p:val>
                                        </p:tav>
                                      </p:tavLst>
                                    </p:anim>
                                    <p:animEffect transition="in" filter="fade">
                                      <p:cBhvr>
                                        <p:cTn id="14" dur="300"/>
                                        <p:tgtEl>
                                          <p:spTgt spid="10"/>
                                        </p:tgtEl>
                                      </p:cBhvr>
                                    </p:animEffect>
                                  </p:childTnLst>
                                </p:cTn>
                              </p:par>
                              <p:par>
                                <p:cTn id="15" presetID="3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300" fill="hold"/>
                                        <p:tgtEl>
                                          <p:spTgt spid="13"/>
                                        </p:tgtEl>
                                        <p:attrNameLst>
                                          <p:attrName>ppt_w</p:attrName>
                                        </p:attrNameLst>
                                      </p:cBhvr>
                                      <p:tavLst>
                                        <p:tav tm="0">
                                          <p:val>
                                            <p:fltVal val="0"/>
                                          </p:val>
                                        </p:tav>
                                        <p:tav tm="100000">
                                          <p:val>
                                            <p:strVal val="#ppt_w"/>
                                          </p:val>
                                        </p:tav>
                                      </p:tavLst>
                                    </p:anim>
                                    <p:anim calcmode="lin" valueType="num">
                                      <p:cBhvr>
                                        <p:cTn id="18" dur="300" fill="hold"/>
                                        <p:tgtEl>
                                          <p:spTgt spid="13"/>
                                        </p:tgtEl>
                                        <p:attrNameLst>
                                          <p:attrName>ppt_h</p:attrName>
                                        </p:attrNameLst>
                                      </p:cBhvr>
                                      <p:tavLst>
                                        <p:tav tm="0">
                                          <p:val>
                                            <p:fltVal val="0"/>
                                          </p:val>
                                        </p:tav>
                                        <p:tav tm="100000">
                                          <p:val>
                                            <p:strVal val="#ppt_h"/>
                                          </p:val>
                                        </p:tav>
                                      </p:tavLst>
                                    </p:anim>
                                    <p:anim calcmode="lin" valueType="num">
                                      <p:cBhvr>
                                        <p:cTn id="19" dur="300" fill="hold"/>
                                        <p:tgtEl>
                                          <p:spTgt spid="13"/>
                                        </p:tgtEl>
                                        <p:attrNameLst>
                                          <p:attrName>style.rotation</p:attrName>
                                        </p:attrNameLst>
                                      </p:cBhvr>
                                      <p:tavLst>
                                        <p:tav tm="0">
                                          <p:val>
                                            <p:fltVal val="90"/>
                                          </p:val>
                                        </p:tav>
                                        <p:tav tm="100000">
                                          <p:val>
                                            <p:fltVal val="0"/>
                                          </p:val>
                                        </p:tav>
                                      </p:tavLst>
                                    </p:anim>
                                    <p:animEffect transition="in" filter="fade">
                                      <p:cBhvr>
                                        <p:cTn id="20" dur="300"/>
                                        <p:tgtEl>
                                          <p:spTgt spid="13"/>
                                        </p:tgtEl>
                                      </p:cBhvr>
                                    </p:animEffect>
                                  </p:childTnLst>
                                </p:cTn>
                              </p:par>
                            </p:childTnLst>
                          </p:cTn>
                        </p:par>
                        <p:par>
                          <p:cTn id="21" fill="hold">
                            <p:stCondLst>
                              <p:cond delay="3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 fill="hold"/>
                                        <p:tgtEl>
                                          <p:spTgt spid="11"/>
                                        </p:tgtEl>
                                        <p:attrNameLst>
                                          <p:attrName>ppt_w</p:attrName>
                                        </p:attrNameLst>
                                      </p:cBhvr>
                                      <p:tavLst>
                                        <p:tav tm="0">
                                          <p:val>
                                            <p:fltVal val="0"/>
                                          </p:val>
                                        </p:tav>
                                        <p:tav tm="100000">
                                          <p:val>
                                            <p:strVal val="#ppt_w"/>
                                          </p:val>
                                        </p:tav>
                                      </p:tavLst>
                                    </p:anim>
                                    <p:anim calcmode="lin" valueType="num">
                                      <p:cBhvr>
                                        <p:cTn id="25" dur="200" fill="hold"/>
                                        <p:tgtEl>
                                          <p:spTgt spid="11"/>
                                        </p:tgtEl>
                                        <p:attrNameLst>
                                          <p:attrName>ppt_h</p:attrName>
                                        </p:attrNameLst>
                                      </p:cBhvr>
                                      <p:tavLst>
                                        <p:tav tm="0">
                                          <p:val>
                                            <p:fltVal val="0"/>
                                          </p:val>
                                        </p:tav>
                                        <p:tav tm="100000">
                                          <p:val>
                                            <p:strVal val="#ppt_h"/>
                                          </p:val>
                                        </p:tav>
                                      </p:tavLst>
                                    </p:anim>
                                    <p:animEffect transition="in" filter="fade">
                                      <p:cBhvr>
                                        <p:cTn id="26" dur="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90" y="1415616"/>
            <a:ext cx="6466601" cy="3983697"/>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51" y="1435410"/>
            <a:ext cx="6536287" cy="4242579"/>
          </a:xfrm>
          <a:prstGeom prst="rect">
            <a:avLst/>
          </a:prstGeom>
        </p:spPr>
      </p:pic>
      <p:pic>
        <p:nvPicPr>
          <p:cNvPr id="5" name="Picture 4"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solidFill>
                  <a:prstClr val="black">
                    <a:tint val="75000"/>
                  </a:prstClr>
                </a:solidFill>
              </a:rPr>
              <a:pPr/>
              <a:t>11</a:t>
            </a:fld>
            <a:endParaRPr lang="en-US" dirty="0">
              <a:solidFill>
                <a:prstClr val="black">
                  <a:tint val="75000"/>
                </a:prstClr>
              </a:solidFill>
            </a:endParaRPr>
          </a:p>
        </p:txBody>
      </p:sp>
      <p:sp>
        <p:nvSpPr>
          <p:cNvPr id="11" name="Dikdörtgen 10"/>
          <p:cNvSpPr/>
          <p:nvPr/>
        </p:nvSpPr>
        <p:spPr>
          <a:xfrm>
            <a:off x="1527102" y="2463465"/>
            <a:ext cx="5384190" cy="1938992"/>
          </a:xfrm>
          <a:prstGeom prst="rect">
            <a:avLst/>
          </a:prstGeom>
        </p:spPr>
        <p:txBody>
          <a:bodyPr wrap="square">
            <a:spAutoFit/>
          </a:bodyPr>
          <a:lstStyle/>
          <a:p>
            <a:r>
              <a:rPr lang="tr-TR" sz="2400" b="1" dirty="0" smtClean="0">
                <a:solidFill>
                  <a:srgbClr val="FFFF00"/>
                </a:solidFill>
              </a:rPr>
              <a:t>                   </a:t>
            </a:r>
            <a:r>
              <a:rPr lang="tr-TR" sz="2400" b="1" i="1" u="sng" dirty="0" smtClean="0">
                <a:solidFill>
                  <a:schemeClr val="bg1"/>
                </a:solidFill>
              </a:rPr>
              <a:t>Resmi Mektup</a:t>
            </a:r>
          </a:p>
          <a:p>
            <a:endParaRPr lang="tr-TR" sz="2400" b="1" i="1" u="sng" dirty="0" smtClean="0">
              <a:solidFill>
                <a:schemeClr val="bg1"/>
              </a:solidFill>
            </a:endParaRPr>
          </a:p>
          <a:p>
            <a:r>
              <a:rPr lang="tr-TR" sz="2400" b="1" dirty="0">
                <a:solidFill>
                  <a:schemeClr val="bg1"/>
                </a:solidFill>
              </a:rPr>
              <a:t>Devlet dairelerinin kendi aralarında veya kişilerle devlet daireleri arasında yazılan mektuplardır.</a:t>
            </a:r>
          </a:p>
        </p:txBody>
      </p:sp>
      <p:sp>
        <p:nvSpPr>
          <p:cNvPr id="14" name="4 Metin kutusu"/>
          <p:cNvSpPr txBox="1"/>
          <p:nvPr/>
        </p:nvSpPr>
        <p:spPr>
          <a:xfrm>
            <a:off x="226669" y="241535"/>
            <a:ext cx="11277354" cy="348813"/>
          </a:xfrm>
          <a:prstGeom prst="rect">
            <a:avLst/>
          </a:prstGeom>
          <a:noFill/>
        </p:spPr>
        <p:txBody>
          <a:bodyPr wrap="square" rtlCol="0">
            <a:spAutoFit/>
          </a:bodyPr>
          <a:lstStyle/>
          <a:p>
            <a:r>
              <a:rPr lang="tr-TR" sz="2500" baseline="30000" dirty="0" smtClean="0">
                <a:solidFill>
                  <a:prstClr val="white"/>
                </a:solidFill>
                <a:latin typeface="Arial Black" pitchFamily="34" charset="0"/>
                <a:cs typeface="Arial" pitchFamily="34" charset="0"/>
              </a:rPr>
              <a:t>TÜRKÇE</a:t>
            </a:r>
            <a:r>
              <a:rPr lang="tr-TR" sz="2500" baseline="30000" dirty="0" smtClean="0">
                <a:solidFill>
                  <a:prstClr val="white"/>
                </a:solidFill>
                <a:latin typeface="Arial" pitchFamily="34" charset="0"/>
                <a:cs typeface="Arial" pitchFamily="34" charset="0"/>
              </a:rPr>
              <a:t> </a:t>
            </a:r>
            <a:r>
              <a:rPr lang="tr-TR" sz="2500" b="1" baseline="30000" dirty="0" smtClean="0">
                <a:solidFill>
                  <a:prstClr val="white"/>
                </a:solidFill>
                <a:latin typeface="Arial" pitchFamily="34" charset="0"/>
                <a:cs typeface="Arial" pitchFamily="34" charset="0"/>
              </a:rPr>
              <a:t>/ </a:t>
            </a:r>
            <a:r>
              <a:rPr lang="tr-TR" sz="2500" b="1" baseline="30000" dirty="0">
                <a:solidFill>
                  <a:prstClr val="white"/>
                </a:solidFill>
                <a:latin typeface="Arial" pitchFamily="34" charset="0"/>
                <a:cs typeface="Arial" pitchFamily="34" charset="0"/>
              </a:rPr>
              <a:t>Düşünce Yazıları </a:t>
            </a:r>
            <a:r>
              <a:rPr lang="tr-TR" sz="2500" b="1" baseline="30000">
                <a:solidFill>
                  <a:prstClr val="white"/>
                </a:solidFill>
                <a:latin typeface="Arial" pitchFamily="34" charset="0"/>
                <a:cs typeface="Arial" pitchFamily="34" charset="0"/>
              </a:rPr>
              <a:t>(</a:t>
            </a:r>
            <a:r>
              <a:rPr lang="tr-TR" sz="2500" b="1" baseline="30000" smtClean="0">
                <a:solidFill>
                  <a:prstClr val="white"/>
                </a:solidFill>
                <a:latin typeface="Arial" pitchFamily="34" charset="0"/>
                <a:cs typeface="Arial" pitchFamily="34" charset="0"/>
              </a:rPr>
              <a:t>Günlük-Mektup)</a:t>
            </a:r>
            <a:endParaRPr lang="tr-TR" sz="2500" b="1" baseline="30000" dirty="0">
              <a:solidFill>
                <a:prstClr val="white"/>
              </a:solidFill>
              <a:latin typeface="Arial" pitchFamily="34" charset="0"/>
              <a:cs typeface="Arial" pitchFamily="34" charset="0"/>
            </a:endParaRPr>
          </a:p>
        </p:txBody>
      </p:sp>
      <p:pic>
        <p:nvPicPr>
          <p:cNvPr id="15" name="Resim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757" y="882412"/>
            <a:ext cx="4538949" cy="997571"/>
          </a:xfrm>
          <a:prstGeom prst="rect">
            <a:avLst/>
          </a:prstGeom>
        </p:spPr>
      </p:pic>
    </p:spTree>
    <p:extLst>
      <p:ext uri="{BB962C8B-B14F-4D97-AF65-F5344CB8AC3E}">
        <p14:creationId xmlns:p14="http://schemas.microsoft.com/office/powerpoint/2010/main" val="353325650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300" fill="hold"/>
                                        <p:tgtEl>
                                          <p:spTgt spid="15"/>
                                        </p:tgtEl>
                                        <p:attrNameLst>
                                          <p:attrName>ppt_x</p:attrName>
                                        </p:attrNameLst>
                                      </p:cBhvr>
                                      <p:tavLst>
                                        <p:tav tm="0">
                                          <p:val>
                                            <p:strVal val="0-#ppt_w/2"/>
                                          </p:val>
                                        </p:tav>
                                        <p:tav tm="100000">
                                          <p:val>
                                            <p:strVal val="#ppt_x"/>
                                          </p:val>
                                        </p:tav>
                                      </p:tavLst>
                                    </p:anim>
                                    <p:anim calcmode="lin" valueType="num">
                                      <p:cBhvr additive="base">
                                        <p:cTn id="8" dur="300" fill="hold"/>
                                        <p:tgtEl>
                                          <p:spTgt spid="15"/>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300" fill="hold"/>
                                        <p:tgtEl>
                                          <p:spTgt spid="10"/>
                                        </p:tgtEl>
                                        <p:attrNameLst>
                                          <p:attrName>ppt_w</p:attrName>
                                        </p:attrNameLst>
                                      </p:cBhvr>
                                      <p:tavLst>
                                        <p:tav tm="0">
                                          <p:val>
                                            <p:fltVal val="0"/>
                                          </p:val>
                                        </p:tav>
                                        <p:tav tm="100000">
                                          <p:val>
                                            <p:strVal val="#ppt_w"/>
                                          </p:val>
                                        </p:tav>
                                      </p:tavLst>
                                    </p:anim>
                                    <p:anim calcmode="lin" valueType="num">
                                      <p:cBhvr>
                                        <p:cTn id="12" dur="300" fill="hold"/>
                                        <p:tgtEl>
                                          <p:spTgt spid="10"/>
                                        </p:tgtEl>
                                        <p:attrNameLst>
                                          <p:attrName>ppt_h</p:attrName>
                                        </p:attrNameLst>
                                      </p:cBhvr>
                                      <p:tavLst>
                                        <p:tav tm="0">
                                          <p:val>
                                            <p:fltVal val="0"/>
                                          </p:val>
                                        </p:tav>
                                        <p:tav tm="100000">
                                          <p:val>
                                            <p:strVal val="#ppt_h"/>
                                          </p:val>
                                        </p:tav>
                                      </p:tavLst>
                                    </p:anim>
                                    <p:anim calcmode="lin" valueType="num">
                                      <p:cBhvr>
                                        <p:cTn id="13" dur="300" fill="hold"/>
                                        <p:tgtEl>
                                          <p:spTgt spid="10"/>
                                        </p:tgtEl>
                                        <p:attrNameLst>
                                          <p:attrName>style.rotation</p:attrName>
                                        </p:attrNameLst>
                                      </p:cBhvr>
                                      <p:tavLst>
                                        <p:tav tm="0">
                                          <p:val>
                                            <p:fltVal val="90"/>
                                          </p:val>
                                        </p:tav>
                                        <p:tav tm="100000">
                                          <p:val>
                                            <p:fltVal val="0"/>
                                          </p:val>
                                        </p:tav>
                                      </p:tavLst>
                                    </p:anim>
                                    <p:animEffect transition="in" filter="fade">
                                      <p:cBhvr>
                                        <p:cTn id="14" dur="300"/>
                                        <p:tgtEl>
                                          <p:spTgt spid="10"/>
                                        </p:tgtEl>
                                      </p:cBhvr>
                                    </p:animEffect>
                                  </p:childTnLst>
                                </p:cTn>
                              </p:par>
                              <p:par>
                                <p:cTn id="15" presetID="3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300" fill="hold"/>
                                        <p:tgtEl>
                                          <p:spTgt spid="13"/>
                                        </p:tgtEl>
                                        <p:attrNameLst>
                                          <p:attrName>ppt_w</p:attrName>
                                        </p:attrNameLst>
                                      </p:cBhvr>
                                      <p:tavLst>
                                        <p:tav tm="0">
                                          <p:val>
                                            <p:fltVal val="0"/>
                                          </p:val>
                                        </p:tav>
                                        <p:tav tm="100000">
                                          <p:val>
                                            <p:strVal val="#ppt_w"/>
                                          </p:val>
                                        </p:tav>
                                      </p:tavLst>
                                    </p:anim>
                                    <p:anim calcmode="lin" valueType="num">
                                      <p:cBhvr>
                                        <p:cTn id="18" dur="300" fill="hold"/>
                                        <p:tgtEl>
                                          <p:spTgt spid="13"/>
                                        </p:tgtEl>
                                        <p:attrNameLst>
                                          <p:attrName>ppt_h</p:attrName>
                                        </p:attrNameLst>
                                      </p:cBhvr>
                                      <p:tavLst>
                                        <p:tav tm="0">
                                          <p:val>
                                            <p:fltVal val="0"/>
                                          </p:val>
                                        </p:tav>
                                        <p:tav tm="100000">
                                          <p:val>
                                            <p:strVal val="#ppt_h"/>
                                          </p:val>
                                        </p:tav>
                                      </p:tavLst>
                                    </p:anim>
                                    <p:anim calcmode="lin" valueType="num">
                                      <p:cBhvr>
                                        <p:cTn id="19" dur="300" fill="hold"/>
                                        <p:tgtEl>
                                          <p:spTgt spid="13"/>
                                        </p:tgtEl>
                                        <p:attrNameLst>
                                          <p:attrName>style.rotation</p:attrName>
                                        </p:attrNameLst>
                                      </p:cBhvr>
                                      <p:tavLst>
                                        <p:tav tm="0">
                                          <p:val>
                                            <p:fltVal val="90"/>
                                          </p:val>
                                        </p:tav>
                                        <p:tav tm="100000">
                                          <p:val>
                                            <p:fltVal val="0"/>
                                          </p:val>
                                        </p:tav>
                                      </p:tavLst>
                                    </p:anim>
                                    <p:animEffect transition="in" filter="fade">
                                      <p:cBhvr>
                                        <p:cTn id="20" dur="300"/>
                                        <p:tgtEl>
                                          <p:spTgt spid="13"/>
                                        </p:tgtEl>
                                      </p:cBhvr>
                                    </p:animEffect>
                                  </p:childTnLst>
                                </p:cTn>
                              </p:par>
                            </p:childTnLst>
                          </p:cTn>
                        </p:par>
                        <p:par>
                          <p:cTn id="21" fill="hold">
                            <p:stCondLst>
                              <p:cond delay="3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 fill="hold"/>
                                        <p:tgtEl>
                                          <p:spTgt spid="11"/>
                                        </p:tgtEl>
                                        <p:attrNameLst>
                                          <p:attrName>ppt_w</p:attrName>
                                        </p:attrNameLst>
                                      </p:cBhvr>
                                      <p:tavLst>
                                        <p:tav tm="0">
                                          <p:val>
                                            <p:fltVal val="0"/>
                                          </p:val>
                                        </p:tav>
                                        <p:tav tm="100000">
                                          <p:val>
                                            <p:strVal val="#ppt_w"/>
                                          </p:val>
                                        </p:tav>
                                      </p:tavLst>
                                    </p:anim>
                                    <p:anim calcmode="lin" valueType="num">
                                      <p:cBhvr>
                                        <p:cTn id="25" dur="200" fill="hold"/>
                                        <p:tgtEl>
                                          <p:spTgt spid="11"/>
                                        </p:tgtEl>
                                        <p:attrNameLst>
                                          <p:attrName>ppt_h</p:attrName>
                                        </p:attrNameLst>
                                      </p:cBhvr>
                                      <p:tavLst>
                                        <p:tav tm="0">
                                          <p:val>
                                            <p:fltVal val="0"/>
                                          </p:val>
                                        </p:tav>
                                        <p:tav tm="100000">
                                          <p:val>
                                            <p:strVal val="#ppt_h"/>
                                          </p:val>
                                        </p:tav>
                                      </p:tavLst>
                                    </p:anim>
                                    <p:animEffect transition="in" filter="fade">
                                      <p:cBhvr>
                                        <p:cTn id="26" dur="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90" y="1415616"/>
            <a:ext cx="6466601" cy="3983697"/>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51" y="1435410"/>
            <a:ext cx="6536287" cy="4242579"/>
          </a:xfrm>
          <a:prstGeom prst="rect">
            <a:avLst/>
          </a:prstGeom>
        </p:spPr>
      </p:pic>
      <p:pic>
        <p:nvPicPr>
          <p:cNvPr id="5" name="Picture 4"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solidFill>
                  <a:prstClr val="black">
                    <a:tint val="75000"/>
                  </a:prstClr>
                </a:solidFill>
              </a:rPr>
              <a:pPr/>
              <a:t>12</a:t>
            </a:fld>
            <a:endParaRPr lang="en-US" dirty="0">
              <a:solidFill>
                <a:prstClr val="black">
                  <a:tint val="75000"/>
                </a:prstClr>
              </a:solidFill>
            </a:endParaRPr>
          </a:p>
        </p:txBody>
      </p:sp>
      <p:sp>
        <p:nvSpPr>
          <p:cNvPr id="11" name="Dikdörtgen 10"/>
          <p:cNvSpPr/>
          <p:nvPr/>
        </p:nvSpPr>
        <p:spPr>
          <a:xfrm>
            <a:off x="1295881" y="1848539"/>
            <a:ext cx="5967665" cy="3416320"/>
          </a:xfrm>
          <a:prstGeom prst="rect">
            <a:avLst/>
          </a:prstGeom>
        </p:spPr>
        <p:txBody>
          <a:bodyPr wrap="square">
            <a:spAutoFit/>
          </a:bodyPr>
          <a:lstStyle/>
          <a:p>
            <a:r>
              <a:rPr lang="tr-TR" sz="2400" b="1" dirty="0" smtClean="0">
                <a:solidFill>
                  <a:srgbClr val="FFFF00"/>
                </a:solidFill>
              </a:rPr>
              <a:t>                          </a:t>
            </a:r>
            <a:r>
              <a:rPr lang="tr-TR" sz="2400" b="1" i="1" u="sng" dirty="0" smtClean="0">
                <a:solidFill>
                  <a:schemeClr val="bg1"/>
                </a:solidFill>
              </a:rPr>
              <a:t>İş Mektubu</a:t>
            </a:r>
          </a:p>
          <a:p>
            <a:endParaRPr lang="tr-TR" sz="2400" b="1" i="1" u="sng" dirty="0" smtClean="0">
              <a:solidFill>
                <a:schemeClr val="bg1"/>
              </a:solidFill>
            </a:endParaRPr>
          </a:p>
          <a:p>
            <a:r>
              <a:rPr lang="tr-TR" sz="2400" b="1" dirty="0">
                <a:solidFill>
                  <a:schemeClr val="bg1"/>
                </a:solidFill>
              </a:rPr>
              <a:t>Ticari kurumların birbirlerine ya da </a:t>
            </a:r>
            <a:r>
              <a:rPr lang="tr-TR" sz="2400" b="1" dirty="0" smtClean="0">
                <a:solidFill>
                  <a:schemeClr val="bg1"/>
                </a:solidFill>
              </a:rPr>
              <a:t>kişilere; </a:t>
            </a:r>
            <a:r>
              <a:rPr lang="tr-TR" sz="2400" b="1" dirty="0">
                <a:solidFill>
                  <a:schemeClr val="bg1"/>
                </a:solidFill>
              </a:rPr>
              <a:t>kişilerin de bu kurumlara gönderdikleri mektuplara denir.</a:t>
            </a:r>
          </a:p>
          <a:p>
            <a:endParaRPr lang="tr-TR" sz="2400" b="1" dirty="0">
              <a:solidFill>
                <a:schemeClr val="bg1"/>
              </a:solidFill>
            </a:endParaRPr>
          </a:p>
          <a:p>
            <a:r>
              <a:rPr lang="tr-TR" sz="2400" b="1" dirty="0">
                <a:solidFill>
                  <a:schemeClr val="bg1"/>
                </a:solidFill>
              </a:rPr>
              <a:t>Bu mektuplarda konusu ne olursa olsun bir iş ya da hizmet söz konusudur. Bu bir sipariş, satış, </a:t>
            </a:r>
            <a:r>
              <a:rPr lang="tr-TR" sz="2400" b="1" dirty="0" smtClean="0">
                <a:solidFill>
                  <a:schemeClr val="bg1"/>
                </a:solidFill>
              </a:rPr>
              <a:t>şikâyet </a:t>
            </a:r>
            <a:r>
              <a:rPr lang="tr-TR" sz="2400" b="1" dirty="0">
                <a:solidFill>
                  <a:schemeClr val="bg1"/>
                </a:solidFill>
              </a:rPr>
              <a:t>ya da bilgi isteme olabilir. </a:t>
            </a:r>
          </a:p>
        </p:txBody>
      </p:sp>
      <p:sp>
        <p:nvSpPr>
          <p:cNvPr id="14" name="4 Metin kutusu"/>
          <p:cNvSpPr txBox="1"/>
          <p:nvPr/>
        </p:nvSpPr>
        <p:spPr>
          <a:xfrm>
            <a:off x="226669" y="241535"/>
            <a:ext cx="11277354" cy="348813"/>
          </a:xfrm>
          <a:prstGeom prst="rect">
            <a:avLst/>
          </a:prstGeom>
          <a:noFill/>
        </p:spPr>
        <p:txBody>
          <a:bodyPr wrap="square" rtlCol="0">
            <a:spAutoFit/>
          </a:bodyPr>
          <a:lstStyle/>
          <a:p>
            <a:r>
              <a:rPr lang="tr-TR" sz="2500" baseline="30000" dirty="0" smtClean="0">
                <a:solidFill>
                  <a:prstClr val="white"/>
                </a:solidFill>
                <a:latin typeface="Arial Black" pitchFamily="34" charset="0"/>
                <a:cs typeface="Arial" pitchFamily="34" charset="0"/>
              </a:rPr>
              <a:t>TÜRKÇE</a:t>
            </a:r>
            <a:r>
              <a:rPr lang="tr-TR" sz="2500" baseline="30000" dirty="0" smtClean="0">
                <a:solidFill>
                  <a:prstClr val="white"/>
                </a:solidFill>
                <a:latin typeface="Arial" pitchFamily="34" charset="0"/>
                <a:cs typeface="Arial" pitchFamily="34" charset="0"/>
              </a:rPr>
              <a:t> </a:t>
            </a:r>
            <a:r>
              <a:rPr lang="tr-TR" sz="2500" b="1" baseline="30000" dirty="0" smtClean="0">
                <a:solidFill>
                  <a:prstClr val="white"/>
                </a:solidFill>
                <a:latin typeface="Arial" pitchFamily="34" charset="0"/>
                <a:cs typeface="Arial" pitchFamily="34" charset="0"/>
              </a:rPr>
              <a:t>/ </a:t>
            </a:r>
            <a:r>
              <a:rPr lang="tr-TR" sz="2500" b="1" baseline="30000" dirty="0">
                <a:solidFill>
                  <a:prstClr val="white"/>
                </a:solidFill>
                <a:latin typeface="Arial" pitchFamily="34" charset="0"/>
                <a:cs typeface="Arial" pitchFamily="34" charset="0"/>
              </a:rPr>
              <a:t>Düşünce Yazıları (</a:t>
            </a:r>
            <a:r>
              <a:rPr lang="tr-TR" sz="2500" b="1" baseline="30000" dirty="0" smtClean="0">
                <a:solidFill>
                  <a:prstClr val="white"/>
                </a:solidFill>
                <a:latin typeface="Arial" pitchFamily="34" charset="0"/>
                <a:cs typeface="Arial" pitchFamily="34" charset="0"/>
              </a:rPr>
              <a:t>Günlük-Mektup)</a:t>
            </a:r>
            <a:endParaRPr lang="tr-TR" sz="2500" b="1" baseline="30000" dirty="0">
              <a:solidFill>
                <a:prstClr val="white"/>
              </a:solidFill>
              <a:latin typeface="Arial" pitchFamily="34" charset="0"/>
              <a:cs typeface="Arial" pitchFamily="34" charset="0"/>
            </a:endParaRPr>
          </a:p>
        </p:txBody>
      </p:sp>
      <p:pic>
        <p:nvPicPr>
          <p:cNvPr id="15" name="Resim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757" y="882412"/>
            <a:ext cx="4538949" cy="997571"/>
          </a:xfrm>
          <a:prstGeom prst="rect">
            <a:avLst/>
          </a:prstGeom>
        </p:spPr>
      </p:pic>
    </p:spTree>
    <p:extLst>
      <p:ext uri="{BB962C8B-B14F-4D97-AF65-F5344CB8AC3E}">
        <p14:creationId xmlns:p14="http://schemas.microsoft.com/office/powerpoint/2010/main" val="314377877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300" fill="hold"/>
                                        <p:tgtEl>
                                          <p:spTgt spid="15"/>
                                        </p:tgtEl>
                                        <p:attrNameLst>
                                          <p:attrName>ppt_x</p:attrName>
                                        </p:attrNameLst>
                                      </p:cBhvr>
                                      <p:tavLst>
                                        <p:tav tm="0">
                                          <p:val>
                                            <p:strVal val="0-#ppt_w/2"/>
                                          </p:val>
                                        </p:tav>
                                        <p:tav tm="100000">
                                          <p:val>
                                            <p:strVal val="#ppt_x"/>
                                          </p:val>
                                        </p:tav>
                                      </p:tavLst>
                                    </p:anim>
                                    <p:anim calcmode="lin" valueType="num">
                                      <p:cBhvr additive="base">
                                        <p:cTn id="8" dur="300" fill="hold"/>
                                        <p:tgtEl>
                                          <p:spTgt spid="15"/>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300" fill="hold"/>
                                        <p:tgtEl>
                                          <p:spTgt spid="10"/>
                                        </p:tgtEl>
                                        <p:attrNameLst>
                                          <p:attrName>ppt_w</p:attrName>
                                        </p:attrNameLst>
                                      </p:cBhvr>
                                      <p:tavLst>
                                        <p:tav tm="0">
                                          <p:val>
                                            <p:fltVal val="0"/>
                                          </p:val>
                                        </p:tav>
                                        <p:tav tm="100000">
                                          <p:val>
                                            <p:strVal val="#ppt_w"/>
                                          </p:val>
                                        </p:tav>
                                      </p:tavLst>
                                    </p:anim>
                                    <p:anim calcmode="lin" valueType="num">
                                      <p:cBhvr>
                                        <p:cTn id="12" dur="300" fill="hold"/>
                                        <p:tgtEl>
                                          <p:spTgt spid="10"/>
                                        </p:tgtEl>
                                        <p:attrNameLst>
                                          <p:attrName>ppt_h</p:attrName>
                                        </p:attrNameLst>
                                      </p:cBhvr>
                                      <p:tavLst>
                                        <p:tav tm="0">
                                          <p:val>
                                            <p:fltVal val="0"/>
                                          </p:val>
                                        </p:tav>
                                        <p:tav tm="100000">
                                          <p:val>
                                            <p:strVal val="#ppt_h"/>
                                          </p:val>
                                        </p:tav>
                                      </p:tavLst>
                                    </p:anim>
                                    <p:anim calcmode="lin" valueType="num">
                                      <p:cBhvr>
                                        <p:cTn id="13" dur="300" fill="hold"/>
                                        <p:tgtEl>
                                          <p:spTgt spid="10"/>
                                        </p:tgtEl>
                                        <p:attrNameLst>
                                          <p:attrName>style.rotation</p:attrName>
                                        </p:attrNameLst>
                                      </p:cBhvr>
                                      <p:tavLst>
                                        <p:tav tm="0">
                                          <p:val>
                                            <p:fltVal val="90"/>
                                          </p:val>
                                        </p:tav>
                                        <p:tav tm="100000">
                                          <p:val>
                                            <p:fltVal val="0"/>
                                          </p:val>
                                        </p:tav>
                                      </p:tavLst>
                                    </p:anim>
                                    <p:animEffect transition="in" filter="fade">
                                      <p:cBhvr>
                                        <p:cTn id="14" dur="300"/>
                                        <p:tgtEl>
                                          <p:spTgt spid="10"/>
                                        </p:tgtEl>
                                      </p:cBhvr>
                                    </p:animEffect>
                                  </p:childTnLst>
                                </p:cTn>
                              </p:par>
                              <p:par>
                                <p:cTn id="15" presetID="3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300" fill="hold"/>
                                        <p:tgtEl>
                                          <p:spTgt spid="13"/>
                                        </p:tgtEl>
                                        <p:attrNameLst>
                                          <p:attrName>ppt_w</p:attrName>
                                        </p:attrNameLst>
                                      </p:cBhvr>
                                      <p:tavLst>
                                        <p:tav tm="0">
                                          <p:val>
                                            <p:fltVal val="0"/>
                                          </p:val>
                                        </p:tav>
                                        <p:tav tm="100000">
                                          <p:val>
                                            <p:strVal val="#ppt_w"/>
                                          </p:val>
                                        </p:tav>
                                      </p:tavLst>
                                    </p:anim>
                                    <p:anim calcmode="lin" valueType="num">
                                      <p:cBhvr>
                                        <p:cTn id="18" dur="300" fill="hold"/>
                                        <p:tgtEl>
                                          <p:spTgt spid="13"/>
                                        </p:tgtEl>
                                        <p:attrNameLst>
                                          <p:attrName>ppt_h</p:attrName>
                                        </p:attrNameLst>
                                      </p:cBhvr>
                                      <p:tavLst>
                                        <p:tav tm="0">
                                          <p:val>
                                            <p:fltVal val="0"/>
                                          </p:val>
                                        </p:tav>
                                        <p:tav tm="100000">
                                          <p:val>
                                            <p:strVal val="#ppt_h"/>
                                          </p:val>
                                        </p:tav>
                                      </p:tavLst>
                                    </p:anim>
                                    <p:anim calcmode="lin" valueType="num">
                                      <p:cBhvr>
                                        <p:cTn id="19" dur="300" fill="hold"/>
                                        <p:tgtEl>
                                          <p:spTgt spid="13"/>
                                        </p:tgtEl>
                                        <p:attrNameLst>
                                          <p:attrName>style.rotation</p:attrName>
                                        </p:attrNameLst>
                                      </p:cBhvr>
                                      <p:tavLst>
                                        <p:tav tm="0">
                                          <p:val>
                                            <p:fltVal val="90"/>
                                          </p:val>
                                        </p:tav>
                                        <p:tav tm="100000">
                                          <p:val>
                                            <p:fltVal val="0"/>
                                          </p:val>
                                        </p:tav>
                                      </p:tavLst>
                                    </p:anim>
                                    <p:animEffect transition="in" filter="fade">
                                      <p:cBhvr>
                                        <p:cTn id="20" dur="300"/>
                                        <p:tgtEl>
                                          <p:spTgt spid="13"/>
                                        </p:tgtEl>
                                      </p:cBhvr>
                                    </p:animEffect>
                                  </p:childTnLst>
                                </p:cTn>
                              </p:par>
                            </p:childTnLst>
                          </p:cTn>
                        </p:par>
                        <p:par>
                          <p:cTn id="21" fill="hold">
                            <p:stCondLst>
                              <p:cond delay="3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 fill="hold"/>
                                        <p:tgtEl>
                                          <p:spTgt spid="11"/>
                                        </p:tgtEl>
                                        <p:attrNameLst>
                                          <p:attrName>ppt_w</p:attrName>
                                        </p:attrNameLst>
                                      </p:cBhvr>
                                      <p:tavLst>
                                        <p:tav tm="0">
                                          <p:val>
                                            <p:fltVal val="0"/>
                                          </p:val>
                                        </p:tav>
                                        <p:tav tm="100000">
                                          <p:val>
                                            <p:strVal val="#ppt_w"/>
                                          </p:val>
                                        </p:tav>
                                      </p:tavLst>
                                    </p:anim>
                                    <p:anim calcmode="lin" valueType="num">
                                      <p:cBhvr>
                                        <p:cTn id="25" dur="200" fill="hold"/>
                                        <p:tgtEl>
                                          <p:spTgt spid="11"/>
                                        </p:tgtEl>
                                        <p:attrNameLst>
                                          <p:attrName>ppt_h</p:attrName>
                                        </p:attrNameLst>
                                      </p:cBhvr>
                                      <p:tavLst>
                                        <p:tav tm="0">
                                          <p:val>
                                            <p:fltVal val="0"/>
                                          </p:val>
                                        </p:tav>
                                        <p:tav tm="100000">
                                          <p:val>
                                            <p:strVal val="#ppt_h"/>
                                          </p:val>
                                        </p:tav>
                                      </p:tavLst>
                                    </p:anim>
                                    <p:animEffect transition="in" filter="fade">
                                      <p:cBhvr>
                                        <p:cTn id="26" dur="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90" y="1865834"/>
            <a:ext cx="6466601" cy="2890146"/>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51" y="1889725"/>
            <a:ext cx="6536287" cy="3131143"/>
          </a:xfrm>
          <a:prstGeom prst="rect">
            <a:avLst/>
          </a:prstGeom>
        </p:spPr>
      </p:pic>
      <p:pic>
        <p:nvPicPr>
          <p:cNvPr id="5" name="Picture 4"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solidFill>
                  <a:prstClr val="black">
                    <a:tint val="75000"/>
                  </a:prstClr>
                </a:solidFill>
              </a:rPr>
              <a:pPr/>
              <a:t>13</a:t>
            </a:fld>
            <a:endParaRPr lang="en-US" dirty="0">
              <a:solidFill>
                <a:prstClr val="black">
                  <a:tint val="75000"/>
                </a:prstClr>
              </a:solidFill>
            </a:endParaRPr>
          </a:p>
        </p:txBody>
      </p:sp>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9689" y="1403178"/>
            <a:ext cx="4766637" cy="934634"/>
          </a:xfrm>
          <a:prstGeom prst="rect">
            <a:avLst/>
          </a:prstGeom>
        </p:spPr>
      </p:pic>
      <p:sp>
        <p:nvSpPr>
          <p:cNvPr id="13" name="4 Metin kutusu"/>
          <p:cNvSpPr txBox="1"/>
          <p:nvPr/>
        </p:nvSpPr>
        <p:spPr>
          <a:xfrm>
            <a:off x="226669" y="241535"/>
            <a:ext cx="11277354" cy="348813"/>
          </a:xfrm>
          <a:prstGeom prst="rect">
            <a:avLst/>
          </a:prstGeom>
          <a:noFill/>
        </p:spPr>
        <p:txBody>
          <a:bodyPr wrap="square" rtlCol="0">
            <a:spAutoFit/>
          </a:bodyPr>
          <a:lstStyle/>
          <a:p>
            <a:r>
              <a:rPr lang="tr-TR" sz="2500" baseline="30000" dirty="0" smtClean="0">
                <a:solidFill>
                  <a:prstClr val="white"/>
                </a:solidFill>
                <a:latin typeface="Arial Black" pitchFamily="34" charset="0"/>
                <a:cs typeface="Arial" pitchFamily="34" charset="0"/>
              </a:rPr>
              <a:t>TÜRKÇE</a:t>
            </a:r>
            <a:r>
              <a:rPr lang="tr-TR" sz="2500" baseline="30000" dirty="0" smtClean="0">
                <a:solidFill>
                  <a:prstClr val="white"/>
                </a:solidFill>
                <a:latin typeface="Arial" pitchFamily="34" charset="0"/>
                <a:cs typeface="Arial" pitchFamily="34" charset="0"/>
              </a:rPr>
              <a:t> </a:t>
            </a:r>
            <a:r>
              <a:rPr lang="tr-TR" sz="2500" b="1" baseline="30000" dirty="0" smtClean="0">
                <a:solidFill>
                  <a:prstClr val="white"/>
                </a:solidFill>
                <a:latin typeface="Arial" pitchFamily="34" charset="0"/>
                <a:cs typeface="Arial" pitchFamily="34" charset="0"/>
              </a:rPr>
              <a:t>/ </a:t>
            </a:r>
            <a:r>
              <a:rPr lang="tr-TR" sz="2500" b="1" baseline="30000" dirty="0">
                <a:solidFill>
                  <a:prstClr val="white"/>
                </a:solidFill>
                <a:latin typeface="Arial" pitchFamily="34" charset="0"/>
                <a:cs typeface="Arial" pitchFamily="34" charset="0"/>
              </a:rPr>
              <a:t>Düşünce Yazıları (</a:t>
            </a:r>
            <a:r>
              <a:rPr lang="tr-TR" sz="2500" b="1" baseline="30000" dirty="0" smtClean="0">
                <a:solidFill>
                  <a:prstClr val="white"/>
                </a:solidFill>
                <a:latin typeface="Arial" pitchFamily="34" charset="0"/>
                <a:cs typeface="Arial" pitchFamily="34" charset="0"/>
              </a:rPr>
              <a:t>Günlük-Mektup)</a:t>
            </a:r>
            <a:endParaRPr lang="tr-TR" sz="2500" b="1" baseline="30000" dirty="0">
              <a:solidFill>
                <a:prstClr val="white"/>
              </a:solidFill>
              <a:latin typeface="Arial" pitchFamily="34" charset="0"/>
              <a:cs typeface="Arial" pitchFamily="34" charset="0"/>
            </a:endParaRPr>
          </a:p>
        </p:txBody>
      </p:sp>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3317" y="2657909"/>
            <a:ext cx="1832277" cy="654385"/>
          </a:xfrm>
          <a:prstGeom prst="rect">
            <a:avLst/>
          </a:prstGeom>
        </p:spPr>
      </p:pic>
      <p:pic>
        <p:nvPicPr>
          <p:cNvPr id="6" name="Resim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3317" y="3613298"/>
            <a:ext cx="1952184" cy="837847"/>
          </a:xfrm>
          <a:prstGeom prst="rect">
            <a:avLst/>
          </a:prstGeom>
        </p:spPr>
      </p:pic>
    </p:spTree>
    <p:extLst>
      <p:ext uri="{BB962C8B-B14F-4D97-AF65-F5344CB8AC3E}">
        <p14:creationId xmlns:p14="http://schemas.microsoft.com/office/powerpoint/2010/main" val="100209678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anim calcmode="lin" valueType="num">
                                      <p:cBhvr>
                                        <p:cTn id="9" dur="300" fill="hold"/>
                                        <p:tgtEl>
                                          <p:spTgt spid="10"/>
                                        </p:tgtEl>
                                        <p:attrNameLst>
                                          <p:attrName>style.rotation</p:attrName>
                                        </p:attrNameLst>
                                      </p:cBhvr>
                                      <p:tavLst>
                                        <p:tav tm="0">
                                          <p:val>
                                            <p:fltVal val="90"/>
                                          </p:val>
                                        </p:tav>
                                        <p:tav tm="100000">
                                          <p:val>
                                            <p:fltVal val="0"/>
                                          </p:val>
                                        </p:tav>
                                      </p:tavLst>
                                    </p:anim>
                                    <p:animEffect transition="in" filter="fade">
                                      <p:cBhvr>
                                        <p:cTn id="10" dur="3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300" fill="hold"/>
                                        <p:tgtEl>
                                          <p:spTgt spid="12"/>
                                        </p:tgtEl>
                                        <p:attrNameLst>
                                          <p:attrName>ppt_w</p:attrName>
                                        </p:attrNameLst>
                                      </p:cBhvr>
                                      <p:tavLst>
                                        <p:tav tm="0">
                                          <p:val>
                                            <p:fltVal val="0"/>
                                          </p:val>
                                        </p:tav>
                                        <p:tav tm="100000">
                                          <p:val>
                                            <p:strVal val="#ppt_w"/>
                                          </p:val>
                                        </p:tav>
                                      </p:tavLst>
                                    </p:anim>
                                    <p:anim calcmode="lin" valueType="num">
                                      <p:cBhvr>
                                        <p:cTn id="14" dur="300" fill="hold"/>
                                        <p:tgtEl>
                                          <p:spTgt spid="12"/>
                                        </p:tgtEl>
                                        <p:attrNameLst>
                                          <p:attrName>ppt_h</p:attrName>
                                        </p:attrNameLst>
                                      </p:cBhvr>
                                      <p:tavLst>
                                        <p:tav tm="0">
                                          <p:val>
                                            <p:fltVal val="0"/>
                                          </p:val>
                                        </p:tav>
                                        <p:tav tm="100000">
                                          <p:val>
                                            <p:strVal val="#ppt_h"/>
                                          </p:val>
                                        </p:tav>
                                      </p:tavLst>
                                    </p:anim>
                                    <p:anim calcmode="lin" valueType="num">
                                      <p:cBhvr>
                                        <p:cTn id="15" dur="300" fill="hold"/>
                                        <p:tgtEl>
                                          <p:spTgt spid="12"/>
                                        </p:tgtEl>
                                        <p:attrNameLst>
                                          <p:attrName>style.rotation</p:attrName>
                                        </p:attrNameLst>
                                      </p:cBhvr>
                                      <p:tavLst>
                                        <p:tav tm="0">
                                          <p:val>
                                            <p:fltVal val="90"/>
                                          </p:val>
                                        </p:tav>
                                        <p:tav tm="100000">
                                          <p:val>
                                            <p:fltVal val="0"/>
                                          </p:val>
                                        </p:tav>
                                      </p:tavLst>
                                    </p:anim>
                                    <p:animEffect transition="in" filter="fade">
                                      <p:cBhvr>
                                        <p:cTn id="16" dur="300"/>
                                        <p:tgtEl>
                                          <p:spTgt spid="12"/>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90" y="1865834"/>
            <a:ext cx="6466601" cy="2890146"/>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51" y="1889725"/>
            <a:ext cx="6536287" cy="3131143"/>
          </a:xfrm>
          <a:prstGeom prst="rect">
            <a:avLst/>
          </a:prstGeom>
        </p:spPr>
      </p:pic>
      <p:pic>
        <p:nvPicPr>
          <p:cNvPr id="5" name="Picture 4"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2</a:t>
            </a:fld>
            <a:endParaRPr lang="en-US" dirty="0"/>
          </a:p>
        </p:txBody>
      </p:sp>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9689" y="1403178"/>
            <a:ext cx="4766637" cy="934634"/>
          </a:xfrm>
          <a:prstGeom prst="rect">
            <a:avLst/>
          </a:prstGeom>
        </p:spPr>
      </p:pic>
      <p:sp>
        <p:nvSpPr>
          <p:cNvPr id="13" name="4 Metin kutusu"/>
          <p:cNvSpPr txBox="1"/>
          <p:nvPr/>
        </p:nvSpPr>
        <p:spPr>
          <a:xfrm>
            <a:off x="226669" y="241535"/>
            <a:ext cx="11277354" cy="348813"/>
          </a:xfrm>
          <a:prstGeom prst="rect">
            <a:avLst/>
          </a:prstGeom>
          <a:noFill/>
        </p:spPr>
        <p:txBody>
          <a:bodyPr wrap="square" rtlCol="0">
            <a:spAutoFit/>
          </a:bodyPr>
          <a:lstStyle/>
          <a:p>
            <a:r>
              <a:rPr lang="tr-TR" sz="2500" baseline="30000" dirty="0" smtClean="0">
                <a:solidFill>
                  <a:prstClr val="white"/>
                </a:solidFill>
                <a:latin typeface="Arial Black" pitchFamily="34" charset="0"/>
                <a:cs typeface="Arial" pitchFamily="34" charset="0"/>
              </a:rPr>
              <a:t>TÜRKÇE</a:t>
            </a:r>
            <a:r>
              <a:rPr lang="tr-TR" sz="2500" baseline="30000" dirty="0" smtClean="0">
                <a:solidFill>
                  <a:prstClr val="white"/>
                </a:solidFill>
                <a:latin typeface="Arial" pitchFamily="34" charset="0"/>
                <a:cs typeface="Arial" pitchFamily="34" charset="0"/>
              </a:rPr>
              <a:t> </a:t>
            </a:r>
            <a:r>
              <a:rPr lang="tr-TR" sz="2500" b="1" baseline="30000" dirty="0" smtClean="0">
                <a:solidFill>
                  <a:prstClr val="white"/>
                </a:solidFill>
                <a:latin typeface="Arial" pitchFamily="34" charset="0"/>
                <a:cs typeface="Arial" pitchFamily="34" charset="0"/>
              </a:rPr>
              <a:t>/ </a:t>
            </a:r>
            <a:r>
              <a:rPr lang="tr-TR" sz="2500" b="1" baseline="30000" dirty="0">
                <a:solidFill>
                  <a:prstClr val="white"/>
                </a:solidFill>
                <a:latin typeface="Arial" pitchFamily="34" charset="0"/>
                <a:cs typeface="Arial" pitchFamily="34" charset="0"/>
              </a:rPr>
              <a:t>Düşünce Yazıları (</a:t>
            </a:r>
            <a:r>
              <a:rPr lang="tr-TR" sz="2500" b="1" baseline="30000" dirty="0" smtClean="0">
                <a:solidFill>
                  <a:prstClr val="white"/>
                </a:solidFill>
                <a:latin typeface="Arial" pitchFamily="34" charset="0"/>
                <a:cs typeface="Arial" pitchFamily="34" charset="0"/>
              </a:rPr>
              <a:t>Günlük-Mektup)</a:t>
            </a:r>
            <a:endParaRPr lang="tr-TR" sz="2500" b="1" baseline="30000" dirty="0">
              <a:solidFill>
                <a:prstClr val="white"/>
              </a:solidFill>
              <a:latin typeface="Arial" pitchFamily="34" charset="0"/>
              <a:cs typeface="Arial" pitchFamily="34" charset="0"/>
            </a:endParaRPr>
          </a:p>
        </p:txBody>
      </p:sp>
      <p:pic>
        <p:nvPicPr>
          <p:cNvPr id="2" name="Resim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3317" y="2657909"/>
            <a:ext cx="1832277" cy="654385"/>
          </a:xfrm>
          <a:prstGeom prst="rect">
            <a:avLst/>
          </a:prstGeom>
        </p:spPr>
      </p:pic>
      <p:pic>
        <p:nvPicPr>
          <p:cNvPr id="6" name="Resim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83317" y="3613298"/>
            <a:ext cx="1952184" cy="837847"/>
          </a:xfrm>
          <a:prstGeom prst="rect">
            <a:avLst/>
          </a:prstGeom>
        </p:spPr>
      </p:pic>
    </p:spTree>
    <p:extLst>
      <p:ext uri="{BB962C8B-B14F-4D97-AF65-F5344CB8AC3E}">
        <p14:creationId xmlns:p14="http://schemas.microsoft.com/office/powerpoint/2010/main" val="343953672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anim calcmode="lin" valueType="num">
                                      <p:cBhvr>
                                        <p:cTn id="9" dur="300" fill="hold"/>
                                        <p:tgtEl>
                                          <p:spTgt spid="10"/>
                                        </p:tgtEl>
                                        <p:attrNameLst>
                                          <p:attrName>style.rotation</p:attrName>
                                        </p:attrNameLst>
                                      </p:cBhvr>
                                      <p:tavLst>
                                        <p:tav tm="0">
                                          <p:val>
                                            <p:fltVal val="90"/>
                                          </p:val>
                                        </p:tav>
                                        <p:tav tm="100000">
                                          <p:val>
                                            <p:fltVal val="0"/>
                                          </p:val>
                                        </p:tav>
                                      </p:tavLst>
                                    </p:anim>
                                    <p:animEffect transition="in" filter="fade">
                                      <p:cBhvr>
                                        <p:cTn id="10" dur="3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300" fill="hold"/>
                                        <p:tgtEl>
                                          <p:spTgt spid="12"/>
                                        </p:tgtEl>
                                        <p:attrNameLst>
                                          <p:attrName>ppt_w</p:attrName>
                                        </p:attrNameLst>
                                      </p:cBhvr>
                                      <p:tavLst>
                                        <p:tav tm="0">
                                          <p:val>
                                            <p:fltVal val="0"/>
                                          </p:val>
                                        </p:tav>
                                        <p:tav tm="100000">
                                          <p:val>
                                            <p:strVal val="#ppt_w"/>
                                          </p:val>
                                        </p:tav>
                                      </p:tavLst>
                                    </p:anim>
                                    <p:anim calcmode="lin" valueType="num">
                                      <p:cBhvr>
                                        <p:cTn id="14" dur="300" fill="hold"/>
                                        <p:tgtEl>
                                          <p:spTgt spid="12"/>
                                        </p:tgtEl>
                                        <p:attrNameLst>
                                          <p:attrName>ppt_h</p:attrName>
                                        </p:attrNameLst>
                                      </p:cBhvr>
                                      <p:tavLst>
                                        <p:tav tm="0">
                                          <p:val>
                                            <p:fltVal val="0"/>
                                          </p:val>
                                        </p:tav>
                                        <p:tav tm="100000">
                                          <p:val>
                                            <p:strVal val="#ppt_h"/>
                                          </p:val>
                                        </p:tav>
                                      </p:tavLst>
                                    </p:anim>
                                    <p:anim calcmode="lin" valueType="num">
                                      <p:cBhvr>
                                        <p:cTn id="15" dur="300" fill="hold"/>
                                        <p:tgtEl>
                                          <p:spTgt spid="12"/>
                                        </p:tgtEl>
                                        <p:attrNameLst>
                                          <p:attrName>style.rotation</p:attrName>
                                        </p:attrNameLst>
                                      </p:cBhvr>
                                      <p:tavLst>
                                        <p:tav tm="0">
                                          <p:val>
                                            <p:fltVal val="90"/>
                                          </p:val>
                                        </p:tav>
                                        <p:tav tm="100000">
                                          <p:val>
                                            <p:fltVal val="0"/>
                                          </p:val>
                                        </p:tav>
                                      </p:tavLst>
                                    </p:anim>
                                    <p:animEffect transition="in" filter="fade">
                                      <p:cBhvr>
                                        <p:cTn id="16" dur="300"/>
                                        <p:tgtEl>
                                          <p:spTgt spid="12"/>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90" y="1865834"/>
            <a:ext cx="6466601" cy="2890146"/>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51" y="1885627"/>
            <a:ext cx="6536287" cy="3131143"/>
          </a:xfrm>
          <a:prstGeom prst="rect">
            <a:avLst/>
          </a:prstGeom>
        </p:spPr>
      </p:pic>
      <p:pic>
        <p:nvPicPr>
          <p:cNvPr id="5" name="Picture 4"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3</a:t>
            </a:fld>
            <a:endParaRPr lang="en-US" dirty="0"/>
          </a:p>
        </p:txBody>
      </p:sp>
      <p:sp>
        <p:nvSpPr>
          <p:cNvPr id="11" name="Dikdörtgen 10"/>
          <p:cNvSpPr/>
          <p:nvPr/>
        </p:nvSpPr>
        <p:spPr>
          <a:xfrm>
            <a:off x="1408386" y="2618409"/>
            <a:ext cx="5707117" cy="1384995"/>
          </a:xfrm>
          <a:prstGeom prst="rect">
            <a:avLst/>
          </a:prstGeom>
        </p:spPr>
        <p:txBody>
          <a:bodyPr wrap="square">
            <a:spAutoFit/>
          </a:bodyPr>
          <a:lstStyle/>
          <a:p>
            <a:r>
              <a:rPr lang="tr-TR" sz="2800" b="1" dirty="0" smtClean="0">
                <a:solidFill>
                  <a:schemeClr val="bg1"/>
                </a:solidFill>
              </a:rPr>
              <a:t>Kişinin, duygu ve düşüncelerini günü </a:t>
            </a:r>
            <a:r>
              <a:rPr lang="tr-TR" sz="2800" b="1" dirty="0">
                <a:solidFill>
                  <a:schemeClr val="bg1"/>
                </a:solidFill>
              </a:rPr>
              <a:t>gününe, tarihini de </a:t>
            </a:r>
            <a:r>
              <a:rPr lang="tr-TR" sz="2800" b="1" dirty="0" smtClean="0">
                <a:solidFill>
                  <a:schemeClr val="bg1"/>
                </a:solidFill>
              </a:rPr>
              <a:t>belirterek, </a:t>
            </a:r>
            <a:r>
              <a:rPr lang="tr-TR" sz="2800" b="1" dirty="0">
                <a:solidFill>
                  <a:schemeClr val="bg1"/>
                </a:solidFill>
              </a:rPr>
              <a:t>yazdığı </a:t>
            </a:r>
            <a:r>
              <a:rPr lang="tr-TR" sz="2800" b="1" dirty="0" smtClean="0">
                <a:solidFill>
                  <a:schemeClr val="bg1"/>
                </a:solidFill>
              </a:rPr>
              <a:t>yazılara denir</a:t>
            </a:r>
            <a:r>
              <a:rPr lang="tr-TR" sz="2800" b="1" dirty="0">
                <a:solidFill>
                  <a:schemeClr val="bg1"/>
                </a:solidFill>
              </a:rPr>
              <a:t>.</a:t>
            </a:r>
          </a:p>
        </p:txBody>
      </p:sp>
      <p:sp>
        <p:nvSpPr>
          <p:cNvPr id="14" name="4 Metin kutusu"/>
          <p:cNvSpPr txBox="1"/>
          <p:nvPr/>
        </p:nvSpPr>
        <p:spPr>
          <a:xfrm>
            <a:off x="226669" y="241535"/>
            <a:ext cx="11277354" cy="348813"/>
          </a:xfrm>
          <a:prstGeom prst="rect">
            <a:avLst/>
          </a:prstGeom>
          <a:noFill/>
        </p:spPr>
        <p:txBody>
          <a:bodyPr wrap="square" rtlCol="0">
            <a:spAutoFit/>
          </a:bodyPr>
          <a:lstStyle/>
          <a:p>
            <a:r>
              <a:rPr lang="tr-TR" sz="2500" baseline="30000" dirty="0" smtClean="0">
                <a:solidFill>
                  <a:prstClr val="white"/>
                </a:solidFill>
                <a:latin typeface="Arial Black" pitchFamily="34" charset="0"/>
                <a:cs typeface="Arial" pitchFamily="34" charset="0"/>
              </a:rPr>
              <a:t>TÜRKÇE</a:t>
            </a:r>
            <a:r>
              <a:rPr lang="tr-TR" sz="2500" baseline="30000" dirty="0" smtClean="0">
                <a:solidFill>
                  <a:prstClr val="white"/>
                </a:solidFill>
                <a:latin typeface="Arial" pitchFamily="34" charset="0"/>
                <a:cs typeface="Arial" pitchFamily="34" charset="0"/>
              </a:rPr>
              <a:t> </a:t>
            </a:r>
            <a:r>
              <a:rPr lang="tr-TR" sz="2500" b="1" baseline="30000" dirty="0" smtClean="0">
                <a:solidFill>
                  <a:prstClr val="white"/>
                </a:solidFill>
                <a:latin typeface="Arial" pitchFamily="34" charset="0"/>
                <a:cs typeface="Arial" pitchFamily="34" charset="0"/>
              </a:rPr>
              <a:t>/ </a:t>
            </a:r>
            <a:r>
              <a:rPr lang="tr-TR" sz="2500" b="1" baseline="30000" dirty="0">
                <a:solidFill>
                  <a:prstClr val="white"/>
                </a:solidFill>
                <a:latin typeface="Arial" pitchFamily="34" charset="0"/>
                <a:cs typeface="Arial" pitchFamily="34" charset="0"/>
              </a:rPr>
              <a:t>Düşünce Yazıları (</a:t>
            </a:r>
            <a:r>
              <a:rPr lang="tr-TR" sz="2500" b="1" baseline="30000" dirty="0" smtClean="0">
                <a:solidFill>
                  <a:prstClr val="white"/>
                </a:solidFill>
                <a:latin typeface="Arial" pitchFamily="34" charset="0"/>
                <a:cs typeface="Arial" pitchFamily="34" charset="0"/>
              </a:rPr>
              <a:t>Günlük-Mektup)</a:t>
            </a:r>
            <a:endParaRPr lang="tr-TR" sz="2500" b="1" baseline="30000" dirty="0">
              <a:solidFill>
                <a:prstClr val="white"/>
              </a:solidFill>
              <a:latin typeface="Arial" pitchFamily="34" charset="0"/>
              <a:cs typeface="Arial" pitchFamily="34" charset="0"/>
            </a:endParaRPr>
          </a:p>
        </p:txBody>
      </p:sp>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124" y="1272842"/>
            <a:ext cx="4521527" cy="872738"/>
          </a:xfrm>
          <a:prstGeom prst="rect">
            <a:avLst/>
          </a:prstGeom>
        </p:spPr>
      </p:pic>
    </p:spTree>
    <p:extLst>
      <p:ext uri="{BB962C8B-B14F-4D97-AF65-F5344CB8AC3E}">
        <p14:creationId xmlns:p14="http://schemas.microsoft.com/office/powerpoint/2010/main" val="287840479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300" fill="hold"/>
                                        <p:tgtEl>
                                          <p:spTgt spid="10"/>
                                        </p:tgtEl>
                                        <p:attrNameLst>
                                          <p:attrName>ppt_w</p:attrName>
                                        </p:attrNameLst>
                                      </p:cBhvr>
                                      <p:tavLst>
                                        <p:tav tm="0">
                                          <p:val>
                                            <p:fltVal val="0"/>
                                          </p:val>
                                        </p:tav>
                                        <p:tav tm="100000">
                                          <p:val>
                                            <p:strVal val="#ppt_w"/>
                                          </p:val>
                                        </p:tav>
                                      </p:tavLst>
                                    </p:anim>
                                    <p:anim calcmode="lin" valueType="num">
                                      <p:cBhvr>
                                        <p:cTn id="12" dur="300" fill="hold"/>
                                        <p:tgtEl>
                                          <p:spTgt spid="10"/>
                                        </p:tgtEl>
                                        <p:attrNameLst>
                                          <p:attrName>ppt_h</p:attrName>
                                        </p:attrNameLst>
                                      </p:cBhvr>
                                      <p:tavLst>
                                        <p:tav tm="0">
                                          <p:val>
                                            <p:fltVal val="0"/>
                                          </p:val>
                                        </p:tav>
                                        <p:tav tm="100000">
                                          <p:val>
                                            <p:strVal val="#ppt_h"/>
                                          </p:val>
                                        </p:tav>
                                      </p:tavLst>
                                    </p:anim>
                                    <p:anim calcmode="lin" valueType="num">
                                      <p:cBhvr>
                                        <p:cTn id="13" dur="300" fill="hold"/>
                                        <p:tgtEl>
                                          <p:spTgt spid="10"/>
                                        </p:tgtEl>
                                        <p:attrNameLst>
                                          <p:attrName>style.rotation</p:attrName>
                                        </p:attrNameLst>
                                      </p:cBhvr>
                                      <p:tavLst>
                                        <p:tav tm="0">
                                          <p:val>
                                            <p:fltVal val="90"/>
                                          </p:val>
                                        </p:tav>
                                        <p:tav tm="100000">
                                          <p:val>
                                            <p:fltVal val="0"/>
                                          </p:val>
                                        </p:tav>
                                      </p:tavLst>
                                    </p:anim>
                                    <p:animEffect transition="in" filter="fade">
                                      <p:cBhvr>
                                        <p:cTn id="14" dur="300"/>
                                        <p:tgtEl>
                                          <p:spTgt spid="10"/>
                                        </p:tgtEl>
                                      </p:cBhvr>
                                    </p:animEffect>
                                  </p:childTnLst>
                                </p:cTn>
                              </p:par>
                              <p:par>
                                <p:cTn id="15" presetID="3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300" fill="hold"/>
                                        <p:tgtEl>
                                          <p:spTgt spid="13"/>
                                        </p:tgtEl>
                                        <p:attrNameLst>
                                          <p:attrName>ppt_w</p:attrName>
                                        </p:attrNameLst>
                                      </p:cBhvr>
                                      <p:tavLst>
                                        <p:tav tm="0">
                                          <p:val>
                                            <p:fltVal val="0"/>
                                          </p:val>
                                        </p:tav>
                                        <p:tav tm="100000">
                                          <p:val>
                                            <p:strVal val="#ppt_w"/>
                                          </p:val>
                                        </p:tav>
                                      </p:tavLst>
                                    </p:anim>
                                    <p:anim calcmode="lin" valueType="num">
                                      <p:cBhvr>
                                        <p:cTn id="18" dur="300" fill="hold"/>
                                        <p:tgtEl>
                                          <p:spTgt spid="13"/>
                                        </p:tgtEl>
                                        <p:attrNameLst>
                                          <p:attrName>ppt_h</p:attrName>
                                        </p:attrNameLst>
                                      </p:cBhvr>
                                      <p:tavLst>
                                        <p:tav tm="0">
                                          <p:val>
                                            <p:fltVal val="0"/>
                                          </p:val>
                                        </p:tav>
                                        <p:tav tm="100000">
                                          <p:val>
                                            <p:strVal val="#ppt_h"/>
                                          </p:val>
                                        </p:tav>
                                      </p:tavLst>
                                    </p:anim>
                                    <p:anim calcmode="lin" valueType="num">
                                      <p:cBhvr>
                                        <p:cTn id="19" dur="300" fill="hold"/>
                                        <p:tgtEl>
                                          <p:spTgt spid="13"/>
                                        </p:tgtEl>
                                        <p:attrNameLst>
                                          <p:attrName>style.rotation</p:attrName>
                                        </p:attrNameLst>
                                      </p:cBhvr>
                                      <p:tavLst>
                                        <p:tav tm="0">
                                          <p:val>
                                            <p:fltVal val="90"/>
                                          </p:val>
                                        </p:tav>
                                        <p:tav tm="100000">
                                          <p:val>
                                            <p:fltVal val="0"/>
                                          </p:val>
                                        </p:tav>
                                      </p:tavLst>
                                    </p:anim>
                                    <p:animEffect transition="in" filter="fade">
                                      <p:cBhvr>
                                        <p:cTn id="20" dur="300"/>
                                        <p:tgtEl>
                                          <p:spTgt spid="13"/>
                                        </p:tgtEl>
                                      </p:cBhvr>
                                    </p:animEffect>
                                  </p:childTnLst>
                                </p:cTn>
                              </p:par>
                            </p:childTnLst>
                          </p:cTn>
                        </p:par>
                        <p:par>
                          <p:cTn id="21" fill="hold">
                            <p:stCondLst>
                              <p:cond delay="3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 fill="hold"/>
                                        <p:tgtEl>
                                          <p:spTgt spid="11"/>
                                        </p:tgtEl>
                                        <p:attrNameLst>
                                          <p:attrName>ppt_w</p:attrName>
                                        </p:attrNameLst>
                                      </p:cBhvr>
                                      <p:tavLst>
                                        <p:tav tm="0">
                                          <p:val>
                                            <p:fltVal val="0"/>
                                          </p:val>
                                        </p:tav>
                                        <p:tav tm="100000">
                                          <p:val>
                                            <p:strVal val="#ppt_w"/>
                                          </p:val>
                                        </p:tav>
                                      </p:tavLst>
                                    </p:anim>
                                    <p:anim calcmode="lin" valueType="num">
                                      <p:cBhvr>
                                        <p:cTn id="25" dur="200" fill="hold"/>
                                        <p:tgtEl>
                                          <p:spTgt spid="11"/>
                                        </p:tgtEl>
                                        <p:attrNameLst>
                                          <p:attrName>ppt_h</p:attrName>
                                        </p:attrNameLst>
                                      </p:cBhvr>
                                      <p:tavLst>
                                        <p:tav tm="0">
                                          <p:val>
                                            <p:fltVal val="0"/>
                                          </p:val>
                                        </p:tav>
                                        <p:tav tm="100000">
                                          <p:val>
                                            <p:strVal val="#ppt_h"/>
                                          </p:val>
                                        </p:tav>
                                      </p:tavLst>
                                    </p:anim>
                                    <p:animEffect transition="in" filter="fade">
                                      <p:cBhvr>
                                        <p:cTn id="26" dur="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90" y="1865834"/>
            <a:ext cx="6466601" cy="2890146"/>
          </a:xfrm>
          <a:prstGeom prst="rect">
            <a:avLst/>
          </a:prstGeom>
        </p:spPr>
      </p:pic>
      <p:pic>
        <p:nvPicPr>
          <p:cNvPr id="15" name="Resi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51" y="1885627"/>
            <a:ext cx="6536287" cy="3131143"/>
          </a:xfrm>
          <a:prstGeom prst="rect">
            <a:avLst/>
          </a:prstGeom>
        </p:spPr>
      </p:pic>
      <p:pic>
        <p:nvPicPr>
          <p:cNvPr id="5" name="Picture 4"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4</a:t>
            </a:fld>
            <a:endParaRPr lang="en-US" dirty="0"/>
          </a:p>
        </p:txBody>
      </p:sp>
      <p:sp>
        <p:nvSpPr>
          <p:cNvPr id="11" name="Dikdörtgen 10"/>
          <p:cNvSpPr/>
          <p:nvPr/>
        </p:nvSpPr>
        <p:spPr>
          <a:xfrm>
            <a:off x="1157450" y="2587632"/>
            <a:ext cx="6115711" cy="1446550"/>
          </a:xfrm>
          <a:prstGeom prst="rect">
            <a:avLst/>
          </a:prstGeom>
        </p:spPr>
        <p:txBody>
          <a:bodyPr wrap="square">
            <a:spAutoFit/>
          </a:bodyPr>
          <a:lstStyle/>
          <a:p>
            <a:pPr marL="342900" indent="-342900">
              <a:buFont typeface="Arial" panose="020B0604020202020204" pitchFamily="34" charset="0"/>
              <a:buChar char="•"/>
            </a:pPr>
            <a:r>
              <a:rPr lang="tr-TR" sz="2200" b="1" dirty="0">
                <a:solidFill>
                  <a:schemeClr val="bg1"/>
                </a:solidFill>
              </a:rPr>
              <a:t>Kişinin, </a:t>
            </a:r>
            <a:r>
              <a:rPr lang="tr-TR" sz="2200" b="1" dirty="0" smtClean="0">
                <a:solidFill>
                  <a:schemeClr val="bg1"/>
                </a:solidFill>
              </a:rPr>
              <a:t>gün içindeki duygularını, </a:t>
            </a:r>
            <a:r>
              <a:rPr lang="tr-TR" sz="2200" b="1" dirty="0">
                <a:solidFill>
                  <a:schemeClr val="bg1"/>
                </a:solidFill>
              </a:rPr>
              <a:t>düşüncelerini dile getirmek amacıyla tuttuğu günlük notlardır.</a:t>
            </a:r>
          </a:p>
          <a:p>
            <a:endParaRPr lang="tr-TR" sz="2200" b="1" dirty="0">
              <a:solidFill>
                <a:schemeClr val="bg1"/>
              </a:solidFill>
            </a:endParaRPr>
          </a:p>
          <a:p>
            <a:pPr marL="342900" indent="-342900">
              <a:buFont typeface="Arial" panose="020B0604020202020204" pitchFamily="34" charset="0"/>
              <a:buChar char="•"/>
            </a:pPr>
            <a:r>
              <a:rPr lang="tr-TR" sz="2200" b="1" dirty="0">
                <a:solidFill>
                  <a:schemeClr val="bg1"/>
                </a:solidFill>
              </a:rPr>
              <a:t>Yazının altında ya da üstünde günün tarihi </a:t>
            </a:r>
            <a:r>
              <a:rPr lang="tr-TR" sz="2200" b="1" dirty="0" smtClean="0">
                <a:solidFill>
                  <a:schemeClr val="bg1"/>
                </a:solidFill>
              </a:rPr>
              <a:t>olur.</a:t>
            </a:r>
          </a:p>
        </p:txBody>
      </p:sp>
      <p:sp>
        <p:nvSpPr>
          <p:cNvPr id="14" name="4 Metin kutusu"/>
          <p:cNvSpPr txBox="1"/>
          <p:nvPr/>
        </p:nvSpPr>
        <p:spPr>
          <a:xfrm>
            <a:off x="226669" y="241535"/>
            <a:ext cx="11277354" cy="348813"/>
          </a:xfrm>
          <a:prstGeom prst="rect">
            <a:avLst/>
          </a:prstGeom>
          <a:noFill/>
        </p:spPr>
        <p:txBody>
          <a:bodyPr wrap="square" rtlCol="0">
            <a:spAutoFit/>
          </a:bodyPr>
          <a:lstStyle/>
          <a:p>
            <a:r>
              <a:rPr lang="tr-TR" sz="2500" baseline="30000" dirty="0" smtClean="0">
                <a:solidFill>
                  <a:prstClr val="white"/>
                </a:solidFill>
                <a:latin typeface="Arial Black" pitchFamily="34" charset="0"/>
                <a:cs typeface="Arial" pitchFamily="34" charset="0"/>
              </a:rPr>
              <a:t>TÜRKÇE</a:t>
            </a:r>
            <a:r>
              <a:rPr lang="tr-TR" sz="2500" baseline="30000" dirty="0" smtClean="0">
                <a:solidFill>
                  <a:prstClr val="white"/>
                </a:solidFill>
                <a:latin typeface="Arial" pitchFamily="34" charset="0"/>
                <a:cs typeface="Arial" pitchFamily="34" charset="0"/>
              </a:rPr>
              <a:t> </a:t>
            </a:r>
            <a:r>
              <a:rPr lang="tr-TR" sz="2500" b="1" baseline="30000" dirty="0" smtClean="0">
                <a:solidFill>
                  <a:prstClr val="white"/>
                </a:solidFill>
                <a:latin typeface="Arial" pitchFamily="34" charset="0"/>
                <a:cs typeface="Arial" pitchFamily="34" charset="0"/>
              </a:rPr>
              <a:t>/ </a:t>
            </a:r>
            <a:r>
              <a:rPr lang="tr-TR" sz="2500" b="1" baseline="30000" dirty="0">
                <a:solidFill>
                  <a:prstClr val="white"/>
                </a:solidFill>
                <a:latin typeface="Arial" pitchFamily="34" charset="0"/>
                <a:cs typeface="Arial" pitchFamily="34" charset="0"/>
              </a:rPr>
              <a:t>Düşünce Yazıları (</a:t>
            </a:r>
            <a:r>
              <a:rPr lang="tr-TR" sz="2500" b="1" baseline="30000" dirty="0" smtClean="0">
                <a:solidFill>
                  <a:prstClr val="white"/>
                </a:solidFill>
                <a:latin typeface="Arial" pitchFamily="34" charset="0"/>
                <a:cs typeface="Arial" pitchFamily="34" charset="0"/>
              </a:rPr>
              <a:t>Günlük-Mektup)</a:t>
            </a:r>
            <a:endParaRPr lang="tr-TR" sz="2500" b="1" baseline="30000" dirty="0">
              <a:solidFill>
                <a:prstClr val="white"/>
              </a:solidFill>
              <a:latin typeface="Arial" pitchFamily="34" charset="0"/>
              <a:cs typeface="Arial" pitchFamily="34" charset="0"/>
            </a:endParaRPr>
          </a:p>
        </p:txBody>
      </p:sp>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665" y="1138693"/>
            <a:ext cx="5778021" cy="1049719"/>
          </a:xfrm>
          <a:prstGeom prst="rect">
            <a:avLst/>
          </a:prstGeom>
        </p:spPr>
      </p:pic>
    </p:spTree>
    <p:extLst>
      <p:ext uri="{BB962C8B-B14F-4D97-AF65-F5344CB8AC3E}">
        <p14:creationId xmlns:p14="http://schemas.microsoft.com/office/powerpoint/2010/main" val="117098605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0-#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300" fill="hold"/>
                                        <p:tgtEl>
                                          <p:spTgt spid="15"/>
                                        </p:tgtEl>
                                        <p:attrNameLst>
                                          <p:attrName>ppt_w</p:attrName>
                                        </p:attrNameLst>
                                      </p:cBhvr>
                                      <p:tavLst>
                                        <p:tav tm="0">
                                          <p:val>
                                            <p:fltVal val="0"/>
                                          </p:val>
                                        </p:tav>
                                        <p:tav tm="100000">
                                          <p:val>
                                            <p:strVal val="#ppt_w"/>
                                          </p:val>
                                        </p:tav>
                                      </p:tavLst>
                                    </p:anim>
                                    <p:anim calcmode="lin" valueType="num">
                                      <p:cBhvr>
                                        <p:cTn id="12" dur="300" fill="hold"/>
                                        <p:tgtEl>
                                          <p:spTgt spid="15"/>
                                        </p:tgtEl>
                                        <p:attrNameLst>
                                          <p:attrName>ppt_h</p:attrName>
                                        </p:attrNameLst>
                                      </p:cBhvr>
                                      <p:tavLst>
                                        <p:tav tm="0">
                                          <p:val>
                                            <p:fltVal val="0"/>
                                          </p:val>
                                        </p:tav>
                                        <p:tav tm="100000">
                                          <p:val>
                                            <p:strVal val="#ppt_h"/>
                                          </p:val>
                                        </p:tav>
                                      </p:tavLst>
                                    </p:anim>
                                    <p:anim calcmode="lin" valueType="num">
                                      <p:cBhvr>
                                        <p:cTn id="13" dur="300" fill="hold"/>
                                        <p:tgtEl>
                                          <p:spTgt spid="15"/>
                                        </p:tgtEl>
                                        <p:attrNameLst>
                                          <p:attrName>style.rotation</p:attrName>
                                        </p:attrNameLst>
                                      </p:cBhvr>
                                      <p:tavLst>
                                        <p:tav tm="0">
                                          <p:val>
                                            <p:fltVal val="90"/>
                                          </p:val>
                                        </p:tav>
                                        <p:tav tm="100000">
                                          <p:val>
                                            <p:fltVal val="0"/>
                                          </p:val>
                                        </p:tav>
                                      </p:tavLst>
                                    </p:anim>
                                    <p:animEffect transition="in" filter="fade">
                                      <p:cBhvr>
                                        <p:cTn id="14" dur="300"/>
                                        <p:tgtEl>
                                          <p:spTgt spid="15"/>
                                        </p:tgtEl>
                                      </p:cBhvr>
                                    </p:animEffect>
                                  </p:childTnLst>
                                </p:cTn>
                              </p:par>
                              <p:par>
                                <p:cTn id="15" presetID="3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300" fill="hold"/>
                                        <p:tgtEl>
                                          <p:spTgt spid="12"/>
                                        </p:tgtEl>
                                        <p:attrNameLst>
                                          <p:attrName>ppt_w</p:attrName>
                                        </p:attrNameLst>
                                      </p:cBhvr>
                                      <p:tavLst>
                                        <p:tav tm="0">
                                          <p:val>
                                            <p:fltVal val="0"/>
                                          </p:val>
                                        </p:tav>
                                        <p:tav tm="100000">
                                          <p:val>
                                            <p:strVal val="#ppt_w"/>
                                          </p:val>
                                        </p:tav>
                                      </p:tavLst>
                                    </p:anim>
                                    <p:anim calcmode="lin" valueType="num">
                                      <p:cBhvr>
                                        <p:cTn id="18" dur="300" fill="hold"/>
                                        <p:tgtEl>
                                          <p:spTgt spid="12"/>
                                        </p:tgtEl>
                                        <p:attrNameLst>
                                          <p:attrName>ppt_h</p:attrName>
                                        </p:attrNameLst>
                                      </p:cBhvr>
                                      <p:tavLst>
                                        <p:tav tm="0">
                                          <p:val>
                                            <p:fltVal val="0"/>
                                          </p:val>
                                        </p:tav>
                                        <p:tav tm="100000">
                                          <p:val>
                                            <p:strVal val="#ppt_h"/>
                                          </p:val>
                                        </p:tav>
                                      </p:tavLst>
                                    </p:anim>
                                    <p:anim calcmode="lin" valueType="num">
                                      <p:cBhvr>
                                        <p:cTn id="19" dur="300" fill="hold"/>
                                        <p:tgtEl>
                                          <p:spTgt spid="12"/>
                                        </p:tgtEl>
                                        <p:attrNameLst>
                                          <p:attrName>style.rotation</p:attrName>
                                        </p:attrNameLst>
                                      </p:cBhvr>
                                      <p:tavLst>
                                        <p:tav tm="0">
                                          <p:val>
                                            <p:fltVal val="90"/>
                                          </p:val>
                                        </p:tav>
                                        <p:tav tm="100000">
                                          <p:val>
                                            <p:fltVal val="0"/>
                                          </p:val>
                                        </p:tav>
                                      </p:tavLst>
                                    </p:anim>
                                    <p:animEffect transition="in" filter="fade">
                                      <p:cBhvr>
                                        <p:cTn id="20" dur="300"/>
                                        <p:tgtEl>
                                          <p:spTgt spid="12"/>
                                        </p:tgtEl>
                                      </p:cBhvr>
                                    </p:animEffect>
                                  </p:childTnLst>
                                </p:cTn>
                              </p:par>
                            </p:childTnLst>
                          </p:cTn>
                        </p:par>
                        <p:par>
                          <p:cTn id="21" fill="hold">
                            <p:stCondLst>
                              <p:cond delay="3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 fill="hold"/>
                                        <p:tgtEl>
                                          <p:spTgt spid="11"/>
                                        </p:tgtEl>
                                        <p:attrNameLst>
                                          <p:attrName>ppt_w</p:attrName>
                                        </p:attrNameLst>
                                      </p:cBhvr>
                                      <p:tavLst>
                                        <p:tav tm="0">
                                          <p:val>
                                            <p:fltVal val="0"/>
                                          </p:val>
                                        </p:tav>
                                        <p:tav tm="100000">
                                          <p:val>
                                            <p:strVal val="#ppt_w"/>
                                          </p:val>
                                        </p:tav>
                                      </p:tavLst>
                                    </p:anim>
                                    <p:anim calcmode="lin" valueType="num">
                                      <p:cBhvr>
                                        <p:cTn id="25" dur="200" fill="hold"/>
                                        <p:tgtEl>
                                          <p:spTgt spid="11"/>
                                        </p:tgtEl>
                                        <p:attrNameLst>
                                          <p:attrName>ppt_h</p:attrName>
                                        </p:attrNameLst>
                                      </p:cBhvr>
                                      <p:tavLst>
                                        <p:tav tm="0">
                                          <p:val>
                                            <p:fltVal val="0"/>
                                          </p:val>
                                        </p:tav>
                                        <p:tav tm="100000">
                                          <p:val>
                                            <p:strVal val="#ppt_h"/>
                                          </p:val>
                                        </p:tav>
                                      </p:tavLst>
                                    </p:anim>
                                    <p:animEffect transition="in" filter="fade">
                                      <p:cBhvr>
                                        <p:cTn id="26" dur="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90" y="1865834"/>
            <a:ext cx="6466601" cy="2890146"/>
          </a:xfrm>
          <a:prstGeom prst="rect">
            <a:avLst/>
          </a:prstGeom>
        </p:spPr>
      </p:pic>
      <p:pic>
        <p:nvPicPr>
          <p:cNvPr id="15" name="Resim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51" y="1885627"/>
            <a:ext cx="6536287" cy="3131143"/>
          </a:xfrm>
          <a:prstGeom prst="rect">
            <a:avLst/>
          </a:prstGeom>
        </p:spPr>
      </p:pic>
      <p:pic>
        <p:nvPicPr>
          <p:cNvPr id="5" name="Picture 4"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5</a:t>
            </a:fld>
            <a:endParaRPr lang="en-US" dirty="0"/>
          </a:p>
        </p:txBody>
      </p:sp>
      <p:sp>
        <p:nvSpPr>
          <p:cNvPr id="11" name="Dikdörtgen 10"/>
          <p:cNvSpPr/>
          <p:nvPr/>
        </p:nvSpPr>
        <p:spPr>
          <a:xfrm>
            <a:off x="1199489" y="2418355"/>
            <a:ext cx="5779380" cy="1785104"/>
          </a:xfrm>
          <a:prstGeom prst="rect">
            <a:avLst/>
          </a:prstGeom>
        </p:spPr>
        <p:txBody>
          <a:bodyPr wrap="square">
            <a:spAutoFit/>
          </a:bodyPr>
          <a:lstStyle/>
          <a:p>
            <a:pPr marL="342900" indent="-342900">
              <a:buFont typeface="Arial" panose="020B0604020202020204" pitchFamily="34" charset="0"/>
              <a:buChar char="•"/>
            </a:pPr>
            <a:r>
              <a:rPr lang="tr-TR" sz="2200" b="1" dirty="0">
                <a:solidFill>
                  <a:schemeClr val="bg1"/>
                </a:solidFill>
              </a:rPr>
              <a:t>Günlükler, başkası okusun diye </a:t>
            </a:r>
            <a:r>
              <a:rPr lang="tr-TR" sz="2200" b="1" dirty="0" smtClean="0">
                <a:solidFill>
                  <a:schemeClr val="bg1"/>
                </a:solidFill>
              </a:rPr>
              <a:t>yazılmazlar.</a:t>
            </a:r>
          </a:p>
          <a:p>
            <a:endParaRPr lang="tr-TR" sz="2200" b="1" dirty="0" smtClean="0">
              <a:solidFill>
                <a:schemeClr val="bg1"/>
              </a:solidFill>
            </a:endParaRPr>
          </a:p>
          <a:p>
            <a:pPr marL="342900" indent="-342900">
              <a:buFont typeface="Arial" panose="020B0604020202020204" pitchFamily="34" charset="0"/>
              <a:buChar char="•"/>
            </a:pPr>
            <a:r>
              <a:rPr lang="tr-TR" sz="2200" b="1" dirty="0">
                <a:solidFill>
                  <a:schemeClr val="bg1"/>
                </a:solidFill>
              </a:rPr>
              <a:t>K</a:t>
            </a:r>
            <a:r>
              <a:rPr lang="tr-TR" sz="2200" b="1" dirty="0" smtClean="0">
                <a:solidFill>
                  <a:schemeClr val="bg1"/>
                </a:solidFill>
              </a:rPr>
              <a:t>işinin </a:t>
            </a:r>
            <a:r>
              <a:rPr lang="tr-TR" sz="2200" b="1" dirty="0">
                <a:solidFill>
                  <a:schemeClr val="bg1"/>
                </a:solidFill>
              </a:rPr>
              <a:t>iç dünyasını en iyi yansıtan </a:t>
            </a:r>
            <a:r>
              <a:rPr lang="tr-TR" sz="2200" b="1" dirty="0" smtClean="0">
                <a:solidFill>
                  <a:schemeClr val="bg1"/>
                </a:solidFill>
              </a:rPr>
              <a:t>yazılardır. </a:t>
            </a:r>
          </a:p>
          <a:p>
            <a:endParaRPr lang="tr-TR" sz="2200" b="1" dirty="0" smtClean="0">
              <a:solidFill>
                <a:schemeClr val="bg1"/>
              </a:solidFill>
            </a:endParaRPr>
          </a:p>
          <a:p>
            <a:pPr marL="342900" indent="-342900">
              <a:buFont typeface="Arial" panose="020B0604020202020204" pitchFamily="34" charset="0"/>
              <a:buChar char="•"/>
            </a:pPr>
            <a:r>
              <a:rPr lang="tr-TR" sz="2200" b="1" dirty="0" smtClean="0">
                <a:solidFill>
                  <a:schemeClr val="bg1"/>
                </a:solidFill>
              </a:rPr>
              <a:t>Günlükler, </a:t>
            </a:r>
            <a:r>
              <a:rPr lang="tr-TR" sz="2200" b="1" dirty="0">
                <a:solidFill>
                  <a:schemeClr val="bg1"/>
                </a:solidFill>
              </a:rPr>
              <a:t>tarihçiler için belge </a:t>
            </a:r>
            <a:r>
              <a:rPr lang="tr-TR" sz="2200" b="1" dirty="0" smtClean="0">
                <a:solidFill>
                  <a:schemeClr val="bg1"/>
                </a:solidFill>
              </a:rPr>
              <a:t>değerindedir</a:t>
            </a:r>
            <a:r>
              <a:rPr lang="tr-TR" sz="2200" b="1" dirty="0">
                <a:solidFill>
                  <a:schemeClr val="bg1"/>
                </a:solidFill>
              </a:rPr>
              <a:t>.</a:t>
            </a:r>
          </a:p>
        </p:txBody>
      </p:sp>
      <p:sp>
        <p:nvSpPr>
          <p:cNvPr id="14" name="4 Metin kutusu"/>
          <p:cNvSpPr txBox="1"/>
          <p:nvPr/>
        </p:nvSpPr>
        <p:spPr>
          <a:xfrm>
            <a:off x="226669" y="241535"/>
            <a:ext cx="11277354" cy="348813"/>
          </a:xfrm>
          <a:prstGeom prst="rect">
            <a:avLst/>
          </a:prstGeom>
          <a:noFill/>
        </p:spPr>
        <p:txBody>
          <a:bodyPr wrap="square" rtlCol="0">
            <a:spAutoFit/>
          </a:bodyPr>
          <a:lstStyle/>
          <a:p>
            <a:r>
              <a:rPr lang="tr-TR" sz="2500" baseline="30000" dirty="0" smtClean="0">
                <a:solidFill>
                  <a:prstClr val="white"/>
                </a:solidFill>
                <a:latin typeface="Arial Black" pitchFamily="34" charset="0"/>
                <a:cs typeface="Arial" pitchFamily="34" charset="0"/>
              </a:rPr>
              <a:t>TÜRKÇE</a:t>
            </a:r>
            <a:r>
              <a:rPr lang="tr-TR" sz="2500" baseline="30000" dirty="0" smtClean="0">
                <a:solidFill>
                  <a:prstClr val="white"/>
                </a:solidFill>
                <a:latin typeface="Arial" pitchFamily="34" charset="0"/>
                <a:cs typeface="Arial" pitchFamily="34" charset="0"/>
              </a:rPr>
              <a:t> </a:t>
            </a:r>
            <a:r>
              <a:rPr lang="tr-TR" sz="2500" b="1" baseline="30000" dirty="0" smtClean="0">
                <a:solidFill>
                  <a:prstClr val="white"/>
                </a:solidFill>
                <a:latin typeface="Arial" pitchFamily="34" charset="0"/>
                <a:cs typeface="Arial" pitchFamily="34" charset="0"/>
              </a:rPr>
              <a:t>/ </a:t>
            </a:r>
            <a:r>
              <a:rPr lang="tr-TR" sz="2500" b="1" baseline="30000" dirty="0">
                <a:solidFill>
                  <a:prstClr val="white"/>
                </a:solidFill>
                <a:latin typeface="Arial" pitchFamily="34" charset="0"/>
                <a:cs typeface="Arial" pitchFamily="34" charset="0"/>
              </a:rPr>
              <a:t>Düşünce Yazıları (</a:t>
            </a:r>
            <a:r>
              <a:rPr lang="tr-TR" sz="2500" b="1" baseline="30000" dirty="0" smtClean="0">
                <a:solidFill>
                  <a:prstClr val="white"/>
                </a:solidFill>
                <a:latin typeface="Arial" pitchFamily="34" charset="0"/>
                <a:cs typeface="Arial" pitchFamily="34" charset="0"/>
              </a:rPr>
              <a:t>Günlük-Mektup)</a:t>
            </a:r>
            <a:endParaRPr lang="tr-TR" sz="2500" b="1" baseline="30000" dirty="0">
              <a:solidFill>
                <a:prstClr val="white"/>
              </a:solidFill>
              <a:latin typeface="Arial" pitchFamily="34" charset="0"/>
              <a:cs typeface="Arial" pitchFamily="34" charset="0"/>
            </a:endParaRPr>
          </a:p>
        </p:txBody>
      </p:sp>
      <p:pic>
        <p:nvPicPr>
          <p:cNvPr id="13"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665" y="1138693"/>
            <a:ext cx="5778021" cy="1049719"/>
          </a:xfrm>
          <a:prstGeom prst="rect">
            <a:avLst/>
          </a:prstGeom>
        </p:spPr>
      </p:pic>
    </p:spTree>
    <p:extLst>
      <p:ext uri="{BB962C8B-B14F-4D97-AF65-F5344CB8AC3E}">
        <p14:creationId xmlns:p14="http://schemas.microsoft.com/office/powerpoint/2010/main" val="60868385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300" fill="hold"/>
                                        <p:tgtEl>
                                          <p:spTgt spid="13"/>
                                        </p:tgtEl>
                                        <p:attrNameLst>
                                          <p:attrName>ppt_x</p:attrName>
                                        </p:attrNameLst>
                                      </p:cBhvr>
                                      <p:tavLst>
                                        <p:tav tm="0">
                                          <p:val>
                                            <p:strVal val="0-#ppt_w/2"/>
                                          </p:val>
                                        </p:tav>
                                        <p:tav tm="100000">
                                          <p:val>
                                            <p:strVal val="#ppt_x"/>
                                          </p:val>
                                        </p:tav>
                                      </p:tavLst>
                                    </p:anim>
                                    <p:anim calcmode="lin" valueType="num">
                                      <p:cBhvr additive="base">
                                        <p:cTn id="8" dur="300" fill="hold"/>
                                        <p:tgtEl>
                                          <p:spTgt spid="13"/>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200" fill="hold"/>
                                        <p:tgtEl>
                                          <p:spTgt spid="11"/>
                                        </p:tgtEl>
                                        <p:attrNameLst>
                                          <p:attrName>ppt_w</p:attrName>
                                        </p:attrNameLst>
                                      </p:cBhvr>
                                      <p:tavLst>
                                        <p:tav tm="0">
                                          <p:val>
                                            <p:fltVal val="0"/>
                                          </p:val>
                                        </p:tav>
                                        <p:tav tm="100000">
                                          <p:val>
                                            <p:strVal val="#ppt_w"/>
                                          </p:val>
                                        </p:tav>
                                      </p:tavLst>
                                    </p:anim>
                                    <p:anim calcmode="lin" valueType="num">
                                      <p:cBhvr>
                                        <p:cTn id="12" dur="200" fill="hold"/>
                                        <p:tgtEl>
                                          <p:spTgt spid="11"/>
                                        </p:tgtEl>
                                        <p:attrNameLst>
                                          <p:attrName>ppt_h</p:attrName>
                                        </p:attrNameLst>
                                      </p:cBhvr>
                                      <p:tavLst>
                                        <p:tav tm="0">
                                          <p:val>
                                            <p:fltVal val="0"/>
                                          </p:val>
                                        </p:tav>
                                        <p:tav tm="100000">
                                          <p:val>
                                            <p:strVal val="#ppt_h"/>
                                          </p:val>
                                        </p:tav>
                                      </p:tavLst>
                                    </p:anim>
                                    <p:animEffect transition="in" filter="fade">
                                      <p:cBhvr>
                                        <p:cTn id="13" dur="200"/>
                                        <p:tgtEl>
                                          <p:spTgt spid="11"/>
                                        </p:tgtEl>
                                      </p:cBhvr>
                                    </p:animEffect>
                                  </p:childTnLst>
                                </p:cTn>
                              </p:par>
                              <p:par>
                                <p:cTn id="14" presetID="3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300" fill="hold"/>
                                        <p:tgtEl>
                                          <p:spTgt spid="15"/>
                                        </p:tgtEl>
                                        <p:attrNameLst>
                                          <p:attrName>ppt_w</p:attrName>
                                        </p:attrNameLst>
                                      </p:cBhvr>
                                      <p:tavLst>
                                        <p:tav tm="0">
                                          <p:val>
                                            <p:fltVal val="0"/>
                                          </p:val>
                                        </p:tav>
                                        <p:tav tm="100000">
                                          <p:val>
                                            <p:strVal val="#ppt_w"/>
                                          </p:val>
                                        </p:tav>
                                      </p:tavLst>
                                    </p:anim>
                                    <p:anim calcmode="lin" valueType="num">
                                      <p:cBhvr>
                                        <p:cTn id="17" dur="300" fill="hold"/>
                                        <p:tgtEl>
                                          <p:spTgt spid="15"/>
                                        </p:tgtEl>
                                        <p:attrNameLst>
                                          <p:attrName>ppt_h</p:attrName>
                                        </p:attrNameLst>
                                      </p:cBhvr>
                                      <p:tavLst>
                                        <p:tav tm="0">
                                          <p:val>
                                            <p:fltVal val="0"/>
                                          </p:val>
                                        </p:tav>
                                        <p:tav tm="100000">
                                          <p:val>
                                            <p:strVal val="#ppt_h"/>
                                          </p:val>
                                        </p:tav>
                                      </p:tavLst>
                                    </p:anim>
                                    <p:anim calcmode="lin" valueType="num">
                                      <p:cBhvr>
                                        <p:cTn id="18" dur="300" fill="hold"/>
                                        <p:tgtEl>
                                          <p:spTgt spid="15"/>
                                        </p:tgtEl>
                                        <p:attrNameLst>
                                          <p:attrName>style.rotation</p:attrName>
                                        </p:attrNameLst>
                                      </p:cBhvr>
                                      <p:tavLst>
                                        <p:tav tm="0">
                                          <p:val>
                                            <p:fltVal val="90"/>
                                          </p:val>
                                        </p:tav>
                                        <p:tav tm="100000">
                                          <p:val>
                                            <p:fltVal val="0"/>
                                          </p:val>
                                        </p:tav>
                                      </p:tavLst>
                                    </p:anim>
                                    <p:animEffect transition="in" filter="fade">
                                      <p:cBhvr>
                                        <p:cTn id="19" dur="300"/>
                                        <p:tgtEl>
                                          <p:spTgt spid="15"/>
                                        </p:tgtEl>
                                      </p:cBhvr>
                                    </p:animEffect>
                                  </p:childTnLst>
                                </p:cTn>
                              </p:par>
                              <p:par>
                                <p:cTn id="20" presetID="3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300" fill="hold"/>
                                        <p:tgtEl>
                                          <p:spTgt spid="12"/>
                                        </p:tgtEl>
                                        <p:attrNameLst>
                                          <p:attrName>ppt_w</p:attrName>
                                        </p:attrNameLst>
                                      </p:cBhvr>
                                      <p:tavLst>
                                        <p:tav tm="0">
                                          <p:val>
                                            <p:fltVal val="0"/>
                                          </p:val>
                                        </p:tav>
                                        <p:tav tm="100000">
                                          <p:val>
                                            <p:strVal val="#ppt_w"/>
                                          </p:val>
                                        </p:tav>
                                      </p:tavLst>
                                    </p:anim>
                                    <p:anim calcmode="lin" valueType="num">
                                      <p:cBhvr>
                                        <p:cTn id="23" dur="300" fill="hold"/>
                                        <p:tgtEl>
                                          <p:spTgt spid="12"/>
                                        </p:tgtEl>
                                        <p:attrNameLst>
                                          <p:attrName>ppt_h</p:attrName>
                                        </p:attrNameLst>
                                      </p:cBhvr>
                                      <p:tavLst>
                                        <p:tav tm="0">
                                          <p:val>
                                            <p:fltVal val="0"/>
                                          </p:val>
                                        </p:tav>
                                        <p:tav tm="100000">
                                          <p:val>
                                            <p:strVal val="#ppt_h"/>
                                          </p:val>
                                        </p:tav>
                                      </p:tavLst>
                                    </p:anim>
                                    <p:anim calcmode="lin" valueType="num">
                                      <p:cBhvr>
                                        <p:cTn id="24" dur="300" fill="hold"/>
                                        <p:tgtEl>
                                          <p:spTgt spid="12"/>
                                        </p:tgtEl>
                                        <p:attrNameLst>
                                          <p:attrName>style.rotation</p:attrName>
                                        </p:attrNameLst>
                                      </p:cBhvr>
                                      <p:tavLst>
                                        <p:tav tm="0">
                                          <p:val>
                                            <p:fltVal val="90"/>
                                          </p:val>
                                        </p:tav>
                                        <p:tav tm="100000">
                                          <p:val>
                                            <p:fltVal val="0"/>
                                          </p:val>
                                        </p:tav>
                                      </p:tavLst>
                                    </p:anim>
                                    <p:animEffect transition="in" filter="fade">
                                      <p:cBhvr>
                                        <p:cTn id="25"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630" y="1130187"/>
            <a:ext cx="7216050" cy="4440161"/>
          </a:xfrm>
          <a:prstGeom prst="rect">
            <a:avLst/>
          </a:prstGeom>
        </p:spPr>
      </p:pic>
      <p:pic>
        <p:nvPicPr>
          <p:cNvPr id="5" name="Picture 4" descr="arrow.png">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6</a:t>
            </a:fld>
            <a:endParaRPr lang="en-US" dirty="0"/>
          </a:p>
        </p:txBody>
      </p:sp>
      <p:sp>
        <p:nvSpPr>
          <p:cNvPr id="11" name="Dikdörtgen 10"/>
          <p:cNvSpPr/>
          <p:nvPr/>
        </p:nvSpPr>
        <p:spPr>
          <a:xfrm>
            <a:off x="1168103" y="1594353"/>
            <a:ext cx="6663103" cy="3477875"/>
          </a:xfrm>
          <a:prstGeom prst="rect">
            <a:avLst/>
          </a:prstGeom>
        </p:spPr>
        <p:txBody>
          <a:bodyPr wrap="square">
            <a:spAutoFit/>
          </a:bodyPr>
          <a:lstStyle/>
          <a:p>
            <a:pPr algn="just"/>
            <a:r>
              <a:rPr lang="tr-TR" sz="2000" b="1" dirty="0">
                <a:solidFill>
                  <a:schemeClr val="bg1"/>
                </a:solidFill>
              </a:rPr>
              <a:t>Dolmuşta dört kişiyiz, bir beşinci bekliyoruz. </a:t>
            </a:r>
            <a:r>
              <a:rPr lang="tr-TR" sz="2000" b="1" dirty="0" smtClean="0">
                <a:solidFill>
                  <a:schemeClr val="bg1"/>
                </a:solidFill>
              </a:rPr>
              <a:t>Elli </a:t>
            </a:r>
            <a:r>
              <a:rPr lang="tr-TR" sz="2000" b="1" dirty="0" err="1" smtClean="0">
                <a:solidFill>
                  <a:schemeClr val="bg1"/>
                </a:solidFill>
              </a:rPr>
              <a:t>elli</a:t>
            </a:r>
            <a:r>
              <a:rPr lang="tr-TR" sz="2000" b="1" dirty="0" smtClean="0">
                <a:solidFill>
                  <a:schemeClr val="bg1"/>
                </a:solidFill>
              </a:rPr>
              <a:t> </a:t>
            </a:r>
            <a:r>
              <a:rPr lang="tr-TR" sz="2000" b="1" dirty="0">
                <a:solidFill>
                  <a:schemeClr val="bg1"/>
                </a:solidFill>
              </a:rPr>
              <a:t>beş yaşlarında biri gözüktü. Şoförün yanında oturan genç bir bay sesleniyor: “Baba, çabuk!” Duramadım: “Neden baba diyorsunuz?” dedim. Belliydi tanımadığı. Samimiyettenmiş, </a:t>
            </a:r>
            <a:r>
              <a:rPr lang="tr-TR" sz="2000" b="1" dirty="0" smtClean="0">
                <a:solidFill>
                  <a:schemeClr val="bg1"/>
                </a:solidFill>
              </a:rPr>
              <a:t>samimiyetin </a:t>
            </a:r>
            <a:r>
              <a:rPr lang="tr-TR" sz="2000" b="1" dirty="0">
                <a:solidFill>
                  <a:schemeClr val="bg1"/>
                </a:solidFill>
              </a:rPr>
              <a:t>bir erdem olduğunu öğretmişlermiş kendisine. “Hayır!” dedim, “Medeniyet samimiyet üzerine kurulmaz, eskiden </a:t>
            </a:r>
            <a:r>
              <a:rPr lang="tr-TR" sz="2000" b="1" dirty="0" err="1">
                <a:solidFill>
                  <a:schemeClr val="bg1"/>
                </a:solidFill>
              </a:rPr>
              <a:t>adâb</a:t>
            </a:r>
            <a:r>
              <a:rPr lang="tr-TR" sz="2000" b="1" dirty="0">
                <a:solidFill>
                  <a:schemeClr val="bg1"/>
                </a:solidFill>
              </a:rPr>
              <a:t> erkân denirdi, onun üzerine kurulur. Yol, yordam…” Neyse ki o delikanlı kızıp da “</a:t>
            </a:r>
            <a:r>
              <a:rPr lang="tr-TR" sz="2000" b="1" dirty="0" err="1">
                <a:solidFill>
                  <a:schemeClr val="bg1"/>
                </a:solidFill>
              </a:rPr>
              <a:t>Eee</a:t>
            </a:r>
            <a:r>
              <a:rPr lang="tr-TR" sz="2000" b="1" dirty="0">
                <a:solidFill>
                  <a:schemeClr val="bg1"/>
                </a:solidFill>
              </a:rPr>
              <a:t>! </a:t>
            </a:r>
            <a:r>
              <a:rPr lang="tr-TR" sz="2000" b="1" dirty="0" err="1">
                <a:solidFill>
                  <a:schemeClr val="bg1"/>
                </a:solidFill>
              </a:rPr>
              <a:t>Ukalâlık</a:t>
            </a:r>
            <a:r>
              <a:rPr lang="tr-TR" sz="2000" b="1" dirty="0">
                <a:solidFill>
                  <a:schemeClr val="bg1"/>
                </a:solidFill>
              </a:rPr>
              <a:t> etme!” demedi. Samimilik bir erdem, </a:t>
            </a:r>
            <a:r>
              <a:rPr lang="tr-TR" sz="2000" b="1" dirty="0" err="1">
                <a:solidFill>
                  <a:schemeClr val="bg1"/>
                </a:solidFill>
              </a:rPr>
              <a:t>ukalâlık</a:t>
            </a:r>
            <a:r>
              <a:rPr lang="tr-TR" sz="2000" b="1" dirty="0">
                <a:solidFill>
                  <a:schemeClr val="bg1"/>
                </a:solidFill>
              </a:rPr>
              <a:t> da en bağışlanmaz suç… </a:t>
            </a:r>
            <a:r>
              <a:rPr lang="tr-TR" sz="2000" b="1" dirty="0" err="1">
                <a:solidFill>
                  <a:schemeClr val="bg1"/>
                </a:solidFill>
              </a:rPr>
              <a:t>Ukalâlığı</a:t>
            </a:r>
            <a:r>
              <a:rPr lang="tr-TR" sz="2000" b="1" dirty="0">
                <a:solidFill>
                  <a:schemeClr val="bg1"/>
                </a:solidFill>
              </a:rPr>
              <a:t>, ukalâ sayılmayı gözümüze almalıyız, hele bu samimiyet denilen </a:t>
            </a:r>
            <a:r>
              <a:rPr lang="tr-TR" sz="2000" b="1" dirty="0" err="1">
                <a:solidFill>
                  <a:schemeClr val="bg1"/>
                </a:solidFill>
              </a:rPr>
              <a:t>lâubaliliğe</a:t>
            </a:r>
            <a:r>
              <a:rPr lang="tr-TR" sz="2000" b="1" dirty="0">
                <a:solidFill>
                  <a:schemeClr val="bg1"/>
                </a:solidFill>
              </a:rPr>
              <a:t> karşı.</a:t>
            </a:r>
          </a:p>
        </p:txBody>
      </p:sp>
      <p:sp>
        <p:nvSpPr>
          <p:cNvPr id="12" name="Yuvarlatılmış Dikdörtgen 11"/>
          <p:cNvSpPr/>
          <p:nvPr/>
        </p:nvSpPr>
        <p:spPr>
          <a:xfrm rot="21051884">
            <a:off x="753191" y="1033423"/>
            <a:ext cx="1088571" cy="408345"/>
          </a:xfrm>
          <a:prstGeom prst="roundRect">
            <a:avLst/>
          </a:prstGeom>
          <a:solidFill>
            <a:srgbClr val="C0000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dirty="0"/>
          </a:p>
        </p:txBody>
      </p:sp>
      <p:sp>
        <p:nvSpPr>
          <p:cNvPr id="13" name="Dikdörtgen 12"/>
          <p:cNvSpPr/>
          <p:nvPr/>
        </p:nvSpPr>
        <p:spPr>
          <a:xfrm rot="21051884">
            <a:off x="753191" y="1050316"/>
            <a:ext cx="1083955" cy="400110"/>
          </a:xfrm>
          <a:prstGeom prst="rect">
            <a:avLst/>
          </a:prstGeom>
        </p:spPr>
        <p:txBody>
          <a:bodyPr wrap="square">
            <a:spAutoFit/>
          </a:bodyPr>
          <a:lstStyle/>
          <a:p>
            <a:pPr algn="ctr"/>
            <a:r>
              <a:rPr lang="tr-TR" sz="2000" b="1" dirty="0" smtClean="0">
                <a:solidFill>
                  <a:schemeClr val="bg1"/>
                </a:solidFill>
              </a:rPr>
              <a:t>Örnek</a:t>
            </a:r>
            <a:endParaRPr lang="tr-TR" sz="2000" b="1" dirty="0">
              <a:solidFill>
                <a:schemeClr val="bg1"/>
              </a:solidFill>
            </a:endParaRPr>
          </a:p>
        </p:txBody>
      </p:sp>
      <p:sp>
        <p:nvSpPr>
          <p:cNvPr id="15" name="4 Metin kutusu"/>
          <p:cNvSpPr txBox="1"/>
          <p:nvPr/>
        </p:nvSpPr>
        <p:spPr>
          <a:xfrm>
            <a:off x="226669" y="241535"/>
            <a:ext cx="11277354" cy="348813"/>
          </a:xfrm>
          <a:prstGeom prst="rect">
            <a:avLst/>
          </a:prstGeom>
          <a:noFill/>
        </p:spPr>
        <p:txBody>
          <a:bodyPr wrap="square" rtlCol="0">
            <a:spAutoFit/>
          </a:bodyPr>
          <a:lstStyle/>
          <a:p>
            <a:r>
              <a:rPr lang="tr-TR" sz="2500" baseline="30000" dirty="0" smtClean="0">
                <a:solidFill>
                  <a:prstClr val="white"/>
                </a:solidFill>
                <a:latin typeface="Arial Black" pitchFamily="34" charset="0"/>
                <a:cs typeface="Arial" pitchFamily="34" charset="0"/>
              </a:rPr>
              <a:t>TÜRKÇE</a:t>
            </a:r>
            <a:r>
              <a:rPr lang="tr-TR" sz="2500" baseline="30000" dirty="0" smtClean="0">
                <a:solidFill>
                  <a:prstClr val="white"/>
                </a:solidFill>
                <a:latin typeface="Arial" pitchFamily="34" charset="0"/>
                <a:cs typeface="Arial" pitchFamily="34" charset="0"/>
              </a:rPr>
              <a:t> </a:t>
            </a:r>
            <a:r>
              <a:rPr lang="tr-TR" sz="2500" b="1" baseline="30000" dirty="0" smtClean="0">
                <a:solidFill>
                  <a:prstClr val="white"/>
                </a:solidFill>
                <a:latin typeface="Arial" pitchFamily="34" charset="0"/>
                <a:cs typeface="Arial" pitchFamily="34" charset="0"/>
              </a:rPr>
              <a:t>/ </a:t>
            </a:r>
            <a:r>
              <a:rPr lang="tr-TR" sz="2500" b="1" baseline="30000" dirty="0">
                <a:solidFill>
                  <a:prstClr val="white"/>
                </a:solidFill>
                <a:latin typeface="Arial" pitchFamily="34" charset="0"/>
                <a:cs typeface="Arial" pitchFamily="34" charset="0"/>
              </a:rPr>
              <a:t>Düşünce Yazıları (</a:t>
            </a:r>
            <a:r>
              <a:rPr lang="tr-TR" sz="2500" b="1" baseline="30000" dirty="0" smtClean="0">
                <a:solidFill>
                  <a:prstClr val="white"/>
                </a:solidFill>
                <a:latin typeface="Arial" pitchFamily="34" charset="0"/>
                <a:cs typeface="Arial" pitchFamily="34" charset="0"/>
              </a:rPr>
              <a:t>Günlük-Mektup)</a:t>
            </a:r>
            <a:endParaRPr lang="tr-TR" sz="2500" b="1" baseline="30000" dirty="0">
              <a:solidFill>
                <a:prstClr val="white"/>
              </a:solidFill>
              <a:latin typeface="Arial" pitchFamily="34" charset="0"/>
              <a:cs typeface="Arial" pitchFamily="34" charset="0"/>
            </a:endParaRPr>
          </a:p>
        </p:txBody>
      </p:sp>
      <p:sp>
        <p:nvSpPr>
          <p:cNvPr id="2" name="Dikdörtgen 1"/>
          <p:cNvSpPr/>
          <p:nvPr/>
        </p:nvSpPr>
        <p:spPr>
          <a:xfrm>
            <a:off x="6287578" y="4956322"/>
            <a:ext cx="1543628" cy="369332"/>
          </a:xfrm>
          <a:prstGeom prst="rect">
            <a:avLst/>
          </a:prstGeom>
        </p:spPr>
        <p:txBody>
          <a:bodyPr wrap="none">
            <a:spAutoFit/>
          </a:bodyPr>
          <a:lstStyle/>
          <a:p>
            <a:r>
              <a:rPr lang="tr-TR" b="1" dirty="0">
                <a:solidFill>
                  <a:schemeClr val="bg1"/>
                </a:solidFill>
              </a:rPr>
              <a:t>Nurullah ATAÇ</a:t>
            </a:r>
          </a:p>
        </p:txBody>
      </p:sp>
      <p:sp>
        <p:nvSpPr>
          <p:cNvPr id="6" name="Dikdörtgen 5"/>
          <p:cNvSpPr/>
          <p:nvPr/>
        </p:nvSpPr>
        <p:spPr>
          <a:xfrm>
            <a:off x="6243977" y="1203929"/>
            <a:ext cx="1587229" cy="400110"/>
          </a:xfrm>
          <a:prstGeom prst="rect">
            <a:avLst/>
          </a:prstGeom>
        </p:spPr>
        <p:txBody>
          <a:bodyPr wrap="none">
            <a:spAutoFit/>
          </a:bodyPr>
          <a:lstStyle/>
          <a:p>
            <a:r>
              <a:rPr lang="tr-TR" sz="2000" b="1" dirty="0">
                <a:solidFill>
                  <a:schemeClr val="bg1"/>
                </a:solidFill>
              </a:rPr>
              <a:t>9 Kasım 1953</a:t>
            </a:r>
          </a:p>
        </p:txBody>
      </p:sp>
    </p:spTree>
    <p:extLst>
      <p:ext uri="{BB962C8B-B14F-4D97-AF65-F5344CB8AC3E}">
        <p14:creationId xmlns:p14="http://schemas.microsoft.com/office/powerpoint/2010/main" val="423766761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300" fill="hold"/>
                                        <p:tgtEl>
                                          <p:spTgt spid="13"/>
                                        </p:tgtEl>
                                        <p:attrNameLst>
                                          <p:attrName>ppt_w</p:attrName>
                                        </p:attrNameLst>
                                      </p:cBhvr>
                                      <p:tavLst>
                                        <p:tav tm="0">
                                          <p:val>
                                            <p:fltVal val="0"/>
                                          </p:val>
                                        </p:tav>
                                        <p:tav tm="100000">
                                          <p:val>
                                            <p:strVal val="#ppt_w"/>
                                          </p:val>
                                        </p:tav>
                                      </p:tavLst>
                                    </p:anim>
                                    <p:anim calcmode="lin" valueType="num">
                                      <p:cBhvr>
                                        <p:cTn id="13" dur="300" fill="hold"/>
                                        <p:tgtEl>
                                          <p:spTgt spid="13"/>
                                        </p:tgtEl>
                                        <p:attrNameLst>
                                          <p:attrName>ppt_h</p:attrName>
                                        </p:attrNameLst>
                                      </p:cBhvr>
                                      <p:tavLst>
                                        <p:tav tm="0">
                                          <p:val>
                                            <p:fltVal val="0"/>
                                          </p:val>
                                        </p:tav>
                                        <p:tav tm="100000">
                                          <p:val>
                                            <p:strVal val="#ppt_h"/>
                                          </p:val>
                                        </p:tav>
                                      </p:tavLst>
                                    </p:anim>
                                    <p:animEffect transition="in" filter="fade">
                                      <p:cBhvr>
                                        <p:cTn id="14" dur="300"/>
                                        <p:tgtEl>
                                          <p:spTgt spid="13"/>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
                                        <p:tgtEl>
                                          <p:spTgt spid="4"/>
                                        </p:tgtEl>
                                      </p:cBhvr>
                                    </p:animEffect>
                                  </p:childTnLst>
                                </p:cTn>
                              </p:par>
                            </p:childTnLst>
                          </p:cTn>
                        </p:par>
                        <p:par>
                          <p:cTn id="18" fill="hold">
                            <p:stCondLst>
                              <p:cond delay="300"/>
                            </p:stCondLst>
                            <p:childTnLst>
                              <p:par>
                                <p:cTn id="19" presetID="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300" fill="hold"/>
                                        <p:tgtEl>
                                          <p:spTgt spid="6"/>
                                        </p:tgtEl>
                                        <p:attrNameLst>
                                          <p:attrName>ppt_x</p:attrName>
                                        </p:attrNameLst>
                                      </p:cBhvr>
                                      <p:tavLst>
                                        <p:tav tm="0">
                                          <p:val>
                                            <p:strVal val="#ppt_x"/>
                                          </p:val>
                                        </p:tav>
                                        <p:tav tm="100000">
                                          <p:val>
                                            <p:strVal val="#ppt_x"/>
                                          </p:val>
                                        </p:tav>
                                      </p:tavLst>
                                    </p:anim>
                                    <p:anim calcmode="lin" valueType="num">
                                      <p:cBhvr additive="base">
                                        <p:cTn id="22" dur="300" fill="hold"/>
                                        <p:tgtEl>
                                          <p:spTgt spid="6"/>
                                        </p:tgtEl>
                                        <p:attrNameLst>
                                          <p:attrName>ppt_y</p:attrName>
                                        </p:attrNameLst>
                                      </p:cBhvr>
                                      <p:tavLst>
                                        <p:tav tm="0">
                                          <p:val>
                                            <p:strVal val="0-#ppt_h/2"/>
                                          </p:val>
                                        </p:tav>
                                        <p:tav tm="100000">
                                          <p:val>
                                            <p:strVal val="#ppt_y"/>
                                          </p:val>
                                        </p:tav>
                                      </p:tavLst>
                                    </p:anim>
                                  </p:childTnLst>
                                </p:cTn>
                              </p:par>
                              <p:par>
                                <p:cTn id="23" presetID="53"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300" fill="hold"/>
                                        <p:tgtEl>
                                          <p:spTgt spid="11"/>
                                        </p:tgtEl>
                                        <p:attrNameLst>
                                          <p:attrName>ppt_w</p:attrName>
                                        </p:attrNameLst>
                                      </p:cBhvr>
                                      <p:tavLst>
                                        <p:tav tm="0">
                                          <p:val>
                                            <p:fltVal val="0"/>
                                          </p:val>
                                        </p:tav>
                                        <p:tav tm="100000">
                                          <p:val>
                                            <p:strVal val="#ppt_w"/>
                                          </p:val>
                                        </p:tav>
                                      </p:tavLst>
                                    </p:anim>
                                    <p:anim calcmode="lin" valueType="num">
                                      <p:cBhvr>
                                        <p:cTn id="26" dur="300" fill="hold"/>
                                        <p:tgtEl>
                                          <p:spTgt spid="11"/>
                                        </p:tgtEl>
                                        <p:attrNameLst>
                                          <p:attrName>ppt_h</p:attrName>
                                        </p:attrNameLst>
                                      </p:cBhvr>
                                      <p:tavLst>
                                        <p:tav tm="0">
                                          <p:val>
                                            <p:fltVal val="0"/>
                                          </p:val>
                                        </p:tav>
                                        <p:tav tm="100000">
                                          <p:val>
                                            <p:strVal val="#ppt_h"/>
                                          </p:val>
                                        </p:tav>
                                      </p:tavLst>
                                    </p:anim>
                                    <p:animEffect transition="in" filter="fade">
                                      <p:cBhvr>
                                        <p:cTn id="27" dur="30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300" fill="hold"/>
                                        <p:tgtEl>
                                          <p:spTgt spid="2"/>
                                        </p:tgtEl>
                                        <p:attrNameLst>
                                          <p:attrName>ppt_w</p:attrName>
                                        </p:attrNameLst>
                                      </p:cBhvr>
                                      <p:tavLst>
                                        <p:tav tm="0">
                                          <p:val>
                                            <p:fltVal val="0"/>
                                          </p:val>
                                        </p:tav>
                                        <p:tav tm="100000">
                                          <p:val>
                                            <p:strVal val="#ppt_w"/>
                                          </p:val>
                                        </p:tav>
                                      </p:tavLst>
                                    </p:anim>
                                    <p:anim calcmode="lin" valueType="num">
                                      <p:cBhvr>
                                        <p:cTn id="31" dur="300" fill="hold"/>
                                        <p:tgtEl>
                                          <p:spTgt spid="2"/>
                                        </p:tgtEl>
                                        <p:attrNameLst>
                                          <p:attrName>ppt_h</p:attrName>
                                        </p:attrNameLst>
                                      </p:cBhvr>
                                      <p:tavLst>
                                        <p:tav tm="0">
                                          <p:val>
                                            <p:fltVal val="0"/>
                                          </p:val>
                                        </p:tav>
                                        <p:tav tm="100000">
                                          <p:val>
                                            <p:strVal val="#ppt_h"/>
                                          </p:val>
                                        </p:tav>
                                      </p:tavLst>
                                    </p:anim>
                                    <p:animEffect transition="in" filter="fade">
                                      <p:cBhvr>
                                        <p:cTn id="32"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90" y="1865834"/>
            <a:ext cx="6466601" cy="2890146"/>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51" y="1885627"/>
            <a:ext cx="6536287" cy="3131143"/>
          </a:xfrm>
          <a:prstGeom prst="rect">
            <a:avLst/>
          </a:prstGeom>
        </p:spPr>
      </p:pic>
      <p:pic>
        <p:nvPicPr>
          <p:cNvPr id="5" name="Picture 4"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solidFill>
                  <a:prstClr val="black">
                    <a:tint val="75000"/>
                  </a:prstClr>
                </a:solidFill>
              </a:rPr>
              <a:pPr/>
              <a:t>7</a:t>
            </a:fld>
            <a:endParaRPr lang="en-US" dirty="0">
              <a:solidFill>
                <a:prstClr val="black">
                  <a:tint val="75000"/>
                </a:prstClr>
              </a:solidFill>
            </a:endParaRPr>
          </a:p>
        </p:txBody>
      </p:sp>
      <p:sp>
        <p:nvSpPr>
          <p:cNvPr id="11" name="Dikdörtgen 10"/>
          <p:cNvSpPr/>
          <p:nvPr/>
        </p:nvSpPr>
        <p:spPr>
          <a:xfrm>
            <a:off x="1724550" y="2552383"/>
            <a:ext cx="4658833" cy="1384995"/>
          </a:xfrm>
          <a:prstGeom prst="rect">
            <a:avLst/>
          </a:prstGeom>
        </p:spPr>
        <p:txBody>
          <a:bodyPr wrap="square">
            <a:spAutoFit/>
          </a:bodyPr>
          <a:lstStyle/>
          <a:p>
            <a:r>
              <a:rPr lang="tr-TR" sz="2800" b="1" dirty="0" smtClean="0">
                <a:solidFill>
                  <a:prstClr val="white"/>
                </a:solidFill>
              </a:rPr>
              <a:t>Kişilerin, </a:t>
            </a:r>
            <a:r>
              <a:rPr lang="tr-TR" sz="2800" b="1" dirty="0">
                <a:solidFill>
                  <a:prstClr val="white"/>
                </a:solidFill>
              </a:rPr>
              <a:t>özel işleri ya da haberleşme gereksinimleri nedeniyle yazdıkları yazılardır.</a:t>
            </a:r>
          </a:p>
        </p:txBody>
      </p:sp>
      <p:sp>
        <p:nvSpPr>
          <p:cNvPr id="14" name="4 Metin kutusu"/>
          <p:cNvSpPr txBox="1"/>
          <p:nvPr/>
        </p:nvSpPr>
        <p:spPr>
          <a:xfrm>
            <a:off x="226669" y="241535"/>
            <a:ext cx="11277354" cy="348813"/>
          </a:xfrm>
          <a:prstGeom prst="rect">
            <a:avLst/>
          </a:prstGeom>
          <a:noFill/>
        </p:spPr>
        <p:txBody>
          <a:bodyPr wrap="square" rtlCol="0">
            <a:spAutoFit/>
          </a:bodyPr>
          <a:lstStyle/>
          <a:p>
            <a:r>
              <a:rPr lang="tr-TR" sz="2500" baseline="30000" dirty="0" smtClean="0">
                <a:solidFill>
                  <a:prstClr val="white"/>
                </a:solidFill>
                <a:latin typeface="Arial Black" pitchFamily="34" charset="0"/>
                <a:cs typeface="Arial" pitchFamily="34" charset="0"/>
              </a:rPr>
              <a:t>TÜRKÇE</a:t>
            </a:r>
            <a:r>
              <a:rPr lang="tr-TR" sz="2500" baseline="30000" dirty="0" smtClean="0">
                <a:solidFill>
                  <a:prstClr val="white"/>
                </a:solidFill>
                <a:latin typeface="Arial" pitchFamily="34" charset="0"/>
                <a:cs typeface="Arial" pitchFamily="34" charset="0"/>
              </a:rPr>
              <a:t> </a:t>
            </a:r>
            <a:r>
              <a:rPr lang="tr-TR" sz="2500" b="1" baseline="30000" dirty="0" smtClean="0">
                <a:solidFill>
                  <a:prstClr val="white"/>
                </a:solidFill>
                <a:latin typeface="Arial" pitchFamily="34" charset="0"/>
                <a:cs typeface="Arial" pitchFamily="34" charset="0"/>
              </a:rPr>
              <a:t>/ </a:t>
            </a:r>
            <a:r>
              <a:rPr lang="tr-TR" sz="2500" b="1" baseline="30000" dirty="0">
                <a:solidFill>
                  <a:prstClr val="white"/>
                </a:solidFill>
                <a:latin typeface="Arial" pitchFamily="34" charset="0"/>
                <a:cs typeface="Arial" pitchFamily="34" charset="0"/>
              </a:rPr>
              <a:t>Düşünce Yazıları (</a:t>
            </a:r>
            <a:r>
              <a:rPr lang="tr-TR" sz="2500" b="1" baseline="30000" dirty="0" smtClean="0">
                <a:solidFill>
                  <a:prstClr val="white"/>
                </a:solidFill>
                <a:latin typeface="Arial" pitchFamily="34" charset="0"/>
                <a:cs typeface="Arial" pitchFamily="34" charset="0"/>
              </a:rPr>
              <a:t>Günlük-Mektup)</a:t>
            </a:r>
            <a:endParaRPr lang="tr-TR" sz="2500" b="1" baseline="30000" dirty="0">
              <a:solidFill>
                <a:prstClr val="white"/>
              </a:solidFill>
              <a:latin typeface="Arial" pitchFamily="34" charset="0"/>
              <a:cs typeface="Arial" pitchFamily="34" charset="0"/>
            </a:endParaRPr>
          </a:p>
        </p:txBody>
      </p:sp>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966" y="1295743"/>
            <a:ext cx="2118535" cy="909243"/>
          </a:xfrm>
          <a:prstGeom prst="rect">
            <a:avLst/>
          </a:prstGeom>
        </p:spPr>
      </p:pic>
    </p:spTree>
    <p:extLst>
      <p:ext uri="{BB962C8B-B14F-4D97-AF65-F5344CB8AC3E}">
        <p14:creationId xmlns:p14="http://schemas.microsoft.com/office/powerpoint/2010/main" val="317585505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 fill="hold"/>
                                        <p:tgtEl>
                                          <p:spTgt spid="10"/>
                                        </p:tgtEl>
                                        <p:attrNameLst>
                                          <p:attrName>ppt_w</p:attrName>
                                        </p:attrNameLst>
                                      </p:cBhvr>
                                      <p:tavLst>
                                        <p:tav tm="0">
                                          <p:val>
                                            <p:fltVal val="0"/>
                                          </p:val>
                                        </p:tav>
                                        <p:tav tm="100000">
                                          <p:val>
                                            <p:strVal val="#ppt_w"/>
                                          </p:val>
                                        </p:tav>
                                      </p:tavLst>
                                    </p:anim>
                                    <p:anim calcmode="lin" valueType="num">
                                      <p:cBhvr>
                                        <p:cTn id="8" dur="300" fill="hold"/>
                                        <p:tgtEl>
                                          <p:spTgt spid="10"/>
                                        </p:tgtEl>
                                        <p:attrNameLst>
                                          <p:attrName>ppt_h</p:attrName>
                                        </p:attrNameLst>
                                      </p:cBhvr>
                                      <p:tavLst>
                                        <p:tav tm="0">
                                          <p:val>
                                            <p:fltVal val="0"/>
                                          </p:val>
                                        </p:tav>
                                        <p:tav tm="100000">
                                          <p:val>
                                            <p:strVal val="#ppt_h"/>
                                          </p:val>
                                        </p:tav>
                                      </p:tavLst>
                                    </p:anim>
                                    <p:anim calcmode="lin" valueType="num">
                                      <p:cBhvr>
                                        <p:cTn id="9" dur="300" fill="hold"/>
                                        <p:tgtEl>
                                          <p:spTgt spid="10"/>
                                        </p:tgtEl>
                                        <p:attrNameLst>
                                          <p:attrName>style.rotation</p:attrName>
                                        </p:attrNameLst>
                                      </p:cBhvr>
                                      <p:tavLst>
                                        <p:tav tm="0">
                                          <p:val>
                                            <p:fltVal val="90"/>
                                          </p:val>
                                        </p:tav>
                                        <p:tav tm="100000">
                                          <p:val>
                                            <p:fltVal val="0"/>
                                          </p:val>
                                        </p:tav>
                                      </p:tavLst>
                                    </p:anim>
                                    <p:animEffect transition="in" filter="fade">
                                      <p:cBhvr>
                                        <p:cTn id="10" dur="3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300" fill="hold"/>
                                        <p:tgtEl>
                                          <p:spTgt spid="13"/>
                                        </p:tgtEl>
                                        <p:attrNameLst>
                                          <p:attrName>ppt_w</p:attrName>
                                        </p:attrNameLst>
                                      </p:cBhvr>
                                      <p:tavLst>
                                        <p:tav tm="0">
                                          <p:val>
                                            <p:fltVal val="0"/>
                                          </p:val>
                                        </p:tav>
                                        <p:tav tm="100000">
                                          <p:val>
                                            <p:strVal val="#ppt_w"/>
                                          </p:val>
                                        </p:tav>
                                      </p:tavLst>
                                    </p:anim>
                                    <p:anim calcmode="lin" valueType="num">
                                      <p:cBhvr>
                                        <p:cTn id="14" dur="300" fill="hold"/>
                                        <p:tgtEl>
                                          <p:spTgt spid="13"/>
                                        </p:tgtEl>
                                        <p:attrNameLst>
                                          <p:attrName>ppt_h</p:attrName>
                                        </p:attrNameLst>
                                      </p:cBhvr>
                                      <p:tavLst>
                                        <p:tav tm="0">
                                          <p:val>
                                            <p:fltVal val="0"/>
                                          </p:val>
                                        </p:tav>
                                        <p:tav tm="100000">
                                          <p:val>
                                            <p:strVal val="#ppt_h"/>
                                          </p:val>
                                        </p:tav>
                                      </p:tavLst>
                                    </p:anim>
                                    <p:anim calcmode="lin" valueType="num">
                                      <p:cBhvr>
                                        <p:cTn id="15" dur="300" fill="hold"/>
                                        <p:tgtEl>
                                          <p:spTgt spid="13"/>
                                        </p:tgtEl>
                                        <p:attrNameLst>
                                          <p:attrName>style.rotation</p:attrName>
                                        </p:attrNameLst>
                                      </p:cBhvr>
                                      <p:tavLst>
                                        <p:tav tm="0">
                                          <p:val>
                                            <p:fltVal val="90"/>
                                          </p:val>
                                        </p:tav>
                                        <p:tav tm="100000">
                                          <p:val>
                                            <p:fltVal val="0"/>
                                          </p:val>
                                        </p:tav>
                                      </p:tavLst>
                                    </p:anim>
                                    <p:animEffect transition="in" filter="fade">
                                      <p:cBhvr>
                                        <p:cTn id="16" dur="300"/>
                                        <p:tgtEl>
                                          <p:spTgt spid="13"/>
                                        </p:tgtEl>
                                      </p:cBhvr>
                                    </p:animEffect>
                                  </p:childTnLst>
                                </p:cTn>
                              </p:par>
                              <p:par>
                                <p:cTn id="17" presetID="2" presetClass="entr" presetSubtype="8"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300" fill="hold"/>
                                        <p:tgtEl>
                                          <p:spTgt spid="4"/>
                                        </p:tgtEl>
                                        <p:attrNameLst>
                                          <p:attrName>ppt_x</p:attrName>
                                        </p:attrNameLst>
                                      </p:cBhvr>
                                      <p:tavLst>
                                        <p:tav tm="0">
                                          <p:val>
                                            <p:strVal val="0-#ppt_w/2"/>
                                          </p:val>
                                        </p:tav>
                                        <p:tav tm="100000">
                                          <p:val>
                                            <p:strVal val="#ppt_x"/>
                                          </p:val>
                                        </p:tav>
                                      </p:tavLst>
                                    </p:anim>
                                    <p:anim calcmode="lin" valueType="num">
                                      <p:cBhvr additive="base">
                                        <p:cTn id="20" dur="3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300"/>
                            </p:stCondLst>
                            <p:childTnLst>
                              <p:par>
                                <p:cTn id="22" presetID="5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 fill="hold"/>
                                        <p:tgtEl>
                                          <p:spTgt spid="11"/>
                                        </p:tgtEl>
                                        <p:attrNameLst>
                                          <p:attrName>ppt_w</p:attrName>
                                        </p:attrNameLst>
                                      </p:cBhvr>
                                      <p:tavLst>
                                        <p:tav tm="0">
                                          <p:val>
                                            <p:fltVal val="0"/>
                                          </p:val>
                                        </p:tav>
                                        <p:tav tm="100000">
                                          <p:val>
                                            <p:strVal val="#ppt_w"/>
                                          </p:val>
                                        </p:tav>
                                      </p:tavLst>
                                    </p:anim>
                                    <p:anim calcmode="lin" valueType="num">
                                      <p:cBhvr>
                                        <p:cTn id="25" dur="200" fill="hold"/>
                                        <p:tgtEl>
                                          <p:spTgt spid="11"/>
                                        </p:tgtEl>
                                        <p:attrNameLst>
                                          <p:attrName>ppt_h</p:attrName>
                                        </p:attrNameLst>
                                      </p:cBhvr>
                                      <p:tavLst>
                                        <p:tav tm="0">
                                          <p:val>
                                            <p:fltVal val="0"/>
                                          </p:val>
                                        </p:tav>
                                        <p:tav tm="100000">
                                          <p:val>
                                            <p:strVal val="#ppt_h"/>
                                          </p:val>
                                        </p:tav>
                                      </p:tavLst>
                                    </p:anim>
                                    <p:animEffect transition="in" filter="fade">
                                      <p:cBhvr>
                                        <p:cTn id="26" dur="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90" y="1415616"/>
            <a:ext cx="6750411" cy="3983697"/>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451" y="1435410"/>
            <a:ext cx="6916389" cy="4242579"/>
          </a:xfrm>
          <a:prstGeom prst="rect">
            <a:avLst/>
          </a:prstGeom>
        </p:spPr>
      </p:pic>
      <p:pic>
        <p:nvPicPr>
          <p:cNvPr id="5" name="Picture 4" descr="arrow.png">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solidFill>
                  <a:prstClr val="black">
                    <a:tint val="75000"/>
                  </a:prstClr>
                </a:solidFill>
              </a:rPr>
              <a:pPr/>
              <a:t>8</a:t>
            </a:fld>
            <a:endParaRPr lang="en-US" dirty="0">
              <a:solidFill>
                <a:prstClr val="black">
                  <a:tint val="75000"/>
                </a:prstClr>
              </a:solidFill>
            </a:endParaRPr>
          </a:p>
        </p:txBody>
      </p:sp>
      <p:sp>
        <p:nvSpPr>
          <p:cNvPr id="11" name="Dikdörtgen 10"/>
          <p:cNvSpPr/>
          <p:nvPr/>
        </p:nvSpPr>
        <p:spPr>
          <a:xfrm>
            <a:off x="1304589" y="2068636"/>
            <a:ext cx="6225763" cy="3139321"/>
          </a:xfrm>
          <a:prstGeom prst="rect">
            <a:avLst/>
          </a:prstGeom>
        </p:spPr>
        <p:txBody>
          <a:bodyPr wrap="square">
            <a:spAutoFit/>
          </a:bodyPr>
          <a:lstStyle/>
          <a:p>
            <a:r>
              <a:rPr lang="tr-TR" sz="2300" b="1" dirty="0" smtClean="0">
                <a:solidFill>
                  <a:srgbClr val="FFFF00"/>
                </a:solidFill>
              </a:rPr>
              <a:t>                                   </a:t>
            </a:r>
            <a:r>
              <a:rPr lang="tr-TR" sz="2300" b="1" i="1" u="sng" dirty="0" smtClean="0">
                <a:solidFill>
                  <a:schemeClr val="bg1"/>
                </a:solidFill>
              </a:rPr>
              <a:t>Özel </a:t>
            </a:r>
            <a:r>
              <a:rPr lang="tr-TR" sz="2300" b="1" i="1" u="sng" dirty="0" smtClean="0">
                <a:solidFill>
                  <a:schemeClr val="bg1"/>
                </a:solidFill>
              </a:rPr>
              <a:t>Mektup</a:t>
            </a:r>
          </a:p>
          <a:p>
            <a:endParaRPr lang="tr-TR" sz="2200" b="1" i="1" u="sng" dirty="0" smtClean="0">
              <a:solidFill>
                <a:schemeClr val="bg1"/>
              </a:solidFill>
            </a:endParaRPr>
          </a:p>
          <a:p>
            <a:r>
              <a:rPr lang="tr-TR" sz="2200" b="1" dirty="0" smtClean="0">
                <a:solidFill>
                  <a:prstClr val="white"/>
                </a:solidFill>
              </a:rPr>
              <a:t>Akraba</a:t>
            </a:r>
            <a:r>
              <a:rPr lang="tr-TR" sz="2200" b="1" dirty="0">
                <a:solidFill>
                  <a:prstClr val="white"/>
                </a:solidFill>
              </a:rPr>
              <a:t>, dost, </a:t>
            </a:r>
            <a:r>
              <a:rPr lang="tr-TR" sz="2200" b="1" dirty="0" smtClean="0">
                <a:solidFill>
                  <a:prstClr val="white"/>
                </a:solidFill>
              </a:rPr>
              <a:t>tanıdık</a:t>
            </a:r>
            <a:r>
              <a:rPr lang="tr-TR" sz="2200" b="1" dirty="0">
                <a:solidFill>
                  <a:prstClr val="white"/>
                </a:solidFill>
              </a:rPr>
              <a:t>, </a:t>
            </a:r>
            <a:r>
              <a:rPr lang="tr-TR" sz="2200" b="1" dirty="0" smtClean="0">
                <a:solidFill>
                  <a:prstClr val="white"/>
                </a:solidFill>
              </a:rPr>
              <a:t>meslektaş </a:t>
            </a:r>
            <a:r>
              <a:rPr lang="tr-TR" sz="2200" b="1" dirty="0">
                <a:solidFill>
                  <a:prstClr val="white"/>
                </a:solidFill>
              </a:rPr>
              <a:t>vb. kişilerin birbirlerine gönderdikleri mektuplardır.</a:t>
            </a:r>
          </a:p>
          <a:p>
            <a:endParaRPr lang="tr-TR" sz="2200" b="1" dirty="0">
              <a:solidFill>
                <a:prstClr val="white"/>
              </a:solidFill>
            </a:endParaRPr>
          </a:p>
          <a:p>
            <a:r>
              <a:rPr lang="tr-TR" sz="2200" b="1" dirty="0" smtClean="0">
                <a:solidFill>
                  <a:prstClr val="white"/>
                </a:solidFill>
              </a:rPr>
              <a:t>Sanat</a:t>
            </a:r>
            <a:r>
              <a:rPr lang="tr-TR" sz="2200" b="1" dirty="0">
                <a:solidFill>
                  <a:prstClr val="white"/>
                </a:solidFill>
              </a:rPr>
              <a:t>, düşünce, </a:t>
            </a:r>
            <a:r>
              <a:rPr lang="tr-TR" sz="2200" b="1" dirty="0" smtClean="0">
                <a:solidFill>
                  <a:prstClr val="white"/>
                </a:solidFill>
              </a:rPr>
              <a:t>bilim ve </a:t>
            </a:r>
            <a:r>
              <a:rPr lang="tr-TR" sz="2200" b="1" dirty="0">
                <a:solidFill>
                  <a:prstClr val="white"/>
                </a:solidFill>
              </a:rPr>
              <a:t>siyaset adamlarının özel mektupları, onların yaşadıkları devir ve çevre üzerine bilgi edinmemizi sağladıkları </a:t>
            </a:r>
            <a:r>
              <a:rPr lang="tr-TR" sz="2200" b="1" dirty="0" smtClean="0">
                <a:solidFill>
                  <a:prstClr val="white"/>
                </a:solidFill>
              </a:rPr>
              <a:t>için </a:t>
            </a:r>
            <a:r>
              <a:rPr lang="tr-TR" sz="2200" b="1" dirty="0">
                <a:solidFill>
                  <a:prstClr val="white"/>
                </a:solidFill>
              </a:rPr>
              <a:t>önemli belgelerdir.</a:t>
            </a:r>
          </a:p>
        </p:txBody>
      </p:sp>
      <p:sp>
        <p:nvSpPr>
          <p:cNvPr id="14" name="4 Metin kutusu"/>
          <p:cNvSpPr txBox="1"/>
          <p:nvPr/>
        </p:nvSpPr>
        <p:spPr>
          <a:xfrm>
            <a:off x="226669" y="241535"/>
            <a:ext cx="11277354" cy="348813"/>
          </a:xfrm>
          <a:prstGeom prst="rect">
            <a:avLst/>
          </a:prstGeom>
          <a:noFill/>
        </p:spPr>
        <p:txBody>
          <a:bodyPr wrap="square" rtlCol="0">
            <a:spAutoFit/>
          </a:bodyPr>
          <a:lstStyle/>
          <a:p>
            <a:r>
              <a:rPr lang="tr-TR" sz="2500" baseline="30000" dirty="0" smtClean="0">
                <a:solidFill>
                  <a:prstClr val="white"/>
                </a:solidFill>
                <a:latin typeface="Arial Black" pitchFamily="34" charset="0"/>
                <a:cs typeface="Arial" pitchFamily="34" charset="0"/>
              </a:rPr>
              <a:t>TÜRKÇE</a:t>
            </a:r>
            <a:r>
              <a:rPr lang="tr-TR" sz="2500" baseline="30000" dirty="0" smtClean="0">
                <a:solidFill>
                  <a:prstClr val="white"/>
                </a:solidFill>
                <a:latin typeface="Arial" pitchFamily="34" charset="0"/>
                <a:cs typeface="Arial" pitchFamily="34" charset="0"/>
              </a:rPr>
              <a:t> </a:t>
            </a:r>
            <a:r>
              <a:rPr lang="tr-TR" sz="2500" b="1" baseline="30000" dirty="0" smtClean="0">
                <a:solidFill>
                  <a:prstClr val="white"/>
                </a:solidFill>
                <a:latin typeface="Arial" pitchFamily="34" charset="0"/>
                <a:cs typeface="Arial" pitchFamily="34" charset="0"/>
              </a:rPr>
              <a:t>/ </a:t>
            </a:r>
            <a:r>
              <a:rPr lang="tr-TR" sz="2500" b="1" baseline="30000" dirty="0">
                <a:solidFill>
                  <a:prstClr val="white"/>
                </a:solidFill>
                <a:latin typeface="Arial" pitchFamily="34" charset="0"/>
                <a:cs typeface="Arial" pitchFamily="34" charset="0"/>
              </a:rPr>
              <a:t>Düşünce Yazıları (</a:t>
            </a:r>
            <a:r>
              <a:rPr lang="tr-TR" sz="2500" b="1" baseline="30000" dirty="0" smtClean="0">
                <a:solidFill>
                  <a:prstClr val="white"/>
                </a:solidFill>
                <a:latin typeface="Arial" pitchFamily="34" charset="0"/>
                <a:cs typeface="Arial" pitchFamily="34" charset="0"/>
              </a:rPr>
              <a:t>Günlük-Mektup)</a:t>
            </a:r>
            <a:endParaRPr lang="tr-TR" sz="2500" b="1" baseline="30000" dirty="0">
              <a:solidFill>
                <a:prstClr val="white"/>
              </a:solidFill>
              <a:latin typeface="Arial" pitchFamily="34" charset="0"/>
              <a:cs typeface="Arial" pitchFamily="34" charset="0"/>
            </a:endParaRPr>
          </a:p>
        </p:txBody>
      </p:sp>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757" y="882412"/>
            <a:ext cx="4538949" cy="997571"/>
          </a:xfrm>
          <a:prstGeom prst="rect">
            <a:avLst/>
          </a:prstGeom>
        </p:spPr>
      </p:pic>
    </p:spTree>
    <p:extLst>
      <p:ext uri="{BB962C8B-B14F-4D97-AF65-F5344CB8AC3E}">
        <p14:creationId xmlns:p14="http://schemas.microsoft.com/office/powerpoint/2010/main" val="325236075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300" fill="hold"/>
                                        <p:tgtEl>
                                          <p:spTgt spid="10"/>
                                        </p:tgtEl>
                                        <p:attrNameLst>
                                          <p:attrName>ppt_w</p:attrName>
                                        </p:attrNameLst>
                                      </p:cBhvr>
                                      <p:tavLst>
                                        <p:tav tm="0">
                                          <p:val>
                                            <p:fltVal val="0"/>
                                          </p:val>
                                        </p:tav>
                                        <p:tav tm="100000">
                                          <p:val>
                                            <p:strVal val="#ppt_w"/>
                                          </p:val>
                                        </p:tav>
                                      </p:tavLst>
                                    </p:anim>
                                    <p:anim calcmode="lin" valueType="num">
                                      <p:cBhvr>
                                        <p:cTn id="12" dur="300" fill="hold"/>
                                        <p:tgtEl>
                                          <p:spTgt spid="10"/>
                                        </p:tgtEl>
                                        <p:attrNameLst>
                                          <p:attrName>ppt_h</p:attrName>
                                        </p:attrNameLst>
                                      </p:cBhvr>
                                      <p:tavLst>
                                        <p:tav tm="0">
                                          <p:val>
                                            <p:fltVal val="0"/>
                                          </p:val>
                                        </p:tav>
                                        <p:tav tm="100000">
                                          <p:val>
                                            <p:strVal val="#ppt_h"/>
                                          </p:val>
                                        </p:tav>
                                      </p:tavLst>
                                    </p:anim>
                                    <p:anim calcmode="lin" valueType="num">
                                      <p:cBhvr>
                                        <p:cTn id="13" dur="300" fill="hold"/>
                                        <p:tgtEl>
                                          <p:spTgt spid="10"/>
                                        </p:tgtEl>
                                        <p:attrNameLst>
                                          <p:attrName>style.rotation</p:attrName>
                                        </p:attrNameLst>
                                      </p:cBhvr>
                                      <p:tavLst>
                                        <p:tav tm="0">
                                          <p:val>
                                            <p:fltVal val="90"/>
                                          </p:val>
                                        </p:tav>
                                        <p:tav tm="100000">
                                          <p:val>
                                            <p:fltVal val="0"/>
                                          </p:val>
                                        </p:tav>
                                      </p:tavLst>
                                    </p:anim>
                                    <p:animEffect transition="in" filter="fade">
                                      <p:cBhvr>
                                        <p:cTn id="14" dur="300"/>
                                        <p:tgtEl>
                                          <p:spTgt spid="10"/>
                                        </p:tgtEl>
                                      </p:cBhvr>
                                    </p:animEffect>
                                  </p:childTnLst>
                                </p:cTn>
                              </p:par>
                              <p:par>
                                <p:cTn id="15" presetID="3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300" fill="hold"/>
                                        <p:tgtEl>
                                          <p:spTgt spid="13"/>
                                        </p:tgtEl>
                                        <p:attrNameLst>
                                          <p:attrName>ppt_w</p:attrName>
                                        </p:attrNameLst>
                                      </p:cBhvr>
                                      <p:tavLst>
                                        <p:tav tm="0">
                                          <p:val>
                                            <p:fltVal val="0"/>
                                          </p:val>
                                        </p:tav>
                                        <p:tav tm="100000">
                                          <p:val>
                                            <p:strVal val="#ppt_w"/>
                                          </p:val>
                                        </p:tav>
                                      </p:tavLst>
                                    </p:anim>
                                    <p:anim calcmode="lin" valueType="num">
                                      <p:cBhvr>
                                        <p:cTn id="18" dur="300" fill="hold"/>
                                        <p:tgtEl>
                                          <p:spTgt spid="13"/>
                                        </p:tgtEl>
                                        <p:attrNameLst>
                                          <p:attrName>ppt_h</p:attrName>
                                        </p:attrNameLst>
                                      </p:cBhvr>
                                      <p:tavLst>
                                        <p:tav tm="0">
                                          <p:val>
                                            <p:fltVal val="0"/>
                                          </p:val>
                                        </p:tav>
                                        <p:tav tm="100000">
                                          <p:val>
                                            <p:strVal val="#ppt_h"/>
                                          </p:val>
                                        </p:tav>
                                      </p:tavLst>
                                    </p:anim>
                                    <p:anim calcmode="lin" valueType="num">
                                      <p:cBhvr>
                                        <p:cTn id="19" dur="300" fill="hold"/>
                                        <p:tgtEl>
                                          <p:spTgt spid="13"/>
                                        </p:tgtEl>
                                        <p:attrNameLst>
                                          <p:attrName>style.rotation</p:attrName>
                                        </p:attrNameLst>
                                      </p:cBhvr>
                                      <p:tavLst>
                                        <p:tav tm="0">
                                          <p:val>
                                            <p:fltVal val="90"/>
                                          </p:val>
                                        </p:tav>
                                        <p:tav tm="100000">
                                          <p:val>
                                            <p:fltVal val="0"/>
                                          </p:val>
                                        </p:tav>
                                      </p:tavLst>
                                    </p:anim>
                                    <p:animEffect transition="in" filter="fade">
                                      <p:cBhvr>
                                        <p:cTn id="20" dur="3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200" fill="hold"/>
                                        <p:tgtEl>
                                          <p:spTgt spid="11"/>
                                        </p:tgtEl>
                                        <p:attrNameLst>
                                          <p:attrName>ppt_w</p:attrName>
                                        </p:attrNameLst>
                                      </p:cBhvr>
                                      <p:tavLst>
                                        <p:tav tm="0">
                                          <p:val>
                                            <p:fltVal val="0"/>
                                          </p:val>
                                        </p:tav>
                                        <p:tav tm="100000">
                                          <p:val>
                                            <p:strVal val="#ppt_w"/>
                                          </p:val>
                                        </p:tav>
                                      </p:tavLst>
                                    </p:anim>
                                    <p:anim calcmode="lin" valueType="num">
                                      <p:cBhvr>
                                        <p:cTn id="24" dur="200" fill="hold"/>
                                        <p:tgtEl>
                                          <p:spTgt spid="11"/>
                                        </p:tgtEl>
                                        <p:attrNameLst>
                                          <p:attrName>ppt_h</p:attrName>
                                        </p:attrNameLst>
                                      </p:cBhvr>
                                      <p:tavLst>
                                        <p:tav tm="0">
                                          <p:val>
                                            <p:fltVal val="0"/>
                                          </p:val>
                                        </p:tav>
                                        <p:tav tm="100000">
                                          <p:val>
                                            <p:strVal val="#ppt_h"/>
                                          </p:val>
                                        </p:tav>
                                      </p:tavLst>
                                    </p:anim>
                                    <p:animEffect transition="in" filter="fade">
                                      <p:cBhvr>
                                        <p:cTn id="25" dur="2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630" y="1130187"/>
            <a:ext cx="7216050" cy="4440161"/>
          </a:xfrm>
          <a:prstGeom prst="rect">
            <a:avLst/>
          </a:prstGeom>
        </p:spPr>
      </p:pic>
      <p:pic>
        <p:nvPicPr>
          <p:cNvPr id="5" name="Picture 4" descr="arrow.png">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0595191" y="6162736"/>
            <a:ext cx="251834" cy="251834"/>
          </a:xfrm>
          <a:prstGeom prst="rect">
            <a:avLst/>
          </a:prstGeom>
        </p:spPr>
      </p:pic>
      <p:pic>
        <p:nvPicPr>
          <p:cNvPr id="7" name="Picture 6" descr="arrow.png">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5277" y="6162735"/>
            <a:ext cx="251835" cy="251835"/>
          </a:xfrm>
          <a:prstGeom prst="rect">
            <a:avLst/>
          </a:prstGeom>
        </p:spPr>
      </p:pic>
      <p:sp>
        <p:nvSpPr>
          <p:cNvPr id="3" name="Slide Number Placeholder 2"/>
          <p:cNvSpPr>
            <a:spLocks noGrp="1"/>
          </p:cNvSpPr>
          <p:nvPr>
            <p:ph type="sldNum" sz="quarter" idx="12"/>
          </p:nvPr>
        </p:nvSpPr>
        <p:spPr/>
        <p:txBody>
          <a:bodyPr/>
          <a:lstStyle/>
          <a:p>
            <a:fld id="{902D76F2-8F7A-0446-97E7-A0082C0A3BA5}" type="slidenum">
              <a:rPr lang="en-US" smtClean="0"/>
              <a:pPr/>
              <a:t>9</a:t>
            </a:fld>
            <a:endParaRPr lang="en-US" dirty="0"/>
          </a:p>
        </p:txBody>
      </p:sp>
      <p:sp>
        <p:nvSpPr>
          <p:cNvPr id="11" name="Dikdörtgen 10"/>
          <p:cNvSpPr/>
          <p:nvPr/>
        </p:nvSpPr>
        <p:spPr>
          <a:xfrm>
            <a:off x="1176812" y="1885187"/>
            <a:ext cx="6663103" cy="3170099"/>
          </a:xfrm>
          <a:prstGeom prst="rect">
            <a:avLst/>
          </a:prstGeom>
        </p:spPr>
        <p:txBody>
          <a:bodyPr wrap="square">
            <a:spAutoFit/>
          </a:bodyPr>
          <a:lstStyle/>
          <a:p>
            <a:pPr algn="just"/>
            <a:r>
              <a:rPr lang="tr-TR" sz="2000" dirty="0" smtClean="0">
                <a:solidFill>
                  <a:schemeClr val="bg1"/>
                </a:solidFill>
              </a:rPr>
              <a:t>                                                                           </a:t>
            </a:r>
            <a:r>
              <a:rPr lang="tr-TR" sz="2000" b="1" dirty="0" smtClean="0">
                <a:solidFill>
                  <a:schemeClr val="bg1"/>
                </a:solidFill>
              </a:rPr>
              <a:t>Ankara</a:t>
            </a:r>
            <a:r>
              <a:rPr lang="tr-TR" sz="2000" b="1" dirty="0">
                <a:solidFill>
                  <a:schemeClr val="bg1"/>
                </a:solidFill>
              </a:rPr>
              <a:t>, 4 Ekim 1964</a:t>
            </a:r>
          </a:p>
          <a:p>
            <a:pPr algn="just"/>
            <a:r>
              <a:rPr lang="tr-TR" sz="2000" b="1" dirty="0">
                <a:solidFill>
                  <a:schemeClr val="bg1"/>
                </a:solidFill>
              </a:rPr>
              <a:t>Sevgili Kardeşim Orhan,</a:t>
            </a:r>
          </a:p>
          <a:p>
            <a:pPr algn="just"/>
            <a:r>
              <a:rPr lang="tr-TR" sz="2000" b="1" dirty="0">
                <a:solidFill>
                  <a:schemeClr val="bg1"/>
                </a:solidFill>
              </a:rPr>
              <a:t>Belki bu mektubum oraya vardığı zaman, sen bir çocuk hastanesine kavuşmuş olacaksın. Böylece huzurunun bir bölüğü gerçekleşmiş olacak. Bütün sıkıntılarım sanatçı-hekim ikiliğinden doğuyor. Şimdi Ankara’da tiyatrolar perdelerini açıyor. Gözüm o kadar alışmış ki, Orhan Asena adı altında bir oyun arıyorum, bulvarları dolduran afişlerde. Bu yıl, yerli oyun bakımından tiyatrolar oldukça dolgun. Geçen yılın en güzel başarısı Haldun Taner’in “Keşanlı Ali Destanı” oldu.</a:t>
            </a:r>
          </a:p>
        </p:txBody>
      </p:sp>
      <p:sp>
        <p:nvSpPr>
          <p:cNvPr id="12" name="Yuvarlatılmış Dikdörtgen 11"/>
          <p:cNvSpPr/>
          <p:nvPr/>
        </p:nvSpPr>
        <p:spPr>
          <a:xfrm rot="21051884">
            <a:off x="753191" y="1033423"/>
            <a:ext cx="1088571" cy="408345"/>
          </a:xfrm>
          <a:prstGeom prst="roundRect">
            <a:avLst/>
          </a:prstGeom>
          <a:solidFill>
            <a:srgbClr val="C00000"/>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800" dirty="0"/>
          </a:p>
        </p:txBody>
      </p:sp>
      <p:sp>
        <p:nvSpPr>
          <p:cNvPr id="13" name="Dikdörtgen 12"/>
          <p:cNvSpPr/>
          <p:nvPr/>
        </p:nvSpPr>
        <p:spPr>
          <a:xfrm rot="21051884">
            <a:off x="753191" y="1050316"/>
            <a:ext cx="1083955" cy="400110"/>
          </a:xfrm>
          <a:prstGeom prst="rect">
            <a:avLst/>
          </a:prstGeom>
        </p:spPr>
        <p:txBody>
          <a:bodyPr wrap="square">
            <a:spAutoFit/>
          </a:bodyPr>
          <a:lstStyle/>
          <a:p>
            <a:pPr algn="ctr"/>
            <a:r>
              <a:rPr lang="tr-TR" sz="2000" b="1" dirty="0" smtClean="0">
                <a:solidFill>
                  <a:schemeClr val="bg1"/>
                </a:solidFill>
              </a:rPr>
              <a:t>Örnek</a:t>
            </a:r>
            <a:endParaRPr lang="tr-TR" sz="2000" b="1" dirty="0">
              <a:solidFill>
                <a:schemeClr val="bg1"/>
              </a:solidFill>
            </a:endParaRPr>
          </a:p>
        </p:txBody>
      </p:sp>
      <p:sp>
        <p:nvSpPr>
          <p:cNvPr id="15" name="4 Metin kutusu"/>
          <p:cNvSpPr txBox="1"/>
          <p:nvPr/>
        </p:nvSpPr>
        <p:spPr>
          <a:xfrm>
            <a:off x="226669" y="241535"/>
            <a:ext cx="11277354" cy="348813"/>
          </a:xfrm>
          <a:prstGeom prst="rect">
            <a:avLst/>
          </a:prstGeom>
          <a:noFill/>
        </p:spPr>
        <p:txBody>
          <a:bodyPr wrap="square" rtlCol="0">
            <a:spAutoFit/>
          </a:bodyPr>
          <a:lstStyle/>
          <a:p>
            <a:r>
              <a:rPr lang="tr-TR" sz="2500" baseline="30000" dirty="0" smtClean="0">
                <a:solidFill>
                  <a:prstClr val="white"/>
                </a:solidFill>
                <a:latin typeface="Arial Black" pitchFamily="34" charset="0"/>
                <a:cs typeface="Arial" pitchFamily="34" charset="0"/>
              </a:rPr>
              <a:t>TÜRKÇE</a:t>
            </a:r>
            <a:r>
              <a:rPr lang="tr-TR" sz="2500" baseline="30000" dirty="0" smtClean="0">
                <a:solidFill>
                  <a:prstClr val="white"/>
                </a:solidFill>
                <a:latin typeface="Arial" pitchFamily="34" charset="0"/>
                <a:cs typeface="Arial" pitchFamily="34" charset="0"/>
              </a:rPr>
              <a:t> </a:t>
            </a:r>
            <a:r>
              <a:rPr lang="tr-TR" sz="2500" b="1" baseline="30000" dirty="0" smtClean="0">
                <a:solidFill>
                  <a:prstClr val="white"/>
                </a:solidFill>
                <a:latin typeface="Arial" pitchFamily="34" charset="0"/>
                <a:cs typeface="Arial" pitchFamily="34" charset="0"/>
              </a:rPr>
              <a:t>/ </a:t>
            </a:r>
            <a:r>
              <a:rPr lang="tr-TR" sz="2500" b="1" baseline="30000" dirty="0">
                <a:solidFill>
                  <a:prstClr val="white"/>
                </a:solidFill>
                <a:latin typeface="Arial" pitchFamily="34" charset="0"/>
                <a:cs typeface="Arial" pitchFamily="34" charset="0"/>
              </a:rPr>
              <a:t>Düşünce Yazıları (</a:t>
            </a:r>
            <a:r>
              <a:rPr lang="tr-TR" sz="2500" b="1" baseline="30000" dirty="0" smtClean="0">
                <a:solidFill>
                  <a:prstClr val="white"/>
                </a:solidFill>
                <a:latin typeface="Arial" pitchFamily="34" charset="0"/>
                <a:cs typeface="Arial" pitchFamily="34" charset="0"/>
              </a:rPr>
              <a:t>Günlük-Mektup)</a:t>
            </a:r>
            <a:endParaRPr lang="tr-TR" sz="2500" b="1" baseline="30000" dirty="0">
              <a:solidFill>
                <a:prstClr val="white"/>
              </a:solidFill>
              <a:latin typeface="Arial" pitchFamily="34" charset="0"/>
              <a:cs typeface="Arial" pitchFamily="34" charset="0"/>
            </a:endParaRPr>
          </a:p>
        </p:txBody>
      </p:sp>
      <p:sp>
        <p:nvSpPr>
          <p:cNvPr id="2" name="Dikdörtgen 1"/>
          <p:cNvSpPr/>
          <p:nvPr/>
        </p:nvSpPr>
        <p:spPr>
          <a:xfrm>
            <a:off x="7167301" y="4642409"/>
            <a:ext cx="518091" cy="400110"/>
          </a:xfrm>
          <a:prstGeom prst="rect">
            <a:avLst/>
          </a:prstGeom>
        </p:spPr>
        <p:txBody>
          <a:bodyPr wrap="none">
            <a:spAutoFit/>
          </a:bodyPr>
          <a:lstStyle/>
          <a:p>
            <a:r>
              <a:rPr lang="tr-TR" sz="2000" dirty="0">
                <a:solidFill>
                  <a:schemeClr val="bg1"/>
                </a:solidFill>
              </a:rPr>
              <a:t>(…)</a:t>
            </a:r>
          </a:p>
        </p:txBody>
      </p:sp>
      <p:sp>
        <p:nvSpPr>
          <p:cNvPr id="6" name="Dikdörtgen 5"/>
          <p:cNvSpPr/>
          <p:nvPr/>
        </p:nvSpPr>
        <p:spPr>
          <a:xfrm>
            <a:off x="2272024" y="1253297"/>
            <a:ext cx="4455259" cy="400110"/>
          </a:xfrm>
          <a:prstGeom prst="rect">
            <a:avLst/>
          </a:prstGeom>
        </p:spPr>
        <p:txBody>
          <a:bodyPr wrap="none">
            <a:spAutoFit/>
          </a:bodyPr>
          <a:lstStyle/>
          <a:p>
            <a:r>
              <a:rPr lang="tr-TR" sz="2000" b="1" dirty="0">
                <a:solidFill>
                  <a:schemeClr val="bg1"/>
                </a:solidFill>
              </a:rPr>
              <a:t>Ceyhun </a:t>
            </a:r>
            <a:r>
              <a:rPr lang="tr-TR" sz="2000" b="1" dirty="0" err="1">
                <a:solidFill>
                  <a:schemeClr val="bg1"/>
                </a:solidFill>
              </a:rPr>
              <a:t>Atuf</a:t>
            </a:r>
            <a:r>
              <a:rPr lang="tr-TR" sz="2000" b="1" dirty="0">
                <a:solidFill>
                  <a:schemeClr val="bg1"/>
                </a:solidFill>
              </a:rPr>
              <a:t> Kansu' dan Orhan Asena'ya</a:t>
            </a:r>
          </a:p>
        </p:txBody>
      </p:sp>
    </p:spTree>
    <p:extLst>
      <p:ext uri="{BB962C8B-B14F-4D97-AF65-F5344CB8AC3E}">
        <p14:creationId xmlns:p14="http://schemas.microsoft.com/office/powerpoint/2010/main" val="96774534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300" fill="hold"/>
                                        <p:tgtEl>
                                          <p:spTgt spid="13"/>
                                        </p:tgtEl>
                                        <p:attrNameLst>
                                          <p:attrName>ppt_w</p:attrName>
                                        </p:attrNameLst>
                                      </p:cBhvr>
                                      <p:tavLst>
                                        <p:tav tm="0">
                                          <p:val>
                                            <p:fltVal val="0"/>
                                          </p:val>
                                        </p:tav>
                                        <p:tav tm="100000">
                                          <p:val>
                                            <p:strVal val="#ppt_w"/>
                                          </p:val>
                                        </p:tav>
                                      </p:tavLst>
                                    </p:anim>
                                    <p:anim calcmode="lin" valueType="num">
                                      <p:cBhvr>
                                        <p:cTn id="13" dur="300" fill="hold"/>
                                        <p:tgtEl>
                                          <p:spTgt spid="13"/>
                                        </p:tgtEl>
                                        <p:attrNameLst>
                                          <p:attrName>ppt_h</p:attrName>
                                        </p:attrNameLst>
                                      </p:cBhvr>
                                      <p:tavLst>
                                        <p:tav tm="0">
                                          <p:val>
                                            <p:fltVal val="0"/>
                                          </p:val>
                                        </p:tav>
                                        <p:tav tm="100000">
                                          <p:val>
                                            <p:strVal val="#ppt_h"/>
                                          </p:val>
                                        </p:tav>
                                      </p:tavLst>
                                    </p:anim>
                                    <p:animEffect transition="in" filter="fade">
                                      <p:cBhvr>
                                        <p:cTn id="14" dur="300"/>
                                        <p:tgtEl>
                                          <p:spTgt spid="13"/>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00"/>
                                        <p:tgtEl>
                                          <p:spTgt spid="4"/>
                                        </p:tgtEl>
                                      </p:cBhvr>
                                    </p:animEffect>
                                  </p:childTnLst>
                                </p:cTn>
                              </p:par>
                              <p:par>
                                <p:cTn id="18" presetID="2" presetClass="entr" presetSubtype="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300" fill="hold"/>
                                        <p:tgtEl>
                                          <p:spTgt spid="6"/>
                                        </p:tgtEl>
                                        <p:attrNameLst>
                                          <p:attrName>ppt_x</p:attrName>
                                        </p:attrNameLst>
                                      </p:cBhvr>
                                      <p:tavLst>
                                        <p:tav tm="0">
                                          <p:val>
                                            <p:strVal val="#ppt_x"/>
                                          </p:val>
                                        </p:tav>
                                        <p:tav tm="100000">
                                          <p:val>
                                            <p:strVal val="#ppt_x"/>
                                          </p:val>
                                        </p:tav>
                                      </p:tavLst>
                                    </p:anim>
                                    <p:anim calcmode="lin" valueType="num">
                                      <p:cBhvr additive="base">
                                        <p:cTn id="21" dur="300" fill="hold"/>
                                        <p:tgtEl>
                                          <p:spTgt spid="6"/>
                                        </p:tgtEl>
                                        <p:attrNameLst>
                                          <p:attrName>ppt_y</p:attrName>
                                        </p:attrNameLst>
                                      </p:cBhvr>
                                      <p:tavLst>
                                        <p:tav tm="0">
                                          <p:val>
                                            <p:strVal val="0-#ppt_h/2"/>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300" fill="hold"/>
                                        <p:tgtEl>
                                          <p:spTgt spid="11"/>
                                        </p:tgtEl>
                                        <p:attrNameLst>
                                          <p:attrName>ppt_w</p:attrName>
                                        </p:attrNameLst>
                                      </p:cBhvr>
                                      <p:tavLst>
                                        <p:tav tm="0">
                                          <p:val>
                                            <p:fltVal val="0"/>
                                          </p:val>
                                        </p:tav>
                                        <p:tav tm="100000">
                                          <p:val>
                                            <p:strVal val="#ppt_w"/>
                                          </p:val>
                                        </p:tav>
                                      </p:tavLst>
                                    </p:anim>
                                    <p:anim calcmode="lin" valueType="num">
                                      <p:cBhvr>
                                        <p:cTn id="25" dur="300" fill="hold"/>
                                        <p:tgtEl>
                                          <p:spTgt spid="11"/>
                                        </p:tgtEl>
                                        <p:attrNameLst>
                                          <p:attrName>ppt_h</p:attrName>
                                        </p:attrNameLst>
                                      </p:cBhvr>
                                      <p:tavLst>
                                        <p:tav tm="0">
                                          <p:val>
                                            <p:fltVal val="0"/>
                                          </p:val>
                                        </p:tav>
                                        <p:tav tm="100000">
                                          <p:val>
                                            <p:strVal val="#ppt_h"/>
                                          </p:val>
                                        </p:tav>
                                      </p:tavLst>
                                    </p:anim>
                                    <p:animEffect transition="in" filter="fade">
                                      <p:cBhvr>
                                        <p:cTn id="26" dur="300"/>
                                        <p:tgtEl>
                                          <p:spTgt spid="1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300" fill="hold"/>
                                        <p:tgtEl>
                                          <p:spTgt spid="2"/>
                                        </p:tgtEl>
                                        <p:attrNameLst>
                                          <p:attrName>ppt_w</p:attrName>
                                        </p:attrNameLst>
                                      </p:cBhvr>
                                      <p:tavLst>
                                        <p:tav tm="0">
                                          <p:val>
                                            <p:fltVal val="0"/>
                                          </p:val>
                                        </p:tav>
                                        <p:tav tm="100000">
                                          <p:val>
                                            <p:strVal val="#ppt_w"/>
                                          </p:val>
                                        </p:tav>
                                      </p:tavLst>
                                    </p:anim>
                                    <p:anim calcmode="lin" valueType="num">
                                      <p:cBhvr>
                                        <p:cTn id="30" dur="300" fill="hold"/>
                                        <p:tgtEl>
                                          <p:spTgt spid="2"/>
                                        </p:tgtEl>
                                        <p:attrNameLst>
                                          <p:attrName>ppt_h</p:attrName>
                                        </p:attrNameLst>
                                      </p:cBhvr>
                                      <p:tavLst>
                                        <p:tav tm="0">
                                          <p:val>
                                            <p:fltVal val="0"/>
                                          </p:val>
                                        </p:tav>
                                        <p:tav tm="100000">
                                          <p:val>
                                            <p:strVal val="#ppt_h"/>
                                          </p:val>
                                        </p:tav>
                                      </p:tavLst>
                                    </p:anim>
                                    <p:animEffect transition="in" filter="fade">
                                      <p:cBhvr>
                                        <p:cTn id="31"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2"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4990</TotalTime>
  <Words>531</Words>
  <Application>Microsoft Office PowerPoint</Application>
  <PresentationFormat>Özel</PresentationFormat>
  <Paragraphs>64</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Arial</vt:lpstr>
      <vt:lpstr>Arial Black</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MEB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Tibet Oğuzoğlu</dc:creator>
  <cp:lastModifiedBy>Ozgur KARA</cp:lastModifiedBy>
  <cp:revision>945</cp:revision>
  <dcterms:created xsi:type="dcterms:W3CDTF">2014-03-24T15:31:55Z</dcterms:created>
  <dcterms:modified xsi:type="dcterms:W3CDTF">2014-07-16T09:14:14Z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442A048D-CA89-4DBC-B882-3E15EA42E315</vt:lpwstr>
  </property>
  <property fmtid="{D5CDD505-2E9C-101B-9397-08002B2CF9AE}" pid="4" name="ArticulatePath">
    <vt:lpwstr>turkce_sablon</vt:lpwstr>
  </property>
  <property fmtid="{D5CDD505-2E9C-101B-9397-08002B2CF9AE}" pid="5" name="ArticulateProjectFull">
    <vt:lpwstr>C:\Users\Tanzer OZDER\Desktop\Türkçe Video Dersi Slayt Tasarımları\turkce_sablon.ppta</vt:lpwstr>
  </property>
</Properties>
</file>