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16" r:id="rId3"/>
    <p:sldId id="398" r:id="rId4"/>
    <p:sldId id="441" r:id="rId5"/>
    <p:sldId id="419" r:id="rId6"/>
    <p:sldId id="435" r:id="rId7"/>
    <p:sldId id="436" r:id="rId8"/>
    <p:sldId id="437" r:id="rId9"/>
    <p:sldId id="438" r:id="rId10"/>
    <p:sldId id="439" r:id="rId11"/>
    <p:sldId id="442" r:id="rId12"/>
    <p:sldId id="444" r:id="rId13"/>
    <p:sldId id="440" r:id="rId14"/>
  </p:sldIdLst>
  <p:sldSz cx="11704638" cy="6583363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70C6"/>
    <a:srgbClr val="C400C6"/>
    <a:srgbClr val="E1C436"/>
    <a:srgbClr val="25FF54"/>
    <a:srgbClr val="FFDB20"/>
    <a:srgbClr val="182C7F"/>
    <a:srgbClr val="4AB8FF"/>
    <a:srgbClr val="1098FF"/>
    <a:srgbClr val="0000B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786" y="-90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4087B-AB65-284C-B08E-13CC99A526D5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B17F-07B5-724F-80C4-D9DF2454D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03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CC7E5-C8F0-1A47-8EEA-5AD665A1F6B3}" type="datetimeFigureOut">
              <a:rPr lang="en-US" smtClean="0"/>
              <a:pPr/>
              <a:t>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BB83-79E8-704E-883B-3BFFFF9B2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72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8A47-B69C-6341-B046-1136A4568278}" type="datetime1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3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ECF-0864-6D4D-8CC6-AEC941DFC373}" type="datetime1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25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3A9C-4F8A-7A4B-86BB-4314FA486444}" type="datetime1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2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14D9-CFEA-0241-897F-78F301B73F0A}" type="datetime1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0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4F93-129F-1F4D-AA72-E24732563CEE}" type="datetime1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4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07-18E9-D944-BFA8-4B28DAC29282}" type="datetime1">
              <a:rPr lang="en-US" smtClean="0"/>
              <a:pPr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26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E9FE-0867-934F-A5DD-930AA25F658E}" type="datetime1">
              <a:rPr lang="en-US" smtClean="0"/>
              <a:pPr/>
              <a:t>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7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8DF9-9DF5-D349-AE4C-FCDD6DC6096E}" type="datetime1">
              <a:rPr lang="en-US" smtClean="0"/>
              <a:pPr/>
              <a:t>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15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86FE-920F-A14D-9657-3A7918A7B5FA}" type="datetime1">
              <a:rPr lang="en-US" smtClean="0"/>
              <a:pPr/>
              <a:t>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3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D21B-39B9-0B40-A863-47D2A1731759}" type="datetime1">
              <a:rPr lang="en-US" smtClean="0"/>
              <a:pPr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4A5F-C78E-FF4A-BB7B-164024A2E338}" type="datetime1">
              <a:rPr lang="en-US" smtClean="0"/>
              <a:pPr/>
              <a:t>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64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812D-BF62-3B4B-8E09-457EAA1C3F84}" type="datetime1">
              <a:rPr lang="en-US" smtClean="0"/>
              <a:pPr/>
              <a:t>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350832" y="3313073"/>
            <a:ext cx="5395799" cy="334592"/>
          </a:xfrm>
          <a:prstGeom prst="bentConnector3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109648" y="3521752"/>
            <a:ext cx="3580593" cy="251825"/>
          </a:xfrm>
          <a:prstGeom prst="bentConnector3">
            <a:avLst/>
          </a:prstGeom>
          <a:ln w="57150" cmpd="sng">
            <a:solidFill>
              <a:srgbClr val="1623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777963" y="2571770"/>
            <a:ext cx="7588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SO THAT / IN CASE</a:t>
            </a:r>
            <a:endParaRPr lang="tr-T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B0"/>
              </a:soli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</p:txBody>
      </p:sp>
      <p:sp>
        <p:nvSpPr>
          <p:cNvPr id="14" name="4 Metin kutusu"/>
          <p:cNvSpPr txBox="1"/>
          <p:nvPr/>
        </p:nvSpPr>
        <p:spPr>
          <a:xfrm>
            <a:off x="190895" y="98260"/>
            <a:ext cx="407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 THAT </a:t>
            </a:r>
            <a:r>
              <a:rPr lang="tr-TR" sz="2400" b="1" dirty="0" smtClean="0">
                <a:solidFill>
                  <a:srgbClr val="FFFF00"/>
                </a:solidFill>
              </a:rPr>
              <a:t>/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</a:rPr>
              <a:t>IN </a:t>
            </a:r>
            <a:r>
              <a:rPr lang="tr-TR" sz="2400" b="1" dirty="0">
                <a:solidFill>
                  <a:srgbClr val="FFFF00"/>
                </a:solidFill>
              </a:rPr>
              <a:t>CASE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4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Dikdörtgen 2"/>
          <p:cNvSpPr/>
          <p:nvPr/>
        </p:nvSpPr>
        <p:spPr>
          <a:xfrm>
            <a:off x="1349291" y="1790783"/>
            <a:ext cx="25514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                     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001813" y="715594"/>
            <a:ext cx="20028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008000"/>
                </a:solidFill>
              </a:rPr>
              <a:t>EXERCISES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1001813" y="1280579"/>
            <a:ext cx="3720388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>
            <a:off x="3952956" y="1489490"/>
            <a:ext cx="2593572" cy="183328"/>
          </a:xfrm>
          <a:prstGeom prst="bentConnector3">
            <a:avLst/>
          </a:prstGeom>
          <a:ln w="38100" cmpd="sng">
            <a:solidFill>
              <a:srgbClr val="182C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ikdörtgen 2"/>
          <p:cNvSpPr/>
          <p:nvPr/>
        </p:nvSpPr>
        <p:spPr>
          <a:xfrm>
            <a:off x="329881" y="2569120"/>
            <a:ext cx="787396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tr-TR" sz="2200" b="1" dirty="0" smtClean="0"/>
              <a:t>     1. </a:t>
            </a:r>
            <a:r>
              <a:rPr lang="tr-TR" sz="2400" b="1" dirty="0" smtClean="0"/>
              <a:t>Onu </a:t>
            </a:r>
            <a:r>
              <a:rPr lang="tr-TR" sz="2400" b="1" dirty="0" smtClean="0"/>
              <a:t>anlayabileyim diye yavaş </a:t>
            </a:r>
            <a:r>
              <a:rPr lang="tr-TR" sz="2400" b="1" dirty="0" err="1" smtClean="0"/>
              <a:t>birşekilde</a:t>
            </a:r>
            <a:r>
              <a:rPr lang="tr-TR" sz="2400" b="1" dirty="0" smtClean="0"/>
              <a:t> konuştu</a:t>
            </a:r>
            <a:r>
              <a:rPr lang="tr-TR" sz="2200" b="1" dirty="0" smtClean="0"/>
              <a:t>.</a:t>
            </a:r>
            <a:endParaRPr lang="en-US" sz="2200" b="1" dirty="0" smtClean="0"/>
          </a:p>
          <a:p>
            <a:pPr marL="457200" indent="-457200"/>
            <a:r>
              <a:rPr lang="tr-TR" sz="2400" b="1" dirty="0" smtClean="0"/>
              <a:t>          </a:t>
            </a:r>
          </a:p>
        </p:txBody>
      </p:sp>
      <p:sp>
        <p:nvSpPr>
          <p:cNvPr id="23" name="Dikdörtgen 2"/>
          <p:cNvSpPr/>
          <p:nvPr/>
        </p:nvSpPr>
        <p:spPr>
          <a:xfrm>
            <a:off x="720643" y="4280506"/>
            <a:ext cx="709244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tr-TR" sz="2200" b="1" dirty="0" smtClean="0"/>
              <a:t>2. </a:t>
            </a:r>
            <a:r>
              <a:rPr lang="tr-TR" sz="2400" b="1" dirty="0" smtClean="0"/>
              <a:t>Acıkır</a:t>
            </a:r>
            <a:r>
              <a:rPr lang="tr-TR" sz="2400" b="1" dirty="0" smtClean="0"/>
              <a:t>sın diye sana bir sandviç yapacağım.</a:t>
            </a:r>
          </a:p>
          <a:p>
            <a:pPr marL="457200" indent="-457200"/>
            <a:r>
              <a:rPr lang="tr-TR" sz="2400" b="1" dirty="0" smtClean="0"/>
              <a:t> </a:t>
            </a:r>
            <a:endParaRPr lang="tr-TR" sz="2400" b="1" dirty="0" smtClean="0"/>
          </a:p>
        </p:txBody>
      </p:sp>
      <p:sp>
        <p:nvSpPr>
          <p:cNvPr id="28" name="4 Metin kutusu"/>
          <p:cNvSpPr txBox="1"/>
          <p:nvPr/>
        </p:nvSpPr>
        <p:spPr>
          <a:xfrm>
            <a:off x="190895" y="98260"/>
            <a:ext cx="407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 THAT </a:t>
            </a:r>
            <a:r>
              <a:rPr lang="tr-TR" sz="2400" b="1" dirty="0" smtClean="0">
                <a:solidFill>
                  <a:srgbClr val="FFFF00"/>
                </a:solidFill>
              </a:rPr>
              <a:t>/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</a:rPr>
              <a:t>IN </a:t>
            </a:r>
            <a:r>
              <a:rPr lang="tr-TR" sz="2400" b="1" dirty="0">
                <a:solidFill>
                  <a:srgbClr val="FFFF00"/>
                </a:solidFill>
              </a:rPr>
              <a:t>CASE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97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7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 flipV="1">
            <a:off x="3173506" y="2719783"/>
            <a:ext cx="984343" cy="480279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Dikdörtgen 2"/>
          <p:cNvSpPr/>
          <p:nvPr/>
        </p:nvSpPr>
        <p:spPr>
          <a:xfrm>
            <a:off x="1349291" y="1790783"/>
            <a:ext cx="25514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                     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001813" y="715594"/>
            <a:ext cx="20028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008000"/>
                </a:solidFill>
              </a:rPr>
              <a:t>EXERCISES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1001813" y="1280579"/>
            <a:ext cx="3720388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>
            <a:off x="3952956" y="1489490"/>
            <a:ext cx="2593572" cy="183328"/>
          </a:xfrm>
          <a:prstGeom prst="bentConnector3">
            <a:avLst/>
          </a:prstGeom>
          <a:ln w="38100" cmpd="sng">
            <a:solidFill>
              <a:srgbClr val="182C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ikdörtgen 2"/>
          <p:cNvSpPr/>
          <p:nvPr/>
        </p:nvSpPr>
        <p:spPr>
          <a:xfrm>
            <a:off x="514355" y="1999733"/>
            <a:ext cx="7873969" cy="1877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tr-TR" sz="2200" b="1" dirty="0" smtClean="0"/>
              <a:t> </a:t>
            </a:r>
          </a:p>
          <a:p>
            <a:pPr marL="457200" indent="-457200"/>
            <a:endParaRPr lang="tr-TR" sz="2200" b="1" dirty="0" smtClean="0"/>
          </a:p>
          <a:p>
            <a:pPr marL="457200" indent="-457200"/>
            <a:r>
              <a:rPr lang="tr-TR" sz="2200" b="1" dirty="0" smtClean="0"/>
              <a:t> 1. </a:t>
            </a:r>
            <a:r>
              <a:rPr lang="tr-TR" sz="2400" b="1" dirty="0" smtClean="0"/>
              <a:t>Onu </a:t>
            </a:r>
            <a:r>
              <a:rPr lang="tr-TR" sz="2400" b="1" dirty="0" smtClean="0"/>
              <a:t>anlayabileyim diye yavaş </a:t>
            </a:r>
            <a:r>
              <a:rPr lang="tr-TR" sz="2400" b="1" dirty="0" smtClean="0"/>
              <a:t>bir şekilde </a:t>
            </a:r>
            <a:r>
              <a:rPr lang="tr-TR" sz="2400" b="1" dirty="0" smtClean="0"/>
              <a:t>konuştu</a:t>
            </a:r>
            <a:r>
              <a:rPr lang="tr-TR" sz="2200" b="1" dirty="0" smtClean="0"/>
              <a:t>.</a:t>
            </a:r>
            <a:endParaRPr lang="en-US" sz="2200" b="1" dirty="0" smtClean="0"/>
          </a:p>
          <a:p>
            <a:pPr marL="457200" indent="-457200"/>
            <a:r>
              <a:rPr lang="tr-TR" sz="2400" b="1" dirty="0" smtClean="0"/>
              <a:t>          </a:t>
            </a:r>
          </a:p>
          <a:p>
            <a:pPr marL="457200" indent="-457200"/>
            <a:r>
              <a:rPr lang="tr-TR" sz="2400" b="1" dirty="0" smtClean="0"/>
              <a:t> </a:t>
            </a:r>
            <a:r>
              <a:rPr lang="tr-TR" sz="2400" b="1" dirty="0" smtClean="0"/>
              <a:t>      </a:t>
            </a:r>
            <a:r>
              <a:rPr lang="tr-TR" sz="2400" b="1" dirty="0" smtClean="0"/>
              <a:t>He </a:t>
            </a:r>
            <a:r>
              <a:rPr lang="tr-TR" sz="2400" b="1" dirty="0" err="1" smtClean="0"/>
              <a:t>spoke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slowly</a:t>
            </a:r>
            <a:r>
              <a:rPr lang="tr-TR" sz="2400" b="1" dirty="0" smtClean="0"/>
              <a:t> 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that</a:t>
            </a:r>
            <a:r>
              <a:rPr lang="tr-TR" sz="2400" b="1" dirty="0" smtClean="0"/>
              <a:t> </a:t>
            </a:r>
            <a:r>
              <a:rPr lang="tr-TR" sz="2400" b="1" dirty="0" smtClean="0"/>
              <a:t> I </a:t>
            </a:r>
            <a:r>
              <a:rPr lang="tr-TR" sz="2400" b="1" dirty="0" err="1" smtClean="0"/>
              <a:t>could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understand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him</a:t>
            </a:r>
            <a:r>
              <a:rPr lang="tr-TR" sz="2400" b="1" dirty="0" smtClean="0"/>
              <a:t>.</a:t>
            </a:r>
            <a:r>
              <a:rPr lang="en-US" sz="2400" dirty="0" smtClean="0"/>
              <a:t> </a:t>
            </a:r>
            <a:endParaRPr lang="en-US" sz="2200" b="1" dirty="0"/>
          </a:p>
        </p:txBody>
      </p:sp>
      <p:sp>
        <p:nvSpPr>
          <p:cNvPr id="23" name="Dikdörtgen 2"/>
          <p:cNvSpPr/>
          <p:nvPr/>
        </p:nvSpPr>
        <p:spPr>
          <a:xfrm>
            <a:off x="720643" y="4280506"/>
            <a:ext cx="709244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tr-TR" sz="2200" b="1" dirty="0" smtClean="0"/>
              <a:t>2. </a:t>
            </a:r>
            <a:r>
              <a:rPr lang="tr-TR" sz="2400" b="1" dirty="0" smtClean="0"/>
              <a:t>Acıkır</a:t>
            </a:r>
            <a:r>
              <a:rPr lang="tr-TR" sz="2400" b="1" dirty="0" smtClean="0"/>
              <a:t>sın diye sana bir sandviç yapacağım.</a:t>
            </a:r>
          </a:p>
          <a:p>
            <a:pPr marL="457200" indent="-457200"/>
            <a:r>
              <a:rPr lang="tr-TR" sz="2400" b="1" dirty="0" smtClean="0"/>
              <a:t> </a:t>
            </a:r>
            <a:endParaRPr lang="en-US" sz="2400" b="1" dirty="0">
              <a:effectLst/>
            </a:endParaRPr>
          </a:p>
        </p:txBody>
      </p:sp>
      <p:sp>
        <p:nvSpPr>
          <p:cNvPr id="28" name="4 Metin kutusu"/>
          <p:cNvSpPr txBox="1"/>
          <p:nvPr/>
        </p:nvSpPr>
        <p:spPr>
          <a:xfrm>
            <a:off x="190895" y="98260"/>
            <a:ext cx="407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 THAT </a:t>
            </a:r>
            <a:r>
              <a:rPr lang="tr-TR" sz="2400" b="1" dirty="0" smtClean="0">
                <a:solidFill>
                  <a:srgbClr val="FFFF00"/>
                </a:solidFill>
              </a:rPr>
              <a:t>/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</a:rPr>
              <a:t>IN </a:t>
            </a:r>
            <a:r>
              <a:rPr lang="tr-TR" sz="2400" b="1" dirty="0">
                <a:solidFill>
                  <a:srgbClr val="FFFF00"/>
                </a:solidFill>
              </a:rPr>
              <a:t>CASE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97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3" grpId="0"/>
      <p:bldP spid="37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3113620" y="3338562"/>
            <a:ext cx="839336" cy="461665"/>
          </a:xfrm>
          <a:prstGeom prst="rect">
            <a:avLst/>
          </a:prstGeom>
          <a:solidFill>
            <a:srgbClr val="25FF54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/>
          </a:p>
        </p:txBody>
      </p:sp>
      <p:sp>
        <p:nvSpPr>
          <p:cNvPr id="36" name="Rectangle 10"/>
          <p:cNvSpPr/>
          <p:nvPr/>
        </p:nvSpPr>
        <p:spPr>
          <a:xfrm>
            <a:off x="4722201" y="5094368"/>
            <a:ext cx="867501" cy="386467"/>
          </a:xfrm>
          <a:prstGeom prst="rect">
            <a:avLst/>
          </a:prstGeom>
          <a:solidFill>
            <a:srgbClr val="FF70C6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Dikdörtgen 2"/>
          <p:cNvSpPr/>
          <p:nvPr/>
        </p:nvSpPr>
        <p:spPr>
          <a:xfrm>
            <a:off x="1349291" y="1790783"/>
            <a:ext cx="255148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                     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1001813" y="715594"/>
            <a:ext cx="20028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008000"/>
                </a:solidFill>
              </a:rPr>
              <a:t>EXERCISES</a:t>
            </a:r>
          </a:p>
        </p:txBody>
      </p:sp>
      <p:cxnSp>
        <p:nvCxnSpPr>
          <p:cNvPr id="14" name="Elbow Connector 13"/>
          <p:cNvCxnSpPr/>
          <p:nvPr/>
        </p:nvCxnSpPr>
        <p:spPr>
          <a:xfrm>
            <a:off x="1001813" y="1280579"/>
            <a:ext cx="3720388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>
            <a:off x="3952956" y="1489490"/>
            <a:ext cx="2593572" cy="183328"/>
          </a:xfrm>
          <a:prstGeom prst="bentConnector3">
            <a:avLst/>
          </a:prstGeom>
          <a:ln w="38100" cmpd="sng">
            <a:solidFill>
              <a:srgbClr val="182C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ikdörtgen 2"/>
          <p:cNvSpPr/>
          <p:nvPr/>
        </p:nvSpPr>
        <p:spPr>
          <a:xfrm>
            <a:off x="514355" y="2599898"/>
            <a:ext cx="7873969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tr-TR" sz="2200" b="1" dirty="0" smtClean="0"/>
              <a:t>1.  </a:t>
            </a:r>
            <a:r>
              <a:rPr lang="tr-TR" sz="2400" b="1" dirty="0" smtClean="0"/>
              <a:t>Onu anlayabileyim diye yavaş </a:t>
            </a:r>
            <a:r>
              <a:rPr lang="tr-TR" sz="2400" b="1" dirty="0" smtClean="0"/>
              <a:t>bir şekilde </a:t>
            </a:r>
            <a:r>
              <a:rPr lang="tr-TR" sz="2400" b="1" dirty="0" smtClean="0"/>
              <a:t>konuştu</a:t>
            </a:r>
            <a:r>
              <a:rPr lang="tr-TR" sz="2200" b="1" dirty="0" smtClean="0"/>
              <a:t>.</a:t>
            </a:r>
            <a:endParaRPr lang="en-US" sz="2200" b="1" dirty="0" smtClean="0"/>
          </a:p>
          <a:p>
            <a:pPr marL="457200" indent="-457200"/>
            <a:r>
              <a:rPr lang="tr-TR" sz="2400" b="1" dirty="0" smtClean="0"/>
              <a:t>          </a:t>
            </a:r>
          </a:p>
          <a:p>
            <a:pPr marL="457200" indent="-457200"/>
            <a:r>
              <a:rPr lang="tr-TR" sz="2400" b="1" dirty="0" smtClean="0"/>
              <a:t> </a:t>
            </a:r>
            <a:r>
              <a:rPr lang="tr-TR" sz="2400" b="1" dirty="0" smtClean="0"/>
              <a:t>     </a:t>
            </a:r>
            <a:r>
              <a:rPr lang="tr-TR" sz="2400" b="1" dirty="0" smtClean="0"/>
              <a:t>He </a:t>
            </a:r>
            <a:r>
              <a:rPr lang="tr-TR" sz="2400" b="1" dirty="0" err="1" smtClean="0"/>
              <a:t>spoke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slowly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so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that</a:t>
            </a:r>
            <a:r>
              <a:rPr lang="tr-TR" sz="2400" b="1" dirty="0" smtClean="0"/>
              <a:t> </a:t>
            </a:r>
            <a:r>
              <a:rPr lang="tr-TR" sz="2400" b="1" dirty="0" smtClean="0"/>
              <a:t>I </a:t>
            </a:r>
            <a:r>
              <a:rPr lang="tr-TR" sz="2400" b="1" dirty="0" err="1" smtClean="0"/>
              <a:t>could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understand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him</a:t>
            </a:r>
            <a:r>
              <a:rPr lang="tr-TR" sz="2400" b="1" dirty="0" smtClean="0"/>
              <a:t>.</a:t>
            </a:r>
            <a:r>
              <a:rPr lang="en-US" sz="2400" dirty="0" smtClean="0"/>
              <a:t> </a:t>
            </a:r>
            <a:endParaRPr lang="en-US" sz="2200" b="1" dirty="0"/>
          </a:p>
        </p:txBody>
      </p:sp>
      <p:sp>
        <p:nvSpPr>
          <p:cNvPr id="23" name="Dikdörtgen 2"/>
          <p:cNvSpPr/>
          <p:nvPr/>
        </p:nvSpPr>
        <p:spPr>
          <a:xfrm>
            <a:off x="720643" y="4280506"/>
            <a:ext cx="709244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/>
            <a:r>
              <a:rPr lang="tr-TR" sz="2200" b="1" dirty="0" smtClean="0"/>
              <a:t>2. </a:t>
            </a:r>
            <a:r>
              <a:rPr lang="tr-TR" sz="2400" b="1" dirty="0" err="1" smtClean="0"/>
              <a:t>Açıkır</a:t>
            </a:r>
            <a:r>
              <a:rPr lang="tr-TR" sz="2400" b="1" dirty="0" err="1" smtClean="0"/>
              <a:t>sın</a:t>
            </a:r>
            <a:r>
              <a:rPr lang="tr-TR" sz="2400" b="1" dirty="0" smtClean="0"/>
              <a:t> diye sana bir sandviç yapacağım.</a:t>
            </a:r>
          </a:p>
          <a:p>
            <a:pPr marL="457200" indent="-457200"/>
            <a:r>
              <a:rPr lang="tr-TR" sz="2400" b="1" dirty="0" smtClean="0"/>
              <a:t> </a:t>
            </a:r>
            <a:endParaRPr lang="tr-TR" sz="2400" b="1" dirty="0" smtClean="0"/>
          </a:p>
          <a:p>
            <a:pPr marL="457200" indent="-457200"/>
            <a:r>
              <a:rPr lang="tr-TR" sz="2400" b="1" dirty="0" smtClean="0"/>
              <a:t>I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will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make</a:t>
            </a:r>
            <a:r>
              <a:rPr lang="tr-TR" sz="2400" b="1" dirty="0" smtClean="0"/>
              <a:t> a </a:t>
            </a:r>
            <a:r>
              <a:rPr lang="tr-TR" sz="2400" b="1" dirty="0" err="1" smtClean="0"/>
              <a:t>sandwich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for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you</a:t>
            </a:r>
            <a:r>
              <a:rPr lang="tr-TR" sz="2400" b="1" dirty="0" smtClean="0"/>
              <a:t> in </a:t>
            </a:r>
            <a:r>
              <a:rPr lang="tr-TR" sz="2400" b="1" dirty="0" err="1" smtClean="0"/>
              <a:t>case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you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get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hungry</a:t>
            </a:r>
            <a:r>
              <a:rPr lang="tr-TR" sz="2400" b="1" dirty="0" smtClean="0"/>
              <a:t>. </a:t>
            </a:r>
            <a:endParaRPr lang="en-US" sz="2400" b="1" dirty="0">
              <a:effectLst/>
            </a:endParaRPr>
          </a:p>
        </p:txBody>
      </p:sp>
      <p:sp>
        <p:nvSpPr>
          <p:cNvPr id="28" name="4 Metin kutusu"/>
          <p:cNvSpPr txBox="1"/>
          <p:nvPr/>
        </p:nvSpPr>
        <p:spPr>
          <a:xfrm>
            <a:off x="190895" y="98260"/>
            <a:ext cx="407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 THAT </a:t>
            </a:r>
            <a:r>
              <a:rPr lang="tr-TR" sz="2400" b="1" dirty="0" smtClean="0">
                <a:solidFill>
                  <a:srgbClr val="FFFF00"/>
                </a:solidFill>
              </a:rPr>
              <a:t>/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</a:rPr>
              <a:t>IN </a:t>
            </a:r>
            <a:r>
              <a:rPr lang="tr-TR" sz="2400" b="1" dirty="0">
                <a:solidFill>
                  <a:srgbClr val="FFFF00"/>
                </a:solidFill>
              </a:rPr>
              <a:t>CASE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797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6" grpId="0" animBg="1"/>
      <p:bldP spid="13" grpId="0"/>
      <p:bldP spid="37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>
            <a:off x="350832" y="3313073"/>
            <a:ext cx="5395799" cy="334592"/>
          </a:xfrm>
          <a:prstGeom prst="bentConnector3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109648" y="3521752"/>
            <a:ext cx="3580593" cy="251825"/>
          </a:xfrm>
          <a:prstGeom prst="bentConnector3">
            <a:avLst/>
          </a:prstGeom>
          <a:ln w="57150" cmpd="sng">
            <a:solidFill>
              <a:srgbClr val="1623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777963" y="2571770"/>
            <a:ext cx="7588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A0000"/>
                </a:solidFill>
                <a:effectLst>
                  <a:reflection blurRad="12700" stA="28000" endPos="45000" dist="1000" dir="5400000" sy="-100000" algn="bl" rotWithShape="0"/>
                </a:effectLst>
                <a:cs typeface="Myriad Pro"/>
              </a:rPr>
              <a:t>SO THAT / IN CASE</a:t>
            </a:r>
            <a:endParaRPr lang="tr-T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B0"/>
              </a:solidFill>
              <a:effectLst>
                <a:reflection blurRad="12700" stA="28000" endPos="45000" dist="1000" dir="5400000" sy="-100000" algn="bl" rotWithShape="0"/>
              </a:effectLst>
              <a:cs typeface="Myriad Pro"/>
            </a:endParaRPr>
          </a:p>
        </p:txBody>
      </p:sp>
      <p:sp>
        <p:nvSpPr>
          <p:cNvPr id="14" name="4 Metin kutusu"/>
          <p:cNvSpPr txBox="1"/>
          <p:nvPr/>
        </p:nvSpPr>
        <p:spPr>
          <a:xfrm>
            <a:off x="190895" y="98260"/>
            <a:ext cx="407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 THAT </a:t>
            </a:r>
            <a:r>
              <a:rPr lang="tr-TR" sz="2400" b="1" dirty="0" smtClean="0">
                <a:solidFill>
                  <a:srgbClr val="FFFF00"/>
                </a:solidFill>
              </a:rPr>
              <a:t>/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</a:rPr>
              <a:t>IN </a:t>
            </a:r>
            <a:r>
              <a:rPr lang="tr-TR" sz="2400" b="1" dirty="0">
                <a:solidFill>
                  <a:srgbClr val="FFFF00"/>
                </a:solidFill>
              </a:rPr>
              <a:t>CASE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0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90895" y="2145436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7139" y="3043986"/>
            <a:ext cx="1345552" cy="386467"/>
          </a:xfrm>
          <a:prstGeom prst="rect">
            <a:avLst/>
          </a:prstGeom>
          <a:solidFill>
            <a:srgbClr val="FF00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7205" y="2121398"/>
            <a:ext cx="7617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İki cümleyi birbirine bağlayan bir bağlaçtır</a:t>
            </a:r>
            <a:r>
              <a:rPr lang="tr-TR" sz="2800" b="1" dirty="0" smtClean="0"/>
              <a:t>.</a:t>
            </a:r>
          </a:p>
          <a:p>
            <a:r>
              <a:rPr lang="tr-TR" sz="2800" b="1" dirty="0" smtClean="0"/>
              <a:t> </a:t>
            </a:r>
            <a:r>
              <a:rPr lang="tr-TR" sz="2800" b="1" dirty="0"/>
              <a:t>“Olsun </a:t>
            </a:r>
            <a:r>
              <a:rPr lang="tr-TR" sz="2800" b="1" dirty="0" smtClean="0"/>
              <a:t>diye”, “olması </a:t>
            </a:r>
            <a:r>
              <a:rPr lang="tr-TR" sz="2800" b="1" dirty="0"/>
              <a:t>için” anlamına gelir.  </a:t>
            </a:r>
            <a:endParaRPr lang="tr-TR" sz="2800" b="1" dirty="0" smtClean="0"/>
          </a:p>
          <a:p>
            <a:r>
              <a:rPr lang="tr-TR" sz="2800" b="1" i="1" dirty="0" smtClean="0"/>
              <a:t>“</a:t>
            </a:r>
            <a:r>
              <a:rPr lang="tr-TR" sz="2800" b="1" i="1" dirty="0" err="1"/>
              <a:t>So</a:t>
            </a:r>
            <a:r>
              <a:rPr lang="tr-TR" sz="2800" b="1" i="1" dirty="0"/>
              <a:t> </a:t>
            </a:r>
            <a:r>
              <a:rPr lang="tr-TR" sz="2800" b="1" i="1" dirty="0" err="1"/>
              <a:t>that</a:t>
            </a:r>
            <a:r>
              <a:rPr lang="tr-TR" sz="2800" b="1" i="1" dirty="0"/>
              <a:t>" </a:t>
            </a:r>
            <a:r>
              <a:rPr lang="tr-TR" sz="2800" b="1" dirty="0"/>
              <a:t>den </a:t>
            </a:r>
            <a:r>
              <a:rPr lang="tr-TR" sz="2800" b="1" dirty="0" smtClean="0"/>
              <a:t>sonra </a:t>
            </a:r>
            <a:r>
              <a:rPr lang="tr-TR" sz="2800" b="1" dirty="0"/>
              <a:t>eylemin amacını  belirten cümle  getirilir.</a:t>
            </a:r>
            <a:endParaRPr lang="en-US" sz="2800" dirty="0"/>
          </a:p>
        </p:txBody>
      </p:sp>
      <p:sp>
        <p:nvSpPr>
          <p:cNvPr id="11" name="4 Metin kutusu"/>
          <p:cNvSpPr txBox="1"/>
          <p:nvPr/>
        </p:nvSpPr>
        <p:spPr>
          <a:xfrm>
            <a:off x="190895" y="98260"/>
            <a:ext cx="407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 THAT </a:t>
            </a:r>
            <a:r>
              <a:rPr lang="tr-TR" sz="2400" b="1" dirty="0" smtClean="0">
                <a:solidFill>
                  <a:srgbClr val="FFFF00"/>
                </a:solidFill>
              </a:rPr>
              <a:t>/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</a:rPr>
              <a:t>IN </a:t>
            </a:r>
            <a:r>
              <a:rPr lang="tr-TR" sz="2400" b="1" dirty="0">
                <a:solidFill>
                  <a:srgbClr val="FFFF00"/>
                </a:solidFill>
              </a:rPr>
              <a:t>CASE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6379" y="1290888"/>
            <a:ext cx="1610371" cy="52322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tx1"/>
                </a:solidFill>
              </a:rPr>
              <a:t>SO THAT</a:t>
            </a:r>
            <a:r>
              <a:rPr lang="tr-TR" sz="2800" b="1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055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9" grpId="0" animBg="1"/>
      <p:bldP spid="16" grpId="0"/>
      <p:bldP spid="16" grpId="1"/>
      <p:bldP spid="16" grpId="2"/>
      <p:bldP spid="12" grpId="0" animBg="1"/>
      <p:bldP spid="12" grpId="1" animBg="1"/>
      <p:bldP spid="12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373906" y="3667790"/>
            <a:ext cx="935263" cy="386467"/>
          </a:xfrm>
          <a:prstGeom prst="rect">
            <a:avLst/>
          </a:prstGeom>
          <a:solidFill>
            <a:srgbClr val="FF00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962569" y="3638758"/>
            <a:ext cx="5417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He </a:t>
            </a:r>
            <a:r>
              <a:rPr lang="tr-TR" sz="2400" b="1" dirty="0" err="1" smtClean="0"/>
              <a:t>wears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glassses</a:t>
            </a:r>
            <a:r>
              <a:rPr lang="tr-TR" sz="2400" b="1" dirty="0" smtClean="0"/>
              <a:t>  </a:t>
            </a:r>
            <a:r>
              <a:rPr lang="tr-TR" sz="2400" b="1" dirty="0" err="1"/>
              <a:t>so</a:t>
            </a:r>
            <a:r>
              <a:rPr lang="tr-TR" sz="2400" b="1" dirty="0"/>
              <a:t> </a:t>
            </a:r>
            <a:r>
              <a:rPr lang="tr-TR" sz="2400" b="1" dirty="0" err="1" smtClean="0"/>
              <a:t>that</a:t>
            </a:r>
            <a:r>
              <a:rPr lang="tr-TR" sz="2400" b="1" dirty="0"/>
              <a:t> </a:t>
            </a:r>
            <a:r>
              <a:rPr lang="tr-TR" sz="2400" b="1" dirty="0" smtClean="0"/>
              <a:t> he </a:t>
            </a:r>
            <a:r>
              <a:rPr lang="tr-TR" sz="2400" b="1" dirty="0"/>
              <a:t>can </a:t>
            </a:r>
            <a:r>
              <a:rPr lang="tr-TR" sz="2400" b="1" dirty="0" err="1"/>
              <a:t>see</a:t>
            </a:r>
            <a:r>
              <a:rPr lang="tr-TR" sz="2400" b="1" dirty="0"/>
              <a:t> </a:t>
            </a:r>
            <a:r>
              <a:rPr lang="tr-TR" sz="2400" b="1" dirty="0" err="1" smtClean="0"/>
              <a:t>better</a:t>
            </a:r>
            <a:r>
              <a:rPr lang="tr-TR" sz="2400" b="1" dirty="0" smtClean="0"/>
              <a:t>.</a:t>
            </a:r>
            <a:endParaRPr lang="en-US" sz="2400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4 Metin kutusu"/>
          <p:cNvSpPr txBox="1"/>
          <p:nvPr/>
        </p:nvSpPr>
        <p:spPr>
          <a:xfrm>
            <a:off x="190895" y="98260"/>
            <a:ext cx="407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 THAT </a:t>
            </a:r>
            <a:r>
              <a:rPr lang="tr-TR" sz="2400" b="1" dirty="0" smtClean="0">
                <a:solidFill>
                  <a:srgbClr val="FFFF00"/>
                </a:solidFill>
              </a:rPr>
              <a:t>/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</a:rPr>
              <a:t>IN </a:t>
            </a:r>
            <a:r>
              <a:rPr lang="tr-TR" sz="2400" b="1" dirty="0">
                <a:solidFill>
                  <a:srgbClr val="FFFF00"/>
                </a:solidFill>
              </a:rPr>
              <a:t>CASE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810" y="2191717"/>
            <a:ext cx="3286136" cy="299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9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6" grpId="1"/>
      <p:bldP spid="16" grpId="2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544680" y="3678929"/>
            <a:ext cx="989052" cy="386467"/>
          </a:xfrm>
          <a:prstGeom prst="rect">
            <a:avLst/>
          </a:prstGeom>
          <a:solidFill>
            <a:srgbClr val="FF00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93005" y="3593393"/>
            <a:ext cx="5827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/>
              <a:t>will</a:t>
            </a:r>
            <a:r>
              <a:rPr lang="tr-TR" sz="2400" b="1" dirty="0"/>
              <a:t> buy </a:t>
            </a:r>
            <a:r>
              <a:rPr lang="tr-TR" sz="2400" b="1" dirty="0" err="1"/>
              <a:t>some</a:t>
            </a:r>
            <a:r>
              <a:rPr lang="tr-TR" sz="2400" b="1" dirty="0"/>
              <a:t> </a:t>
            </a:r>
            <a:r>
              <a:rPr lang="tr-TR" sz="2400" b="1" dirty="0" err="1"/>
              <a:t>eggs</a:t>
            </a:r>
            <a:r>
              <a:rPr lang="tr-TR" sz="2400" b="1" dirty="0"/>
              <a:t> </a:t>
            </a:r>
            <a:r>
              <a:rPr lang="tr-TR" sz="2400" b="1" dirty="0" err="1"/>
              <a:t>and</a:t>
            </a:r>
            <a:r>
              <a:rPr lang="tr-TR" sz="2400" b="1" dirty="0"/>
              <a:t> </a:t>
            </a:r>
            <a:r>
              <a:rPr lang="tr-TR" sz="2400" b="1" dirty="0" err="1"/>
              <a:t>flour</a:t>
            </a:r>
            <a:r>
              <a:rPr lang="tr-TR" sz="2400" b="1" dirty="0"/>
              <a:t> </a:t>
            </a:r>
            <a:r>
              <a:rPr lang="tr-TR" sz="2400" b="1" dirty="0" err="1"/>
              <a:t>so</a:t>
            </a:r>
            <a:r>
              <a:rPr lang="tr-TR" sz="2400" b="1" dirty="0"/>
              <a:t> </a:t>
            </a:r>
            <a:r>
              <a:rPr lang="tr-TR" sz="2400" b="1" dirty="0" err="1"/>
              <a:t>that</a:t>
            </a:r>
            <a:r>
              <a:rPr lang="tr-TR" sz="2400" b="1" dirty="0"/>
              <a:t> </a:t>
            </a:r>
            <a:r>
              <a:rPr lang="tr-TR" sz="2400" b="1" dirty="0" smtClean="0"/>
              <a:t> I can </a:t>
            </a:r>
            <a:r>
              <a:rPr lang="tr-TR" sz="2400" b="1" dirty="0" err="1"/>
              <a:t>make</a:t>
            </a:r>
            <a:r>
              <a:rPr lang="tr-TR" sz="2400" b="1" dirty="0"/>
              <a:t> a </a:t>
            </a:r>
            <a:r>
              <a:rPr lang="tr-TR" sz="2400" b="1" dirty="0" err="1"/>
              <a:t>cake</a:t>
            </a:r>
            <a:r>
              <a:rPr lang="tr-TR" sz="2400" b="1" dirty="0"/>
              <a:t>.</a:t>
            </a:r>
            <a:endParaRPr lang="en-US" sz="2400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4 Metin kutusu"/>
          <p:cNvSpPr txBox="1"/>
          <p:nvPr/>
        </p:nvSpPr>
        <p:spPr>
          <a:xfrm>
            <a:off x="190895" y="98260"/>
            <a:ext cx="407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 THAT </a:t>
            </a:r>
            <a:r>
              <a:rPr lang="tr-TR" sz="2400" b="1" dirty="0" smtClean="0">
                <a:solidFill>
                  <a:srgbClr val="FFFF00"/>
                </a:solidFill>
              </a:rPr>
              <a:t>/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</a:rPr>
              <a:t>IN </a:t>
            </a:r>
            <a:r>
              <a:rPr lang="tr-TR" sz="2400" b="1" dirty="0">
                <a:solidFill>
                  <a:srgbClr val="FFFF00"/>
                </a:solidFill>
              </a:rPr>
              <a:t>CASE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" name="Picture 2" descr="sn-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95" y="2191717"/>
            <a:ext cx="3657966" cy="299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3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6" grpId="1"/>
      <p:bldP spid="16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499923" y="3348157"/>
            <a:ext cx="989052" cy="386467"/>
          </a:xfrm>
          <a:prstGeom prst="rect">
            <a:avLst/>
          </a:prstGeom>
          <a:solidFill>
            <a:srgbClr val="FF0000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93005" y="3281491"/>
            <a:ext cx="49409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take</a:t>
            </a:r>
            <a:r>
              <a:rPr lang="tr-TR" sz="2400" b="1" dirty="0"/>
              <a:t> </a:t>
            </a:r>
            <a:r>
              <a:rPr lang="tr-TR" sz="2400" b="1" dirty="0" err="1"/>
              <a:t>my</a:t>
            </a:r>
            <a:r>
              <a:rPr lang="tr-TR" sz="2400" b="1" dirty="0"/>
              <a:t> </a:t>
            </a:r>
            <a:r>
              <a:rPr lang="tr-TR" sz="2400" b="1" dirty="0" err="1"/>
              <a:t>camera</a:t>
            </a:r>
            <a:r>
              <a:rPr lang="tr-TR" sz="2400" b="1" dirty="0"/>
              <a:t> 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so</a:t>
            </a:r>
            <a:r>
              <a:rPr lang="tr-TR" sz="2400" b="1" dirty="0" smtClean="0"/>
              <a:t> </a:t>
            </a:r>
            <a:r>
              <a:rPr lang="tr-TR" sz="2400" b="1" dirty="0" err="1"/>
              <a:t>that</a:t>
            </a:r>
            <a:r>
              <a:rPr lang="tr-TR" sz="2400" b="1" dirty="0"/>
              <a:t> </a:t>
            </a:r>
            <a:r>
              <a:rPr lang="tr-TR" sz="2400" b="1" dirty="0" smtClean="0"/>
              <a:t> I </a:t>
            </a:r>
            <a:r>
              <a:rPr lang="tr-TR" sz="2400" b="1" dirty="0"/>
              <a:t>can </a:t>
            </a:r>
            <a:r>
              <a:rPr lang="tr-TR" sz="2400" b="1" dirty="0" err="1"/>
              <a:t>take</a:t>
            </a:r>
            <a:r>
              <a:rPr lang="tr-TR" sz="2400" b="1" dirty="0"/>
              <a:t> </a:t>
            </a:r>
            <a:r>
              <a:rPr lang="tr-TR" sz="2400" b="1" dirty="0" err="1"/>
              <a:t>photos</a:t>
            </a:r>
            <a:r>
              <a:rPr lang="tr-TR" sz="2400" b="1" dirty="0"/>
              <a:t> of </a:t>
            </a:r>
            <a:r>
              <a:rPr lang="tr-TR" sz="2400" b="1" dirty="0" err="1" smtClean="0"/>
              <a:t>beautiful</a:t>
            </a:r>
            <a:r>
              <a:rPr lang="tr-TR" sz="2400" b="1" dirty="0" smtClean="0"/>
              <a:t> </a:t>
            </a:r>
            <a:r>
              <a:rPr lang="tr-TR" sz="2400" b="1" dirty="0" err="1"/>
              <a:t>sceneries</a:t>
            </a:r>
            <a:r>
              <a:rPr lang="tr-TR" sz="2400" b="1" dirty="0"/>
              <a:t>.</a:t>
            </a:r>
            <a:endParaRPr lang="en-US" sz="2400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95" y="2403522"/>
            <a:ext cx="3657966" cy="2566776"/>
          </a:xfrm>
          <a:prstGeom prst="rect">
            <a:avLst/>
          </a:prstGeom>
        </p:spPr>
      </p:pic>
      <p:sp>
        <p:nvSpPr>
          <p:cNvPr id="13" name="4 Metin kutusu"/>
          <p:cNvSpPr txBox="1"/>
          <p:nvPr/>
        </p:nvSpPr>
        <p:spPr>
          <a:xfrm>
            <a:off x="190895" y="98260"/>
            <a:ext cx="407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 THAT </a:t>
            </a:r>
            <a:r>
              <a:rPr lang="tr-TR" sz="2400" b="1" dirty="0" smtClean="0">
                <a:solidFill>
                  <a:srgbClr val="FFFF00"/>
                </a:solidFill>
              </a:rPr>
              <a:t>/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</a:rPr>
              <a:t>IN </a:t>
            </a:r>
            <a:r>
              <a:rPr lang="tr-TR" sz="2400" b="1" dirty="0">
                <a:solidFill>
                  <a:srgbClr val="FFFF00"/>
                </a:solidFill>
              </a:rPr>
              <a:t>CASE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10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6" grpId="1"/>
      <p:bldP spid="16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90895" y="2145436"/>
            <a:ext cx="503998" cy="43541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7195" y="2639484"/>
            <a:ext cx="1211865" cy="386467"/>
          </a:xfrm>
          <a:prstGeom prst="rect">
            <a:avLst/>
          </a:prstGeom>
          <a:solidFill>
            <a:srgbClr val="FF70C6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7205" y="2121398"/>
            <a:ext cx="76179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/>
              <a:t>İki cümleyi birbirine bağlayan bir bağlaçtır. </a:t>
            </a:r>
            <a:endParaRPr lang="tr-TR" sz="2800" b="1" dirty="0" smtClean="0"/>
          </a:p>
          <a:p>
            <a:r>
              <a:rPr lang="tr-TR" sz="2800" b="1" dirty="0" smtClean="0"/>
              <a:t>Bir</a:t>
            </a:r>
            <a:r>
              <a:rPr lang="en-US" sz="2800" dirty="0"/>
              <a:t> </a:t>
            </a:r>
            <a:r>
              <a:rPr lang="tr-TR" sz="2800" b="1" dirty="0" smtClean="0"/>
              <a:t>önlemden </a:t>
            </a:r>
            <a:r>
              <a:rPr lang="tr-TR" sz="2800" b="1" dirty="0"/>
              <a:t>bahsederken kullanılır. </a:t>
            </a:r>
            <a:r>
              <a:rPr lang="tr-TR" sz="2800" b="1" i="1" dirty="0" err="1"/>
              <a:t>In</a:t>
            </a:r>
            <a:r>
              <a:rPr lang="tr-TR" sz="2800" b="1" i="1" dirty="0"/>
              <a:t> </a:t>
            </a:r>
            <a:r>
              <a:rPr lang="tr-TR" sz="2800" b="1" i="1" dirty="0" err="1"/>
              <a:t>case</a:t>
            </a:r>
            <a:r>
              <a:rPr lang="tr-TR" sz="2800" b="1" i="1" dirty="0"/>
              <a:t>, </a:t>
            </a:r>
            <a:endParaRPr lang="en-US" sz="2800" i="1" dirty="0"/>
          </a:p>
          <a:p>
            <a:r>
              <a:rPr lang="tr-TR" sz="2800" b="1" dirty="0" smtClean="0"/>
              <a:t>“</a:t>
            </a:r>
            <a:r>
              <a:rPr lang="tr-TR" sz="2800" b="1" dirty="0"/>
              <a:t>ihtimaline karşı”, “</a:t>
            </a:r>
            <a:r>
              <a:rPr lang="tr-TR" sz="2800" b="1"/>
              <a:t>tedbir </a:t>
            </a:r>
            <a:r>
              <a:rPr lang="tr-TR" sz="2800" b="1" smtClean="0"/>
              <a:t>olsun </a:t>
            </a:r>
            <a:r>
              <a:rPr lang="tr-TR" sz="2800" b="1" dirty="0"/>
              <a:t>diye” anlamına </a:t>
            </a:r>
            <a:endParaRPr lang="en-US" sz="2800" dirty="0"/>
          </a:p>
          <a:p>
            <a:r>
              <a:rPr lang="tr-TR" sz="2800" b="1" dirty="0" smtClean="0"/>
              <a:t>gelir</a:t>
            </a:r>
            <a:r>
              <a:rPr lang="tr-TR" sz="2800" b="1" dirty="0"/>
              <a:t>. Tedbir alınması gereken durum “in </a:t>
            </a:r>
            <a:r>
              <a:rPr lang="tr-TR" sz="2800" b="1" dirty="0" err="1"/>
              <a:t>case</a:t>
            </a:r>
            <a:r>
              <a:rPr lang="tr-TR" sz="2800" b="1" dirty="0"/>
              <a:t>” </a:t>
            </a:r>
            <a:endParaRPr lang="en-US" sz="2800" dirty="0"/>
          </a:p>
          <a:p>
            <a:r>
              <a:rPr lang="tr-TR" sz="2800" b="1" dirty="0" smtClean="0"/>
              <a:t>den </a:t>
            </a:r>
            <a:r>
              <a:rPr lang="tr-TR" sz="2800" b="1" dirty="0"/>
              <a:t>sonra gelir.</a:t>
            </a:r>
            <a:endParaRPr lang="en-US" sz="2800" dirty="0"/>
          </a:p>
        </p:txBody>
      </p:sp>
      <p:sp>
        <p:nvSpPr>
          <p:cNvPr id="11" name="4 Metin kutusu"/>
          <p:cNvSpPr txBox="1"/>
          <p:nvPr/>
        </p:nvSpPr>
        <p:spPr>
          <a:xfrm>
            <a:off x="190895" y="98260"/>
            <a:ext cx="407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 THAT </a:t>
            </a:r>
            <a:r>
              <a:rPr lang="tr-TR" sz="2400" b="1" dirty="0" smtClean="0">
                <a:solidFill>
                  <a:srgbClr val="FFFF00"/>
                </a:solidFill>
              </a:rPr>
              <a:t>/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</a:rPr>
              <a:t>IN </a:t>
            </a:r>
            <a:r>
              <a:rPr lang="tr-TR" sz="2400" b="1" dirty="0">
                <a:solidFill>
                  <a:srgbClr val="FFFF00"/>
                </a:solidFill>
              </a:rPr>
              <a:t>CASE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6379" y="1290888"/>
            <a:ext cx="1610371" cy="523220"/>
          </a:xfrm>
          <a:prstGeom prst="rect">
            <a:avLst/>
          </a:prstGeom>
          <a:solidFill>
            <a:srgbClr val="FF70C6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chemeClr val="tx1"/>
                </a:solidFill>
              </a:rPr>
              <a:t>IN CASE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98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9" grpId="0" animBg="1"/>
      <p:bldP spid="16" grpId="0"/>
      <p:bldP spid="16" grpId="1"/>
      <p:bldP spid="16" grpId="2"/>
      <p:bldP spid="12" grpId="0" animBg="1"/>
      <p:bldP spid="12" grpId="1" animBg="1"/>
      <p:bldP spid="1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85330" y="3668591"/>
            <a:ext cx="919742" cy="386467"/>
          </a:xfrm>
          <a:prstGeom prst="rect">
            <a:avLst/>
          </a:prstGeom>
          <a:solidFill>
            <a:srgbClr val="FF70C6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12097" y="3593393"/>
            <a:ext cx="5417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 </a:t>
            </a:r>
            <a:r>
              <a:rPr lang="tr-TR" sz="2400" b="1" dirty="0" err="1" smtClean="0"/>
              <a:t>Take</a:t>
            </a:r>
            <a:r>
              <a:rPr lang="tr-TR" sz="2400" b="1" dirty="0" smtClean="0"/>
              <a:t> </a:t>
            </a:r>
            <a:r>
              <a:rPr lang="tr-TR" sz="2400" b="1" dirty="0" err="1"/>
              <a:t>your</a:t>
            </a:r>
            <a:r>
              <a:rPr lang="tr-TR" sz="2400" b="1" dirty="0"/>
              <a:t> </a:t>
            </a:r>
            <a:r>
              <a:rPr lang="tr-TR" sz="2400" b="1" dirty="0" err="1"/>
              <a:t>umbrella</a:t>
            </a:r>
            <a:r>
              <a:rPr lang="tr-TR" sz="2400" b="1" dirty="0"/>
              <a:t> </a:t>
            </a:r>
            <a:r>
              <a:rPr lang="tr-TR" sz="2400" b="1" dirty="0" smtClean="0"/>
              <a:t> in </a:t>
            </a:r>
            <a:r>
              <a:rPr lang="tr-TR" sz="2400" b="1" dirty="0" err="1"/>
              <a:t>case</a:t>
            </a:r>
            <a:r>
              <a:rPr lang="tr-TR" sz="2400" b="1" dirty="0"/>
              <a:t> it </a:t>
            </a:r>
            <a:r>
              <a:rPr lang="tr-TR" sz="2400" b="1" dirty="0" err="1"/>
              <a:t>rains</a:t>
            </a:r>
            <a:r>
              <a:rPr lang="tr-TR" sz="2400" b="1" dirty="0"/>
              <a:t>.</a:t>
            </a:r>
            <a:endParaRPr lang="en-US" sz="2400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4 Metin kutusu"/>
          <p:cNvSpPr txBox="1"/>
          <p:nvPr/>
        </p:nvSpPr>
        <p:spPr>
          <a:xfrm>
            <a:off x="190895" y="98260"/>
            <a:ext cx="407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 THAT </a:t>
            </a:r>
            <a:r>
              <a:rPr lang="tr-TR" sz="2400" b="1" dirty="0" smtClean="0">
                <a:solidFill>
                  <a:srgbClr val="FFFF00"/>
                </a:solidFill>
              </a:rPr>
              <a:t>/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</a:rPr>
              <a:t>IN </a:t>
            </a:r>
            <a:r>
              <a:rPr lang="tr-TR" sz="2400" b="1" dirty="0">
                <a:solidFill>
                  <a:srgbClr val="FFFF00"/>
                </a:solidFill>
              </a:rPr>
              <a:t>CASE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59" y="2191717"/>
            <a:ext cx="2511925" cy="299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013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6" grpId="1"/>
      <p:bldP spid="16" grpId="2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700457" y="3475357"/>
            <a:ext cx="1031149" cy="386467"/>
          </a:xfrm>
          <a:prstGeom prst="rect">
            <a:avLst/>
          </a:prstGeom>
          <a:solidFill>
            <a:srgbClr val="FF70C6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22270" y="3415163"/>
            <a:ext cx="4075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I </a:t>
            </a:r>
            <a:r>
              <a:rPr lang="tr-TR" sz="2400" b="1" dirty="0" err="1"/>
              <a:t>will</a:t>
            </a:r>
            <a:r>
              <a:rPr lang="tr-TR" sz="2400" b="1" dirty="0"/>
              <a:t> </a:t>
            </a:r>
            <a:r>
              <a:rPr lang="tr-TR" sz="2400" b="1" dirty="0" err="1"/>
              <a:t>take</a:t>
            </a:r>
            <a:r>
              <a:rPr lang="tr-TR" sz="2400" b="1" dirty="0"/>
              <a:t> </a:t>
            </a:r>
            <a:r>
              <a:rPr lang="tr-TR" sz="2400" b="1" dirty="0" err="1"/>
              <a:t>map</a:t>
            </a:r>
            <a:r>
              <a:rPr lang="tr-TR" sz="2400" b="1" dirty="0"/>
              <a:t> </a:t>
            </a:r>
            <a:r>
              <a:rPr lang="tr-TR" sz="2400" b="1" dirty="0" err="1"/>
              <a:t>with</a:t>
            </a:r>
            <a:r>
              <a:rPr lang="tr-TR" sz="2400" b="1" dirty="0"/>
              <a:t> me in </a:t>
            </a:r>
            <a:r>
              <a:rPr lang="tr-TR" sz="2400" b="1" dirty="0" err="1"/>
              <a:t>case</a:t>
            </a:r>
            <a:r>
              <a:rPr lang="tr-TR" sz="2400" b="1" dirty="0"/>
              <a:t> I </a:t>
            </a:r>
            <a:r>
              <a:rPr lang="tr-TR" sz="2400" b="1" dirty="0" err="1"/>
              <a:t>get</a:t>
            </a:r>
            <a:r>
              <a:rPr lang="tr-TR" sz="2400" b="1" dirty="0"/>
              <a:t> </a:t>
            </a:r>
            <a:r>
              <a:rPr lang="tr-TR" sz="2400" b="1" dirty="0" err="1"/>
              <a:t>lost</a:t>
            </a:r>
            <a:r>
              <a:rPr lang="tr-TR" sz="2400" b="1" dirty="0"/>
              <a:t>.</a:t>
            </a:r>
            <a:endParaRPr lang="en-US" sz="2400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95" y="2403522"/>
            <a:ext cx="3431374" cy="2566776"/>
          </a:xfrm>
          <a:prstGeom prst="rect">
            <a:avLst/>
          </a:prstGeom>
        </p:spPr>
      </p:pic>
      <p:sp>
        <p:nvSpPr>
          <p:cNvPr id="13" name="4 Metin kutusu"/>
          <p:cNvSpPr txBox="1"/>
          <p:nvPr/>
        </p:nvSpPr>
        <p:spPr>
          <a:xfrm>
            <a:off x="190895" y="98260"/>
            <a:ext cx="407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 THAT </a:t>
            </a:r>
            <a:r>
              <a:rPr lang="tr-TR" sz="2400" b="1" dirty="0" smtClean="0">
                <a:solidFill>
                  <a:srgbClr val="FFFF00"/>
                </a:solidFill>
              </a:rPr>
              <a:t>/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</a:rPr>
              <a:t>IN </a:t>
            </a:r>
            <a:r>
              <a:rPr lang="tr-TR" sz="2400" b="1" dirty="0">
                <a:solidFill>
                  <a:srgbClr val="FFFF00"/>
                </a:solidFill>
              </a:rPr>
              <a:t>CASE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43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  <p:bldP spid="1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09404" y="3757703"/>
            <a:ext cx="919742" cy="386467"/>
          </a:xfrm>
          <a:prstGeom prst="rect">
            <a:avLst/>
          </a:prstGeom>
          <a:solidFill>
            <a:srgbClr val="FF70C6"/>
          </a:solidFill>
          <a:ln w="19050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34881" y="3321428"/>
            <a:ext cx="494099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err="1"/>
              <a:t>You</a:t>
            </a:r>
            <a:r>
              <a:rPr lang="tr-TR" sz="2400" b="1" dirty="0"/>
              <a:t> </a:t>
            </a:r>
            <a:r>
              <a:rPr lang="tr-TR" sz="2400" b="1" dirty="0" err="1"/>
              <a:t>should</a:t>
            </a:r>
            <a:r>
              <a:rPr lang="tr-TR" sz="2400" b="1" dirty="0"/>
              <a:t> </a:t>
            </a:r>
            <a:r>
              <a:rPr lang="tr-TR" sz="2400" b="1" dirty="0" err="1"/>
              <a:t>drive</a:t>
            </a:r>
            <a:r>
              <a:rPr lang="tr-TR" sz="2400" b="1" dirty="0"/>
              <a:t> </a:t>
            </a:r>
            <a:r>
              <a:rPr lang="tr-TR" sz="2400" b="1" dirty="0" err="1"/>
              <a:t>your</a:t>
            </a:r>
            <a:r>
              <a:rPr lang="tr-TR" sz="2400" b="1" dirty="0"/>
              <a:t> car </a:t>
            </a:r>
            <a:r>
              <a:rPr lang="tr-TR" sz="2400" b="1" dirty="0" err="1"/>
              <a:t>carefully</a:t>
            </a:r>
            <a:r>
              <a:rPr lang="tr-TR" sz="2400" b="1" dirty="0"/>
              <a:t> </a:t>
            </a:r>
            <a:endParaRPr lang="tr-TR" sz="2400" b="1" dirty="0" smtClean="0"/>
          </a:p>
          <a:p>
            <a:r>
              <a:rPr lang="tr-TR" sz="2400" b="1" dirty="0" smtClean="0"/>
              <a:t>in </a:t>
            </a:r>
            <a:r>
              <a:rPr lang="tr-TR" sz="2400" b="1" dirty="0" err="1"/>
              <a:t>case</a:t>
            </a:r>
            <a:r>
              <a:rPr lang="tr-TR" sz="2400" b="1" dirty="0"/>
              <a:t> </a:t>
            </a:r>
            <a:r>
              <a:rPr lang="tr-TR" sz="2400" b="1" dirty="0" err="1"/>
              <a:t>the</a:t>
            </a:r>
            <a:r>
              <a:rPr lang="tr-TR" sz="2400" b="1" dirty="0"/>
              <a:t> </a:t>
            </a:r>
            <a:r>
              <a:rPr lang="tr-TR" sz="2400" b="1" dirty="0" err="1"/>
              <a:t>road</a:t>
            </a:r>
            <a:r>
              <a:rPr lang="tr-TR" sz="2400" b="1" dirty="0"/>
              <a:t> is </a:t>
            </a:r>
            <a:r>
              <a:rPr lang="tr-TR" sz="2400" b="1" dirty="0" err="1"/>
              <a:t>icy</a:t>
            </a:r>
            <a:r>
              <a:rPr lang="tr-TR" sz="2400" b="1" dirty="0"/>
              <a:t>.</a:t>
            </a:r>
            <a:endParaRPr lang="en-US" sz="2400" dirty="0"/>
          </a:p>
          <a:p>
            <a:endParaRPr lang="en-US" sz="2400" dirty="0"/>
          </a:p>
        </p:txBody>
      </p:sp>
      <p:cxnSp>
        <p:nvCxnSpPr>
          <p:cNvPr id="8" name="Elbow Connector 7"/>
          <p:cNvCxnSpPr/>
          <p:nvPr/>
        </p:nvCxnSpPr>
        <p:spPr>
          <a:xfrm>
            <a:off x="402559" y="1302509"/>
            <a:ext cx="4284311" cy="317520"/>
          </a:xfrm>
          <a:prstGeom prst="bentConnector3">
            <a:avLst/>
          </a:prstGeom>
          <a:ln w="28575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962569" y="1620029"/>
            <a:ext cx="1442809" cy="260589"/>
          </a:xfrm>
          <a:prstGeom prst="bentConnector3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2559" y="779289"/>
            <a:ext cx="178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BA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EXAMPLES</a:t>
            </a:r>
            <a:endParaRPr lang="en-US" sz="2800" dirty="0">
              <a:solidFill>
                <a:srgbClr val="BA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95" y="2403522"/>
            <a:ext cx="2927881" cy="2566776"/>
          </a:xfrm>
          <a:prstGeom prst="rect">
            <a:avLst/>
          </a:prstGeom>
        </p:spPr>
      </p:pic>
      <p:sp>
        <p:nvSpPr>
          <p:cNvPr id="13" name="4 Metin kutusu"/>
          <p:cNvSpPr txBox="1"/>
          <p:nvPr/>
        </p:nvSpPr>
        <p:spPr>
          <a:xfrm>
            <a:off x="190895" y="98260"/>
            <a:ext cx="407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  <a:cs typeface="Arial" pitchFamily="34" charset="0"/>
              </a:rPr>
              <a:t>İNGİLİZCE  </a:t>
            </a:r>
            <a:r>
              <a:rPr lang="tr-TR" sz="2400" b="1" dirty="0">
                <a:solidFill>
                  <a:srgbClr val="FFFF00"/>
                </a:solidFill>
              </a:rPr>
              <a:t>SO THAT </a:t>
            </a:r>
            <a:r>
              <a:rPr lang="tr-TR" sz="2400" b="1" dirty="0" smtClean="0">
                <a:solidFill>
                  <a:srgbClr val="FFFF00"/>
                </a:solidFill>
              </a:rPr>
              <a:t>/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tr-TR" sz="2400" b="1" dirty="0" smtClean="0">
                <a:solidFill>
                  <a:srgbClr val="FFFF00"/>
                </a:solidFill>
              </a:rPr>
              <a:t>IN </a:t>
            </a:r>
            <a:r>
              <a:rPr lang="tr-TR" sz="2400" b="1" dirty="0">
                <a:solidFill>
                  <a:srgbClr val="FFFF00"/>
                </a:solidFill>
              </a:rPr>
              <a:t>CASE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56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  <p:bldP spid="16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3529</TotalTime>
  <Words>352</Words>
  <Application>Microsoft Macintosh PowerPoint</Application>
  <PresentationFormat>Özel</PresentationFormat>
  <Paragraphs>74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</vt:vector>
  </TitlesOfParts>
  <Company>MEB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Pc</cp:lastModifiedBy>
  <cp:revision>914</cp:revision>
  <dcterms:created xsi:type="dcterms:W3CDTF">2014-03-24T15:31:55Z</dcterms:created>
  <dcterms:modified xsi:type="dcterms:W3CDTF">2015-01-11T15:50:44Z</dcterms:modified>
</cp:coreProperties>
</file>