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1" r:id="rId2"/>
    <p:sldId id="308" r:id="rId3"/>
    <p:sldId id="290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293" r:id="rId15"/>
  </p:sldIdLst>
  <p:sldSz cx="11704638" cy="6583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2C"/>
    <a:srgbClr val="FF867A"/>
    <a:srgbClr val="C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708" y="66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E7FAC-4486-1C4B-8F69-C51660E863AB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7FB92-1374-3645-93B5-B32745DE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82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82D10-BF45-7749-AD5E-1FBA3C9653DA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4A8BC-CEE1-1547-AA3B-E90BB0ED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638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7482-0584-E448-A49C-6318E617AE79}" type="datetime1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C64-2B56-EB49-A0F3-5BD38FA2CF83}" type="datetime1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F258-7C58-C34F-B671-882CA1B2CE21}" type="datetime1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C208-3891-984C-92DF-6F4A8B116B90}" type="datetime1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5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8705-AA71-6A4D-BE9E-EBEED74D872C}" type="datetime1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11B-74C1-C342-BDA2-C04293A9D724}" type="datetime1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415F-F9B7-6746-AC1F-BF13EB6E6EDE}" type="datetime1">
              <a:rPr lang="en-US" smtClean="0"/>
              <a:t>6/4/2014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78B8-6D06-9E44-9D94-ED941F3BF8B1}" type="datetime1">
              <a:rPr lang="en-US" smtClean="0"/>
              <a:t>6/4/2014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B518-BE1C-6B45-89FE-33EA6EB8086A}" type="datetime1">
              <a:rPr lang="en-US" smtClean="0"/>
              <a:t>6/4/2014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1954-D695-1645-BB49-B497FB4987D0}" type="datetime1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AD56-7981-A349-8C8C-80CE55D7E4BB}" type="datetime1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C1E37-65B6-8343-9A36-2A1BE63C4609}" type="datetime1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.png"/><Relationship Id="rId7" Type="http://schemas.openxmlformats.org/officeDocument/2006/relationships/image" Target="../media/image3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image" Target="../media/image11.png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image" Target="../media/image45.emf"/><Relationship Id="rId3" Type="http://schemas.openxmlformats.org/officeDocument/2006/relationships/image" Target="../media/image3.png"/><Relationship Id="rId7" Type="http://schemas.openxmlformats.org/officeDocument/2006/relationships/image" Target="../media/image39.emf"/><Relationship Id="rId12" Type="http://schemas.openxmlformats.org/officeDocument/2006/relationships/image" Target="../media/image4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11" Type="http://schemas.openxmlformats.org/officeDocument/2006/relationships/image" Target="../media/image43.emf"/><Relationship Id="rId5" Type="http://schemas.openxmlformats.org/officeDocument/2006/relationships/image" Target="../media/image11.png"/><Relationship Id="rId10" Type="http://schemas.openxmlformats.org/officeDocument/2006/relationships/image" Target="../media/image42.emf"/><Relationship Id="rId4" Type="http://schemas.openxmlformats.org/officeDocument/2006/relationships/image" Target="../media/image37.png"/><Relationship Id="rId9" Type="http://schemas.openxmlformats.org/officeDocument/2006/relationships/image" Target="../media/image41.emf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 descr="27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7" y="1111019"/>
            <a:ext cx="8412166" cy="508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86001" y="138798"/>
            <a:ext cx="65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DİK ÜÇGENDEKİ DAR AÇILARIN TRİGONOMETRİK ORANLARI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74448" y="907836"/>
            <a:ext cx="9437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DİK ÜÇGENDEKİ DAR AÇILARIN TRİGONOMETRİK ORANLARI</a:t>
            </a:r>
            <a:endParaRPr lang="en-US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6067" y="2876855"/>
            <a:ext cx="1449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Sinüs (sin)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8466" y="2902253"/>
            <a:ext cx="1741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Kosinüs(cos)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6067" y="4824032"/>
            <a:ext cx="1798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Tanjant (tan)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2080" y="4917158"/>
            <a:ext cx="1987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/>
              <a:t>Kotanjant</a:t>
            </a:r>
            <a:r>
              <a:rPr lang="tr-TR" sz="2400" dirty="0" smtClean="0"/>
              <a:t>(</a:t>
            </a:r>
            <a:r>
              <a:rPr lang="tr-TR" sz="2400" dirty="0" err="1" smtClean="0"/>
              <a:t>cot</a:t>
            </a:r>
            <a:r>
              <a:rPr lang="tr-TR" sz="2400" dirty="0" smtClean="0"/>
              <a:t>)</a:t>
            </a:r>
            <a:endParaRPr lang="en-US" sz="20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119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10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6001" y="138798"/>
            <a:ext cx="65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DİK ÜÇGENDEKİ DAR AÇILARIN TRİGONOMETRİK ORANLARI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497325" y="2437152"/>
            <a:ext cx="2648049" cy="19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87295" y="2041715"/>
            <a:ext cx="2923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Komşu dik kenar uzunluğu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8535" y="2389389"/>
            <a:ext cx="2269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Hipotenüs uzunluğu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62325" y="3320647"/>
            <a:ext cx="3203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Bu oran B ’sının kosinüsüdür.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802" y="3947130"/>
            <a:ext cx="3122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c</a:t>
            </a:r>
            <a:r>
              <a:rPr lang="tr-TR" sz="2000" dirty="0" smtClean="0"/>
              <a:t>os B         şeklinde gösterilir.</a:t>
            </a:r>
            <a:endParaRPr lang="en-US" sz="2000" dirty="0">
              <a:latin typeface="Myriad Pro"/>
              <a:cs typeface="Myriad Pro"/>
            </a:endParaRPr>
          </a:p>
        </p:txBody>
      </p:sp>
      <p:pic>
        <p:nvPicPr>
          <p:cNvPr id="21" name="Picture 20" descr="23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34" y="3328363"/>
            <a:ext cx="177800" cy="76200"/>
          </a:xfrm>
          <a:prstGeom prst="rect">
            <a:avLst/>
          </a:prstGeom>
        </p:spPr>
      </p:pic>
      <p:pic>
        <p:nvPicPr>
          <p:cNvPr id="25" name="Picture 24" descr="23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50" y="3959465"/>
            <a:ext cx="177800" cy="7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325" y="2107654"/>
            <a:ext cx="635000" cy="69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7019" y="2124586"/>
            <a:ext cx="7747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342" y="3862686"/>
            <a:ext cx="393700" cy="609600"/>
          </a:xfrm>
          <a:prstGeom prst="rect">
            <a:avLst/>
          </a:prstGeom>
        </p:spPr>
      </p:pic>
      <p:pic>
        <p:nvPicPr>
          <p:cNvPr id="23" name="Picture 22" descr="27-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55" y="2411494"/>
            <a:ext cx="2189676" cy="18263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81119" y="2980813"/>
            <a:ext cx="86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 3cm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05588" y="39697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41548" y="3970537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23502" y="2069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65816" y="2957538"/>
            <a:ext cx="90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5cm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895908" y="4147042"/>
            <a:ext cx="92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= 4cm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11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6001" y="138798"/>
            <a:ext cx="65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DİK ÜÇGENDEKİ DAR AÇILARIN TRİGONOMETRİK ORANLARI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439986" y="2452475"/>
            <a:ext cx="2648049" cy="19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80752" y="2057038"/>
            <a:ext cx="2719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Karşı dik kenar uzunluğu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77216" y="2447042"/>
            <a:ext cx="2923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Komşu dik kenar uzunluğu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04986" y="3335970"/>
            <a:ext cx="3017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Bu oran B ’sının tanjantıdır.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7929" y="3962453"/>
            <a:ext cx="3108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/>
              <a:t>tanB</a:t>
            </a:r>
            <a:r>
              <a:rPr lang="tr-TR" sz="2000" dirty="0" smtClean="0"/>
              <a:t> =     şeklinde gösterilir.</a:t>
            </a:r>
            <a:endParaRPr lang="en-US" sz="2000" dirty="0">
              <a:latin typeface="Myriad Pro"/>
              <a:cs typeface="Myriad Pro"/>
            </a:endParaRPr>
          </a:p>
        </p:txBody>
      </p:sp>
      <p:pic>
        <p:nvPicPr>
          <p:cNvPr id="21" name="Picture 20" descr="23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32" y="3343686"/>
            <a:ext cx="177800" cy="76200"/>
          </a:xfrm>
          <a:prstGeom prst="rect">
            <a:avLst/>
          </a:prstGeom>
        </p:spPr>
      </p:pic>
      <p:pic>
        <p:nvPicPr>
          <p:cNvPr id="25" name="Picture 24" descr="23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72" y="3987851"/>
            <a:ext cx="177800" cy="76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166" y="2142242"/>
            <a:ext cx="825500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4931" y="3886475"/>
            <a:ext cx="228600" cy="609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2286" y="2122977"/>
            <a:ext cx="647700" cy="698500"/>
          </a:xfrm>
          <a:prstGeom prst="rect">
            <a:avLst/>
          </a:prstGeom>
        </p:spPr>
      </p:pic>
      <p:pic>
        <p:nvPicPr>
          <p:cNvPr id="24" name="Picture 23" descr="27-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55" y="2411494"/>
            <a:ext cx="2189676" cy="182632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81119" y="2980813"/>
            <a:ext cx="86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 3cm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005588" y="39697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441548" y="3970537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123502" y="2069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265816" y="2957538"/>
            <a:ext cx="90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5cm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895908" y="4147042"/>
            <a:ext cx="92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= 4cm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1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12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6001" y="138798"/>
            <a:ext cx="65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DİK ÜÇGENDEKİ DAR AÇILARIN TRİGONOMETRİK ORANLARI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384574" y="2455123"/>
            <a:ext cx="2648049" cy="19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32214" y="2093550"/>
            <a:ext cx="2923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Komşu dik kenar uzunluğu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1804" y="2449690"/>
            <a:ext cx="2719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Karşı dik kenar uzunluğu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81846" y="3338618"/>
            <a:ext cx="3269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Bu oran B ’sının </a:t>
            </a:r>
            <a:r>
              <a:rPr lang="tr-TR" sz="2000" dirty="0" err="1" smtClean="0"/>
              <a:t>kotanjantıdır</a:t>
            </a:r>
            <a:r>
              <a:rPr lang="tr-TR" sz="2000" dirty="0" smtClean="0"/>
              <a:t>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7857" y="3965101"/>
            <a:ext cx="3094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/>
              <a:t>cot</a:t>
            </a:r>
            <a:r>
              <a:rPr lang="tr-TR" sz="2000" dirty="0" smtClean="0"/>
              <a:t> B =     şeklinde gösterilir.</a:t>
            </a:r>
            <a:endParaRPr lang="en-US" sz="2000" dirty="0">
              <a:latin typeface="Myriad Pro"/>
              <a:cs typeface="Myriad Pro"/>
            </a:endParaRPr>
          </a:p>
        </p:txBody>
      </p:sp>
      <p:pic>
        <p:nvPicPr>
          <p:cNvPr id="21" name="Picture 20" descr="23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89" y="3354800"/>
            <a:ext cx="177800" cy="76200"/>
          </a:xfrm>
          <a:prstGeom prst="rect">
            <a:avLst/>
          </a:prstGeom>
        </p:spPr>
      </p:pic>
      <p:pic>
        <p:nvPicPr>
          <p:cNvPr id="25" name="Picture 24" descr="23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27" y="3998237"/>
            <a:ext cx="177800" cy="7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472" y="3872191"/>
            <a:ext cx="228600" cy="609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1558" y="2125625"/>
            <a:ext cx="647700" cy="698500"/>
          </a:xfrm>
          <a:prstGeom prst="rect">
            <a:avLst/>
          </a:prstGeom>
        </p:spPr>
      </p:pic>
      <p:pic>
        <p:nvPicPr>
          <p:cNvPr id="24" name="Picture 23" descr="27-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55" y="2411494"/>
            <a:ext cx="2189676" cy="18263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81119" y="2980813"/>
            <a:ext cx="86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 3cm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05588" y="39697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441548" y="3970537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23502" y="2069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65816" y="2957538"/>
            <a:ext cx="90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5cm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895908" y="4147042"/>
            <a:ext cx="92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= 4cm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8150" y="2134091"/>
            <a:ext cx="8255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13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6001" y="138798"/>
            <a:ext cx="65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DİK ÜÇGENDEKİ DAR AÇILARIN TRİGONOMETRİK ORANLARI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72005" y="1163529"/>
            <a:ext cx="8594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Birbirlerinin tümleri olan A ve B açılarının trigonometrik oranlarını karşılaştıralım.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463" y="2120186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sin</a:t>
            </a:r>
            <a:r>
              <a:rPr lang="tr-TR" sz="2000" dirty="0" smtClean="0"/>
              <a:t>A</a:t>
            </a:r>
            <a:endParaRPr lang="en-US" sz="2000" dirty="0">
              <a:latin typeface="Myriad Pro"/>
              <a:cs typeface="Myriad Pr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76" y="2044775"/>
            <a:ext cx="393700" cy="609600"/>
          </a:xfrm>
          <a:prstGeom prst="rect">
            <a:avLst/>
          </a:prstGeom>
        </p:spPr>
      </p:pic>
      <p:pic>
        <p:nvPicPr>
          <p:cNvPr id="27" name="Picture 26" descr="23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54" y="2170648"/>
            <a:ext cx="177800" cy="76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885942" y="2120186"/>
            <a:ext cx="618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sin</a:t>
            </a:r>
            <a:r>
              <a:rPr lang="tr-TR" sz="2000" dirty="0"/>
              <a:t>B</a:t>
            </a:r>
            <a:endParaRPr lang="en-US" sz="2000" dirty="0">
              <a:latin typeface="Myriad Pro"/>
              <a:cs typeface="Myriad Pro"/>
            </a:endParaRPr>
          </a:p>
        </p:txBody>
      </p:sp>
      <p:pic>
        <p:nvPicPr>
          <p:cNvPr id="30" name="Picture 29" descr="23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04" y="2144522"/>
            <a:ext cx="177800" cy="76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783" y="2060924"/>
            <a:ext cx="419100" cy="609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93133" y="292445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cos</a:t>
            </a:r>
            <a:r>
              <a:rPr lang="tr-TR" sz="2000" dirty="0" smtClean="0"/>
              <a:t>A</a:t>
            </a:r>
            <a:endParaRPr lang="en-US" sz="2000" dirty="0">
              <a:latin typeface="Myriad Pro"/>
              <a:cs typeface="Myriad Pro"/>
            </a:endParaRPr>
          </a:p>
        </p:txBody>
      </p:sp>
      <p:pic>
        <p:nvPicPr>
          <p:cNvPr id="33" name="Picture 32" descr="23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54" y="2961853"/>
            <a:ext cx="177800" cy="762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843612" y="2924454"/>
            <a:ext cx="668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cos</a:t>
            </a:r>
            <a:r>
              <a:rPr lang="tr-TR" sz="2000" dirty="0" smtClean="0"/>
              <a:t>B</a:t>
            </a:r>
            <a:endParaRPr lang="en-US" sz="2000" dirty="0">
              <a:latin typeface="Myriad Pro"/>
              <a:cs typeface="Myriad Pro"/>
            </a:endParaRPr>
          </a:p>
        </p:txBody>
      </p:sp>
      <p:pic>
        <p:nvPicPr>
          <p:cNvPr id="35" name="Picture 34" descr="23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470" y="2940324"/>
            <a:ext cx="177800" cy="76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029" y="2865192"/>
            <a:ext cx="419100" cy="6096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717" y="2865192"/>
            <a:ext cx="393700" cy="609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09793" y="3796451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tan</a:t>
            </a:r>
            <a:r>
              <a:rPr lang="tr-TR" sz="2000" dirty="0" smtClean="0"/>
              <a:t>A</a:t>
            </a:r>
            <a:endParaRPr lang="en-US" sz="2000" dirty="0">
              <a:latin typeface="Myriad Pro"/>
              <a:cs typeface="Myriad Pro"/>
            </a:endParaRPr>
          </a:p>
        </p:txBody>
      </p:sp>
      <p:pic>
        <p:nvPicPr>
          <p:cNvPr id="39" name="Picture 38" descr="23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14" y="3833850"/>
            <a:ext cx="177800" cy="762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76154" y="3749918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tan</a:t>
            </a:r>
            <a:r>
              <a:rPr lang="tr-TR" sz="2000" dirty="0" smtClean="0"/>
              <a:t>B</a:t>
            </a:r>
            <a:endParaRPr lang="en-US" sz="2000" dirty="0">
              <a:latin typeface="Myriad Pro"/>
              <a:cs typeface="Myriad Pro"/>
            </a:endParaRPr>
          </a:p>
        </p:txBody>
      </p:sp>
      <p:pic>
        <p:nvPicPr>
          <p:cNvPr id="42" name="Picture 41" descr="23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2" y="3774254"/>
            <a:ext cx="177800" cy="762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16068" y="4575322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cot</a:t>
            </a:r>
            <a:r>
              <a:rPr lang="tr-TR" sz="2000" dirty="0" smtClean="0"/>
              <a:t>A</a:t>
            </a:r>
            <a:endParaRPr lang="en-US" sz="2000" dirty="0">
              <a:latin typeface="Myriad Pro"/>
              <a:cs typeface="Myriad Pro"/>
            </a:endParaRPr>
          </a:p>
        </p:txBody>
      </p:sp>
      <p:pic>
        <p:nvPicPr>
          <p:cNvPr id="45" name="Picture 44" descr="23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26" y="4612721"/>
            <a:ext cx="177800" cy="762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882429" y="4528789"/>
            <a:ext cx="653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cot</a:t>
            </a:r>
            <a:r>
              <a:rPr lang="tr-TR" sz="2000" dirty="0"/>
              <a:t>B</a:t>
            </a:r>
            <a:endParaRPr lang="en-US" sz="2000" dirty="0">
              <a:latin typeface="Myriad Pro"/>
              <a:cs typeface="Myriad Pro"/>
            </a:endParaRPr>
          </a:p>
        </p:txBody>
      </p:sp>
      <p:pic>
        <p:nvPicPr>
          <p:cNvPr id="48" name="Picture 47" descr="23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55" y="4553125"/>
            <a:ext cx="177800" cy="76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964" y="3741452"/>
            <a:ext cx="419100" cy="6096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7831" y="3707588"/>
            <a:ext cx="419100" cy="6096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640" y="4528789"/>
            <a:ext cx="419100" cy="6096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186888" y="2454986"/>
            <a:ext cx="6257557" cy="2077492"/>
          </a:xfrm>
          <a:prstGeom prst="rect">
            <a:avLst/>
          </a:prstGeom>
          <a:solidFill>
            <a:srgbClr val="FF5D2C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tr-T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Görüldüldüğü</a:t>
            </a:r>
            <a:r>
              <a:rPr lang="tr-TR" sz="2000" dirty="0" smtClean="0">
                <a:solidFill>
                  <a:schemeClr val="tx1"/>
                </a:solidFill>
              </a:rPr>
              <a:t> gibi birbirinin tümleri olan </a:t>
            </a:r>
            <a:endParaRPr lang="tr-TR" sz="20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tr-TR" sz="2000" dirty="0" smtClean="0">
                <a:solidFill>
                  <a:schemeClr val="tx1"/>
                </a:solidFill>
              </a:rPr>
              <a:t> A ve B açıları için;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chemeClr val="tx1"/>
                </a:solidFill>
                <a:latin typeface="Myriad Pro"/>
                <a:cs typeface="Myriad Pro"/>
              </a:rPr>
              <a:t> s</a:t>
            </a:r>
            <a:r>
              <a:rPr lang="tr-TR" sz="2000" dirty="0" err="1" smtClean="0">
                <a:solidFill>
                  <a:schemeClr val="tx1"/>
                </a:solidFill>
                <a:latin typeface="Myriad Pro"/>
                <a:cs typeface="Myriad Pro"/>
              </a:rPr>
              <a:t>inA</a:t>
            </a:r>
            <a:r>
              <a:rPr lang="tr-TR" sz="2000" dirty="0" smtClean="0">
                <a:solidFill>
                  <a:schemeClr val="tx1"/>
                </a:solidFill>
                <a:latin typeface="Myriad Pro"/>
                <a:cs typeface="Myriad Pro"/>
              </a:rPr>
              <a:t>= </a:t>
            </a:r>
            <a:r>
              <a:rPr lang="tr-TR" sz="2000" dirty="0" err="1" smtClean="0">
                <a:solidFill>
                  <a:schemeClr val="tx1"/>
                </a:solidFill>
                <a:latin typeface="Myriad Pro"/>
                <a:cs typeface="Myriad Pro"/>
              </a:rPr>
              <a:t>cosB</a:t>
            </a:r>
            <a:r>
              <a:rPr lang="tr-TR" sz="2000" dirty="0" smtClean="0">
                <a:solidFill>
                  <a:schemeClr val="tx1"/>
                </a:solidFill>
                <a:latin typeface="Myriad Pro"/>
                <a:cs typeface="Myriad Pro"/>
              </a:rPr>
              <a:t>, </a:t>
            </a:r>
            <a:r>
              <a:rPr lang="tr-TR" sz="2000" dirty="0" err="1" smtClean="0">
                <a:solidFill>
                  <a:schemeClr val="tx1"/>
                </a:solidFill>
                <a:latin typeface="Myriad Pro"/>
                <a:cs typeface="Myriad Pro"/>
              </a:rPr>
              <a:t>cosA</a:t>
            </a:r>
            <a:r>
              <a:rPr lang="tr-TR" sz="2000" dirty="0" smtClean="0">
                <a:solidFill>
                  <a:schemeClr val="tx1"/>
                </a:solidFill>
                <a:latin typeface="Myriad Pro"/>
                <a:cs typeface="Myriad Pro"/>
              </a:rPr>
              <a:t>=</a:t>
            </a:r>
            <a:r>
              <a:rPr lang="tr-TR" sz="2000" dirty="0" err="1" smtClean="0">
                <a:solidFill>
                  <a:schemeClr val="tx1"/>
                </a:solidFill>
                <a:latin typeface="Myriad Pro"/>
                <a:cs typeface="Myriad Pro"/>
              </a:rPr>
              <a:t>sinB</a:t>
            </a:r>
            <a:r>
              <a:rPr lang="tr-TR" sz="2000" dirty="0" smtClean="0">
                <a:solidFill>
                  <a:schemeClr val="tx1"/>
                </a:solidFill>
                <a:latin typeface="Myriad Pro"/>
                <a:cs typeface="Myriad Pro"/>
              </a:rPr>
              <a:t>, </a:t>
            </a:r>
            <a:r>
              <a:rPr lang="tr-TR" sz="2000" dirty="0" err="1" smtClean="0">
                <a:solidFill>
                  <a:schemeClr val="tx1"/>
                </a:solidFill>
                <a:latin typeface="Myriad Pro"/>
                <a:cs typeface="Myriad Pro"/>
              </a:rPr>
              <a:t>tanA</a:t>
            </a:r>
            <a:r>
              <a:rPr lang="tr-TR" sz="2000" dirty="0" smtClean="0">
                <a:solidFill>
                  <a:schemeClr val="tx1"/>
                </a:solidFill>
                <a:latin typeface="Myriad Pro"/>
                <a:cs typeface="Myriad Pro"/>
              </a:rPr>
              <a:t>=</a:t>
            </a:r>
            <a:r>
              <a:rPr lang="tr-TR" sz="2000" dirty="0" err="1" smtClean="0">
                <a:solidFill>
                  <a:schemeClr val="tx1"/>
                </a:solidFill>
                <a:latin typeface="Myriad Pro"/>
                <a:cs typeface="Myriad Pro"/>
              </a:rPr>
              <a:t>cotB</a:t>
            </a:r>
            <a:r>
              <a:rPr lang="tr-TR" sz="2000" dirty="0" smtClean="0">
                <a:solidFill>
                  <a:schemeClr val="tx1"/>
                </a:solidFill>
                <a:latin typeface="Myriad Pro"/>
                <a:cs typeface="Myriad Pro"/>
              </a:rPr>
              <a:t>, </a:t>
            </a:r>
            <a:r>
              <a:rPr lang="tr-TR" sz="2000" dirty="0" err="1" smtClean="0">
                <a:solidFill>
                  <a:schemeClr val="tx1"/>
                </a:solidFill>
                <a:latin typeface="Myriad Pro"/>
                <a:cs typeface="Myriad Pro"/>
              </a:rPr>
              <a:t>cotA</a:t>
            </a:r>
            <a:r>
              <a:rPr lang="tr-TR" sz="2000" dirty="0" smtClean="0">
                <a:solidFill>
                  <a:schemeClr val="tx1"/>
                </a:solidFill>
                <a:latin typeface="Myriad Pro"/>
                <a:cs typeface="Myriad Pro"/>
              </a:rPr>
              <a:t>=</a:t>
            </a:r>
            <a:r>
              <a:rPr lang="tr-TR" sz="2000" dirty="0" err="1" smtClean="0">
                <a:solidFill>
                  <a:schemeClr val="tx1"/>
                </a:solidFill>
                <a:latin typeface="Myriad Pro"/>
                <a:cs typeface="Myriad Pro"/>
              </a:rPr>
              <a:t>tanB</a:t>
            </a:r>
            <a:r>
              <a:rPr lang="tr-TR" sz="2000" dirty="0" smtClean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Myriad Pro"/>
                <a:cs typeface="Myriad Pro"/>
              </a:rPr>
              <a:t>dir</a:t>
            </a:r>
            <a:r>
              <a:rPr lang="tr-TR" sz="2000" dirty="0" smtClean="0">
                <a:solidFill>
                  <a:schemeClr val="tx1"/>
                </a:solidFill>
                <a:latin typeface="Myriad Pro"/>
                <a:cs typeface="Myriad Pro"/>
              </a:rPr>
              <a:t>. </a:t>
            </a:r>
          </a:p>
          <a:p>
            <a:pPr>
              <a:lnSpc>
                <a:spcPct val="130000"/>
              </a:lnSpc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7831" y="4486459"/>
            <a:ext cx="419100" cy="609600"/>
          </a:xfrm>
          <a:prstGeom prst="rect">
            <a:avLst/>
          </a:prstGeom>
        </p:spPr>
      </p:pic>
      <p:pic>
        <p:nvPicPr>
          <p:cNvPr id="54" name="Picture 53" descr="23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91" y="3714598"/>
            <a:ext cx="177800" cy="76200"/>
          </a:xfrm>
          <a:prstGeom prst="rect">
            <a:avLst/>
          </a:prstGeom>
        </p:spPr>
      </p:pic>
      <p:pic>
        <p:nvPicPr>
          <p:cNvPr id="55" name="Picture 54" descr="23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397" y="3693069"/>
            <a:ext cx="177800" cy="76200"/>
          </a:xfrm>
          <a:prstGeom prst="rect">
            <a:avLst/>
          </a:prstGeom>
        </p:spPr>
      </p:pic>
      <p:pic>
        <p:nvPicPr>
          <p:cNvPr id="56" name="Picture 55" descr="23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83" y="3705771"/>
            <a:ext cx="177800" cy="76200"/>
          </a:xfrm>
          <a:prstGeom prst="rect">
            <a:avLst/>
          </a:prstGeom>
        </p:spPr>
      </p:pic>
      <p:pic>
        <p:nvPicPr>
          <p:cNvPr id="57" name="Picture 56" descr="23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73" y="3701535"/>
            <a:ext cx="177800" cy="76200"/>
          </a:xfrm>
          <a:prstGeom prst="rect">
            <a:avLst/>
          </a:prstGeom>
        </p:spPr>
      </p:pic>
      <p:pic>
        <p:nvPicPr>
          <p:cNvPr id="58" name="Picture 57" descr="23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31" y="3710001"/>
            <a:ext cx="177800" cy="76200"/>
          </a:xfrm>
          <a:prstGeom prst="rect">
            <a:avLst/>
          </a:prstGeom>
        </p:spPr>
      </p:pic>
      <p:pic>
        <p:nvPicPr>
          <p:cNvPr id="59" name="Picture 58" descr="23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64" y="3706132"/>
            <a:ext cx="177800" cy="76200"/>
          </a:xfrm>
          <a:prstGeom prst="rect">
            <a:avLst/>
          </a:prstGeom>
        </p:spPr>
      </p:pic>
      <p:pic>
        <p:nvPicPr>
          <p:cNvPr id="60" name="Picture 59" descr="23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919" y="3710001"/>
            <a:ext cx="177800" cy="76200"/>
          </a:xfrm>
          <a:prstGeom prst="rect">
            <a:avLst/>
          </a:prstGeom>
        </p:spPr>
      </p:pic>
      <p:pic>
        <p:nvPicPr>
          <p:cNvPr id="61" name="Picture 60" descr="23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069" y="3692702"/>
            <a:ext cx="1778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2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13000" y="1524053"/>
            <a:ext cx="7203400" cy="4524316"/>
          </a:xfrm>
          <a:prstGeom prst="rect">
            <a:avLst/>
          </a:prstGeom>
          <a:solidFill>
            <a:srgbClr val="FFD734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tr-TR" dirty="0">
              <a:solidFill>
                <a:srgbClr val="000000"/>
              </a:solidFill>
            </a:endParaRPr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r>
              <a:rPr lang="tr-TR" dirty="0"/>
              <a:t> </a:t>
            </a:r>
            <a:endParaRPr lang="en-US" dirty="0"/>
          </a:p>
        </p:txBody>
      </p:sp>
      <p:pic>
        <p:nvPicPr>
          <p:cNvPr id="8" name="Picture 7" descr="attention-98643_6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7" y="2560936"/>
            <a:ext cx="1512617" cy="13820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91811" y="1744047"/>
            <a:ext cx="754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/>
              <a:t>sinA</a:t>
            </a:r>
            <a:r>
              <a:rPr lang="tr-TR" sz="2000" dirty="0" smtClean="0"/>
              <a:t>=</a:t>
            </a:r>
            <a:endParaRPr lang="en-US" sz="2000" dirty="0">
              <a:latin typeface="Myriad Pro"/>
              <a:cs typeface="Myriad Pro"/>
            </a:endParaRPr>
          </a:p>
        </p:txBody>
      </p:sp>
      <p:pic>
        <p:nvPicPr>
          <p:cNvPr id="11" name="Picture 10" descr="23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21" y="1776455"/>
            <a:ext cx="177800" cy="76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4778789" y="1959249"/>
            <a:ext cx="2648049" cy="19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19555" y="1597676"/>
            <a:ext cx="2719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Karşı dik kenar uzunluğu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4601" y="1903020"/>
            <a:ext cx="2269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Hipotenüs uzunluğu</a:t>
            </a:r>
            <a:endParaRPr lang="en-US" sz="2000" dirty="0">
              <a:latin typeface="Myriad Pro"/>
              <a:cs typeface="Myria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656" y="1613032"/>
            <a:ext cx="647700" cy="698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4356" y="1621498"/>
            <a:ext cx="406400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49481" y="2709170"/>
            <a:ext cx="804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/>
              <a:t>cosA</a:t>
            </a:r>
            <a:r>
              <a:rPr lang="tr-TR" sz="2000" dirty="0" smtClean="0"/>
              <a:t>=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7225" y="2562799"/>
            <a:ext cx="2923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Komşu dik kenar uzunluğu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4601" y="2868143"/>
            <a:ext cx="2269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Hipotenüs uzunluğu</a:t>
            </a:r>
            <a:endParaRPr lang="en-US" sz="2000" dirty="0">
              <a:latin typeface="Myriad Pro"/>
              <a:cs typeface="Myriad Pro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778642" y="2924186"/>
            <a:ext cx="2648049" cy="19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2549" y="3657360"/>
            <a:ext cx="804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/>
              <a:t>tanA</a:t>
            </a:r>
            <a:r>
              <a:rPr lang="tr-TR" sz="2000" dirty="0" smtClean="0"/>
              <a:t>=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9555" y="3510989"/>
            <a:ext cx="2719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Karşı dik kenar uzunluğu</a:t>
            </a:r>
            <a:endParaRPr lang="en-US" sz="2000" dirty="0">
              <a:latin typeface="Myriad Pro"/>
              <a:cs typeface="Myriad Pro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778642" y="3872376"/>
            <a:ext cx="2648049" cy="19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57772" y="4630948"/>
            <a:ext cx="790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/>
              <a:t>cotA</a:t>
            </a:r>
            <a:r>
              <a:rPr lang="tr-TR" sz="2000" dirty="0" smtClean="0"/>
              <a:t>=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8642" y="4789353"/>
            <a:ext cx="2719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Karşı dik kenar uzunluğu</a:t>
            </a:r>
            <a:endParaRPr lang="en-US" sz="2000" dirty="0">
              <a:latin typeface="Myriad Pro"/>
              <a:cs typeface="Myriad Pro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837729" y="4845964"/>
            <a:ext cx="2648049" cy="19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23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21" y="2744343"/>
            <a:ext cx="177800" cy="76200"/>
          </a:xfrm>
          <a:prstGeom prst="rect">
            <a:avLst/>
          </a:prstGeom>
        </p:spPr>
      </p:pic>
      <p:pic>
        <p:nvPicPr>
          <p:cNvPr id="36" name="Picture 35" descr="23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795" y="3700944"/>
            <a:ext cx="177800" cy="76200"/>
          </a:xfrm>
          <a:prstGeom prst="rect">
            <a:avLst/>
          </a:prstGeom>
        </p:spPr>
      </p:pic>
      <p:pic>
        <p:nvPicPr>
          <p:cNvPr id="37" name="Picture 36" descr="23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24" y="4659637"/>
            <a:ext cx="177800" cy="762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643186" y="3815765"/>
            <a:ext cx="2923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Komşu dik kenar uzunluğu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88920" y="4490835"/>
            <a:ext cx="2923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Komşu dik kenar uzunluğu</a:t>
            </a:r>
            <a:endParaRPr lang="en-US" sz="2000" dirty="0">
              <a:latin typeface="Myriad Pro"/>
              <a:cs typeface="Myriad Pro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3214" y="2569662"/>
            <a:ext cx="647700" cy="6985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5890" y="2586598"/>
            <a:ext cx="406400" cy="6096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0146" y="3509212"/>
            <a:ext cx="635000" cy="6985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5890" y="3528465"/>
            <a:ext cx="381000" cy="6096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99270" y="4496714"/>
            <a:ext cx="635000" cy="6985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21290" y="4507767"/>
            <a:ext cx="381000" cy="6096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186001" y="138798"/>
            <a:ext cx="65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DİK ÜÇGENDEKİ DAR AÇILARIN TRİGONOMETRİK ORANLARI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" name="Picture 40" descr="27-3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01" y="2324296"/>
            <a:ext cx="1444570" cy="171383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148546" y="3016850"/>
            <a:ext cx="18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126145" y="3777270"/>
            <a:ext cx="20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732667" y="3777270"/>
            <a:ext cx="21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211690" y="2035827"/>
            <a:ext cx="21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085501" y="2961062"/>
            <a:ext cx="20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966099" y="3951090"/>
            <a:ext cx="195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633582" y="5440480"/>
            <a:ext cx="560306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1"/>
                </a:solidFill>
              </a:rPr>
              <a:t>Bu oranlara A açısının ‘trigonometrik oranları’ denir.</a:t>
            </a:r>
            <a:endParaRPr lang="en-US" sz="2000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57307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2056" y="1156682"/>
            <a:ext cx="9353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Trigonometri sözcüğü, Yunancada üçgen (</a:t>
            </a:r>
            <a:r>
              <a:rPr lang="tr-TR" sz="2000" dirty="0" err="1" smtClean="0"/>
              <a:t>trigon</a:t>
            </a:r>
            <a:r>
              <a:rPr lang="tr-TR" sz="2000" dirty="0" smtClean="0"/>
              <a:t>) ve ölçüm (</a:t>
            </a:r>
            <a:r>
              <a:rPr lang="tr-TR" sz="2000" dirty="0" err="1" smtClean="0"/>
              <a:t>metrio</a:t>
            </a:r>
            <a:r>
              <a:rPr lang="tr-TR" sz="2000" dirty="0" smtClean="0"/>
              <a:t>) sözcüklerinin birleşiminden oluşur. Üçgenlerin kenarları ve açıları arasındaki ilişkileri oluşturmak </a:t>
            </a:r>
          </a:p>
          <a:p>
            <a:r>
              <a:rPr lang="tr-TR" sz="2000" dirty="0" smtClean="0"/>
              <a:t>amacı ile kullanılır. Mısırlılar ve </a:t>
            </a:r>
            <a:r>
              <a:rPr lang="tr-TR" sz="2000" dirty="0" err="1"/>
              <a:t>B</a:t>
            </a:r>
            <a:r>
              <a:rPr lang="tr-TR" sz="2000" dirty="0" err="1" smtClean="0"/>
              <a:t>abilliler</a:t>
            </a:r>
            <a:r>
              <a:rPr lang="tr-TR" sz="2000" dirty="0" smtClean="0"/>
              <a:t>, arazi ölçümlerinde, yapılarda, astronomide </a:t>
            </a:r>
          </a:p>
          <a:p>
            <a:r>
              <a:rPr lang="tr-TR" sz="2000" dirty="0" smtClean="0"/>
              <a:t>ve güneş saatinde trigonometriden yararlanmışlardır.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86001" y="138798"/>
            <a:ext cx="65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DİK ÜÇGENDEKİ DAR AÇILARIN TRİGONOMETRİK ORANLARI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001" y="2707170"/>
            <a:ext cx="4778688" cy="3183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902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3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6001" y="138798"/>
            <a:ext cx="65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DİK ÜÇGENDEKİ DAR AÇILARIN TRİGONOMETRİK ORANLARI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9498" y="1003460"/>
            <a:ext cx="6489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Şekilde verilen dik üçgendeki dar açıların oranlarını bulalım</a:t>
            </a:r>
            <a:r>
              <a:rPr lang="tr-TR" sz="2000" dirty="0" smtClean="0"/>
              <a:t>.</a:t>
            </a:r>
            <a:r>
              <a:rPr lang="en-US" sz="2000" dirty="0" smtClean="0"/>
              <a:t> </a:t>
            </a:r>
            <a:endParaRPr lang="en-US" sz="2000" dirty="0">
              <a:latin typeface="Myriad Pro"/>
              <a:cs typeface="Myriad Pro"/>
            </a:endParaRPr>
          </a:p>
        </p:txBody>
      </p:sp>
      <p:pic>
        <p:nvPicPr>
          <p:cNvPr id="8" name="Picture 7" descr="27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39" y="1940925"/>
            <a:ext cx="2189676" cy="18263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22703" y="2510244"/>
            <a:ext cx="86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 3cm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147172" y="34992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83132" y="349996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76175" y="159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407400" y="2486969"/>
            <a:ext cx="90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5cm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037492" y="3728725"/>
            <a:ext cx="92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= 4cm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275542" y="4654783"/>
            <a:ext cx="636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A açısı  için             ,           ,          ,              oranlarını bulalım: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243273" y="842557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Dikdörtgen 5"/>
              <p:cNvSpPr/>
              <p:nvPr/>
            </p:nvSpPr>
            <p:spPr>
              <a:xfrm>
                <a:off x="2641013" y="4522343"/>
                <a:ext cx="688009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013" y="4522343"/>
                <a:ext cx="688009" cy="6649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3329022" y="4526749"/>
                <a:ext cx="688009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022" y="4526749"/>
                <a:ext cx="688009" cy="6649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Dikdörtgen 8"/>
              <p:cNvSpPr/>
              <p:nvPr/>
            </p:nvSpPr>
            <p:spPr>
              <a:xfrm>
                <a:off x="3972216" y="4522343"/>
                <a:ext cx="683905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216" y="4522343"/>
                <a:ext cx="683905" cy="66499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0"/>
              <p:cNvSpPr/>
              <p:nvPr/>
            </p:nvSpPr>
            <p:spPr>
              <a:xfrm>
                <a:off x="4694493" y="4515467"/>
                <a:ext cx="683905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493" y="4515467"/>
                <a:ext cx="683905" cy="6649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90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4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6001" y="138798"/>
            <a:ext cx="65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DİK ÜÇGENDEKİ DAR AÇILARIN TRİGONOMETRİK ORANLARI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27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55" y="2411494"/>
            <a:ext cx="2189676" cy="18263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1119" y="2980813"/>
            <a:ext cx="86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 3cm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05588" y="39697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41548" y="3970537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23502" y="2069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265816" y="2957538"/>
            <a:ext cx="90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5cm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895908" y="4147042"/>
            <a:ext cx="92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= 4cm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8303" y="2110079"/>
            <a:ext cx="635000" cy="69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352" y="2110079"/>
            <a:ext cx="774700" cy="609600"/>
          </a:xfrm>
          <a:prstGeom prst="rect">
            <a:avLst/>
          </a:prstGeom>
        </p:spPr>
      </p:pic>
      <p:cxnSp>
        <p:nvCxnSpPr>
          <p:cNvPr id="14" name="Straight Connector 13"/>
          <p:cNvCxnSpPr>
            <a:stCxn id="11" idx="3"/>
          </p:cNvCxnSpPr>
          <p:nvPr/>
        </p:nvCxnSpPr>
        <p:spPr>
          <a:xfrm flipV="1">
            <a:off x="4623303" y="2439577"/>
            <a:ext cx="2648049" cy="19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64069" y="2044140"/>
            <a:ext cx="2719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Karşı dik kenar uzunluğu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88303" y="3323072"/>
            <a:ext cx="285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Bu oran A ’ </a:t>
            </a:r>
            <a:r>
              <a:rPr lang="tr-TR" sz="2000" dirty="0" err="1" smtClean="0"/>
              <a:t>nın</a:t>
            </a:r>
            <a:r>
              <a:rPr lang="tr-TR" sz="2000" dirty="0" smtClean="0"/>
              <a:t> sinüsüdür.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6785" y="2434144"/>
            <a:ext cx="2269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Hipotenüs uzunluğu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21246" y="3949555"/>
            <a:ext cx="3067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</a:t>
            </a:r>
            <a:r>
              <a:rPr lang="tr-TR" sz="2000" dirty="0" err="1" smtClean="0"/>
              <a:t>inA</a:t>
            </a:r>
            <a:r>
              <a:rPr lang="tr-TR" sz="2000" dirty="0" smtClean="0"/>
              <a:t> =     şeklinde gösterilir.</a:t>
            </a:r>
            <a:endParaRPr lang="en-US" sz="2000" dirty="0">
              <a:latin typeface="Myriad Pro"/>
              <a:cs typeface="Myriad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4024" y="3848179"/>
            <a:ext cx="203200" cy="609600"/>
          </a:xfrm>
          <a:prstGeom prst="rect">
            <a:avLst/>
          </a:prstGeom>
        </p:spPr>
      </p:pic>
      <p:pic>
        <p:nvPicPr>
          <p:cNvPr id="31" name="Picture 30" descr="23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46" y="3325485"/>
            <a:ext cx="177800" cy="76200"/>
          </a:xfrm>
          <a:prstGeom prst="rect">
            <a:avLst/>
          </a:prstGeom>
        </p:spPr>
      </p:pic>
      <p:pic>
        <p:nvPicPr>
          <p:cNvPr id="32" name="Picture 31" descr="23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81" y="3969628"/>
            <a:ext cx="1778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6001" y="138798"/>
            <a:ext cx="65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DİK ÜÇGENDEKİ DAR AÇILARIN TRİGONOMETRİK ORANLARI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565088" y="2476989"/>
            <a:ext cx="2648049" cy="19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71990" y="2081552"/>
            <a:ext cx="2923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Komşu dik kenar uzunluğu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88570" y="2471556"/>
            <a:ext cx="2269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Hipotenüs uzunluğu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30088" y="3360484"/>
            <a:ext cx="2995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Bu oran A’nın kosinüsüdür.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79963" y="3961569"/>
            <a:ext cx="3176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/>
              <a:t>cosA</a:t>
            </a:r>
            <a:r>
              <a:rPr lang="tr-TR" sz="2000" dirty="0" smtClean="0"/>
              <a:t> =     şeklinde gösterilir.</a:t>
            </a:r>
            <a:endParaRPr lang="en-US" sz="2000" dirty="0">
              <a:latin typeface="Myriad Pro"/>
              <a:cs typeface="Myriad Pr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058" y="2147491"/>
            <a:ext cx="647700" cy="698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918" y="2153956"/>
            <a:ext cx="825500" cy="609600"/>
          </a:xfrm>
          <a:prstGeom prst="rect">
            <a:avLst/>
          </a:prstGeom>
        </p:spPr>
      </p:pic>
      <p:pic>
        <p:nvPicPr>
          <p:cNvPr id="32" name="Picture 31" descr="23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97" y="3398195"/>
            <a:ext cx="177800" cy="76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0843" y="3868659"/>
            <a:ext cx="228600" cy="609600"/>
          </a:xfrm>
          <a:prstGeom prst="rect">
            <a:avLst/>
          </a:prstGeom>
        </p:spPr>
      </p:pic>
      <p:pic>
        <p:nvPicPr>
          <p:cNvPr id="33" name="Picture 32" descr="23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72" y="4003171"/>
            <a:ext cx="177800" cy="76200"/>
          </a:xfrm>
          <a:prstGeom prst="rect">
            <a:avLst/>
          </a:prstGeom>
        </p:spPr>
      </p:pic>
      <p:pic>
        <p:nvPicPr>
          <p:cNvPr id="31" name="Picture 30" descr="27-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55" y="2411494"/>
            <a:ext cx="2189676" cy="18263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81119" y="2980813"/>
            <a:ext cx="86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 3cm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05588" y="39697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441548" y="3970537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123502" y="2069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265816" y="2957538"/>
            <a:ext cx="90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5cm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895908" y="4147042"/>
            <a:ext cx="92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= 4cm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6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6001" y="138798"/>
            <a:ext cx="65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DİK ÜÇGENDEKİ DAR AÇILARIN TRİGONOMETRİK ORANLARI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479437" y="2427113"/>
            <a:ext cx="2648049" cy="19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20203" y="2031676"/>
            <a:ext cx="2719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Karşı dik kenar uzunluğu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16667" y="2421680"/>
            <a:ext cx="2923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Komşu dik kenar uzunluğu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44437" y="3310608"/>
            <a:ext cx="2867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Bu oran A ’nın tanjantıdır.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1982" y="3937091"/>
            <a:ext cx="3117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/>
              <a:t>tanA</a:t>
            </a:r>
            <a:r>
              <a:rPr lang="tr-TR" sz="2000" dirty="0" smtClean="0"/>
              <a:t> =     şeklinde gösterilir.</a:t>
            </a:r>
            <a:endParaRPr lang="en-US" sz="2000" dirty="0">
              <a:latin typeface="Myriad Pro"/>
              <a:cs typeface="Myriad Pro"/>
            </a:endParaRPr>
          </a:p>
        </p:txBody>
      </p:sp>
      <p:pic>
        <p:nvPicPr>
          <p:cNvPr id="32" name="Picture 31" descr="23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46" y="3352188"/>
            <a:ext cx="177800" cy="7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573" y="2097892"/>
            <a:ext cx="647700" cy="69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597" y="2116880"/>
            <a:ext cx="8255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022" y="3852647"/>
            <a:ext cx="228600" cy="609600"/>
          </a:xfrm>
          <a:prstGeom prst="rect">
            <a:avLst/>
          </a:prstGeom>
        </p:spPr>
      </p:pic>
      <p:pic>
        <p:nvPicPr>
          <p:cNvPr id="31" name="Picture 30" descr="23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88" y="3974096"/>
            <a:ext cx="177800" cy="76200"/>
          </a:xfrm>
          <a:prstGeom prst="rect">
            <a:avLst/>
          </a:prstGeom>
        </p:spPr>
      </p:pic>
      <p:pic>
        <p:nvPicPr>
          <p:cNvPr id="33" name="Picture 32" descr="27-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55" y="2411494"/>
            <a:ext cx="2189676" cy="18263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81119" y="2980813"/>
            <a:ext cx="86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 3cm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05588" y="39697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441548" y="3970537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123502" y="2069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265816" y="2957538"/>
            <a:ext cx="90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5cm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895908" y="4147042"/>
            <a:ext cx="92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= 4cm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1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7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6001" y="138798"/>
            <a:ext cx="65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DİK ÜÇGENDEKİ DAR AÇILARIN TRİGONOMETRİK ORANLARI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390450" y="2442045"/>
            <a:ext cx="2648049" cy="19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31216" y="2046608"/>
            <a:ext cx="2910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Komşu </a:t>
            </a:r>
            <a:r>
              <a:rPr lang="tr-TR" sz="2000" dirty="0" smtClean="0"/>
              <a:t>dik kenar uzunluğu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27680" y="2436612"/>
            <a:ext cx="2704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Karşı </a:t>
            </a:r>
            <a:r>
              <a:rPr lang="tr-TR" sz="2000" dirty="0" smtClean="0"/>
              <a:t>dik kenar </a:t>
            </a:r>
            <a:r>
              <a:rPr lang="tr-TR" sz="2000" dirty="0" smtClean="0"/>
              <a:t>uzunluğu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46984" y="3325540"/>
            <a:ext cx="3118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Bu oran A ’</a:t>
            </a:r>
            <a:r>
              <a:rPr lang="tr-TR" sz="2000" dirty="0" err="1" smtClean="0"/>
              <a:t>nın</a:t>
            </a:r>
            <a:r>
              <a:rPr lang="tr-TR" sz="2000" dirty="0" smtClean="0"/>
              <a:t> </a:t>
            </a:r>
            <a:r>
              <a:rPr lang="tr-TR" sz="2000" dirty="0" err="1" smtClean="0"/>
              <a:t>kotanjantıdır</a:t>
            </a:r>
            <a:r>
              <a:rPr lang="tr-TR" sz="2000" dirty="0" smtClean="0"/>
              <a:t>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7597" y="3944384"/>
            <a:ext cx="3103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/>
              <a:t>cot</a:t>
            </a:r>
            <a:r>
              <a:rPr lang="tr-TR" sz="2000" dirty="0" smtClean="0"/>
              <a:t> A =     şeklinde gösterilir.</a:t>
            </a:r>
            <a:endParaRPr lang="en-US" sz="2000" dirty="0">
              <a:latin typeface="Myriad Pro"/>
              <a:cs typeface="Myriad Pro"/>
            </a:endParaRPr>
          </a:p>
        </p:txBody>
      </p:sp>
      <p:pic>
        <p:nvPicPr>
          <p:cNvPr id="32" name="Picture 31" descr="23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93" y="3363251"/>
            <a:ext cx="177800" cy="7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583" y="2137945"/>
            <a:ext cx="647700" cy="698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1678" y="2112547"/>
            <a:ext cx="8255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7739" y="3875829"/>
            <a:ext cx="228600" cy="609600"/>
          </a:xfrm>
          <a:prstGeom prst="rect">
            <a:avLst/>
          </a:prstGeom>
        </p:spPr>
      </p:pic>
      <p:pic>
        <p:nvPicPr>
          <p:cNvPr id="31" name="Picture 30" descr="23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36" y="3972096"/>
            <a:ext cx="177800" cy="76200"/>
          </a:xfrm>
          <a:prstGeom prst="rect">
            <a:avLst/>
          </a:prstGeom>
        </p:spPr>
      </p:pic>
      <p:pic>
        <p:nvPicPr>
          <p:cNvPr id="33" name="Picture 32" descr="27-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55" y="2411494"/>
            <a:ext cx="2189676" cy="18263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81119" y="2980813"/>
            <a:ext cx="86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 3cm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05588" y="39697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441548" y="3970537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123502" y="2069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265816" y="2957538"/>
            <a:ext cx="90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5cm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895908" y="4147042"/>
            <a:ext cx="92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= 4cm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1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8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6001" y="138798"/>
            <a:ext cx="65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DİK ÜÇGENDEKİ DAR AÇILARIN TRİGONOMETRİK ORANLARI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34190" y="2439953"/>
            <a:ext cx="6021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Aynı işlemleri A açısının tümleri olan B açısı için yapalım.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15160" y="3179891"/>
            <a:ext cx="5828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B açısı için          ,           ,         ,             oranlarını bulalım.</a:t>
            </a:r>
            <a:endParaRPr lang="en-US" sz="2000" dirty="0">
              <a:latin typeface="Myriad Pro"/>
              <a:cs typeface="Myriad Pro"/>
            </a:endParaRPr>
          </a:p>
        </p:txBody>
      </p:sp>
      <p:pic>
        <p:nvPicPr>
          <p:cNvPr id="9" name="Picture 8" descr="27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55" y="2411494"/>
            <a:ext cx="2189676" cy="18263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1119" y="2980813"/>
            <a:ext cx="86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 3cm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05588" y="39697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41548" y="3970537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23502" y="2069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65816" y="2957538"/>
            <a:ext cx="90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5cm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95908" y="4147042"/>
            <a:ext cx="92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= 4cm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ikdörtgen 15"/>
              <p:cNvSpPr/>
              <p:nvPr/>
            </p:nvSpPr>
            <p:spPr>
              <a:xfrm>
                <a:off x="6605482" y="3082570"/>
                <a:ext cx="688009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6" name="Dikdörtgen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482" y="3082570"/>
                <a:ext cx="688009" cy="6649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ikdörtgen 16"/>
              <p:cNvSpPr/>
              <p:nvPr/>
            </p:nvSpPr>
            <p:spPr>
              <a:xfrm>
                <a:off x="4651660" y="3049845"/>
                <a:ext cx="688009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7" name="Dikdörtgen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60" y="3049845"/>
                <a:ext cx="688009" cy="6649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Dikdörtgen 18"/>
              <p:cNvSpPr/>
              <p:nvPr/>
            </p:nvSpPr>
            <p:spPr>
              <a:xfrm>
                <a:off x="5338499" y="3075268"/>
                <a:ext cx="683905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9" name="Dikdörtgen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499" y="3075268"/>
                <a:ext cx="683905" cy="66499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Dikdörtgen 19"/>
              <p:cNvSpPr/>
              <p:nvPr/>
            </p:nvSpPr>
            <p:spPr>
              <a:xfrm>
                <a:off x="5922747" y="3075268"/>
                <a:ext cx="683905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0" name="Dikdörtgen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747" y="3075268"/>
                <a:ext cx="683905" cy="6649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0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9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6001" y="138798"/>
            <a:ext cx="65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DİK ÜÇGENDEKİ DAR AÇILARIN TRİGONOMETRİK ORANLARI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407477" y="2320658"/>
            <a:ext cx="2648049" cy="19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48243" y="1925221"/>
            <a:ext cx="2719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Karşı dik kenar uzunluğu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3289" y="2315225"/>
            <a:ext cx="2269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Hipotenüs uzunluğu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2477" y="3204153"/>
            <a:ext cx="2951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Bu oran </a:t>
            </a:r>
            <a:r>
              <a:rPr lang="tr-TR" sz="2000" dirty="0"/>
              <a:t>B ’sının </a:t>
            </a:r>
            <a:r>
              <a:rPr lang="tr-TR" sz="2000" dirty="0" smtClean="0"/>
              <a:t>sinüsüdür.</a:t>
            </a:r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6954" y="3830636"/>
            <a:ext cx="3067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sin B =     şeklinde gösterilir.</a:t>
            </a:r>
            <a:endParaRPr lang="en-US" sz="2000" dirty="0">
              <a:latin typeface="Myriad Pro"/>
              <a:cs typeface="Myriad Pro"/>
            </a:endParaRPr>
          </a:p>
        </p:txBody>
      </p:sp>
      <p:pic>
        <p:nvPicPr>
          <p:cNvPr id="21" name="Picture 20" descr="23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23" y="3211869"/>
            <a:ext cx="177800" cy="76200"/>
          </a:xfrm>
          <a:prstGeom prst="rect">
            <a:avLst/>
          </a:prstGeom>
        </p:spPr>
      </p:pic>
      <p:pic>
        <p:nvPicPr>
          <p:cNvPr id="25" name="Picture 24" descr="23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60" y="3842971"/>
            <a:ext cx="177800" cy="7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777" y="1993013"/>
            <a:ext cx="647700" cy="69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1521" y="2001479"/>
            <a:ext cx="8255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5126" y="3736303"/>
            <a:ext cx="228600" cy="609600"/>
          </a:xfrm>
          <a:prstGeom prst="rect">
            <a:avLst/>
          </a:prstGeom>
        </p:spPr>
      </p:pic>
      <p:pic>
        <p:nvPicPr>
          <p:cNvPr id="23" name="Picture 22" descr="27-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55" y="2411494"/>
            <a:ext cx="2189676" cy="18263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81119" y="2980813"/>
            <a:ext cx="86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 3cm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05588" y="39697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41548" y="3970537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23502" y="2069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65816" y="2957538"/>
            <a:ext cx="90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5cm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895908" y="4147042"/>
            <a:ext cx="92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= 4cm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6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573</Words>
  <Application>Microsoft Office PowerPoint</Application>
  <PresentationFormat>Özel</PresentationFormat>
  <Paragraphs>189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Myriad Pro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MEB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Tibet Oğuzoğlu</dc:creator>
  <cp:lastModifiedBy>Nevzat UNSAL</cp:lastModifiedBy>
  <cp:revision>375</cp:revision>
  <dcterms:created xsi:type="dcterms:W3CDTF">2014-03-24T15:31:55Z</dcterms:created>
  <dcterms:modified xsi:type="dcterms:W3CDTF">2014-06-04T14:10:08Z</dcterms:modified>
</cp:coreProperties>
</file>