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9" r:id="rId3"/>
    <p:sldId id="260" r:id="rId4"/>
    <p:sldId id="262" r:id="rId5"/>
    <p:sldId id="273" r:id="rId6"/>
    <p:sldId id="275" r:id="rId7"/>
    <p:sldId id="285" r:id="rId8"/>
    <p:sldId id="268" r:id="rId9"/>
  </p:sldIdLst>
  <p:sldSz cx="11704638" cy="6583363"/>
  <p:notesSz cx="6858000" cy="9144000"/>
  <p:custDataLst>
    <p:tags r:id="rId1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74">
          <p15:clr>
            <a:srgbClr val="A4A3A4"/>
          </p15:clr>
        </p15:guide>
        <p15:guide id="2" pos="36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C1BF"/>
    <a:srgbClr val="162390"/>
    <a:srgbClr val="0C256B"/>
    <a:srgbClr val="0D1193"/>
    <a:srgbClr val="00BE02"/>
    <a:srgbClr val="00FF00"/>
    <a:srgbClr val="FF0000"/>
    <a:srgbClr val="800080"/>
    <a:srgbClr val="BA0000"/>
    <a:srgbClr val="C0AB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708" y="66"/>
      </p:cViewPr>
      <p:guideLst>
        <p:guide orient="horz" pos="2074"/>
        <p:guide pos="368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4087B-AB65-284C-B08E-13CC99A526D5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B17F-07B5-724F-80C4-D9DF2454D2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343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CC7E5-C8F0-1A47-8EEA-5AD665A1F6B3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BBB83-79E8-704E-883B-3BFFFF9B2C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223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7848" y="2045110"/>
            <a:ext cx="9948942" cy="1411156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5696" y="3730572"/>
            <a:ext cx="8193247" cy="168241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48A47-B69C-6341-B046-1136A4568278}" type="datetime1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C5ECF-0864-6D4D-8CC6-AEC941DFC373}" type="datetime1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25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63368" y="252972"/>
            <a:ext cx="3369148" cy="5391652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830" y="252972"/>
            <a:ext cx="9918461" cy="5391652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3A9C-4F8A-7A4B-86BB-4314FA486444}" type="datetime1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2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14D9-CFEA-0241-897F-78F301B73F0A}" type="datetime1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5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586" y="4230421"/>
            <a:ext cx="9948942" cy="130752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4586" y="2790311"/>
            <a:ext cx="9948942" cy="144011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E4F93-129F-1F4D-AA72-E24732563CEE}" type="datetime1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42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830" y="1475161"/>
            <a:ext cx="6642788" cy="4169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7695" y="1475161"/>
            <a:ext cx="6644821" cy="4169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A207-18E9-D944-BFA8-4B28DAC29282}" type="datetime1">
              <a:rPr lang="en-US" smtClean="0"/>
              <a:pPr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6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232" y="263640"/>
            <a:ext cx="10534174" cy="1097227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232" y="1473637"/>
            <a:ext cx="5171581" cy="61414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232" y="2087779"/>
            <a:ext cx="5171581" cy="37930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45794" y="1473637"/>
            <a:ext cx="5173613" cy="61414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45794" y="2087779"/>
            <a:ext cx="5173613" cy="37930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E9FE-0867-934F-A5DD-930AA25F658E}" type="datetime1">
              <a:rPr lang="en-US" smtClean="0"/>
              <a:pPr/>
              <a:t>12/3/2014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8DF9-9DF5-D349-AE4C-FCDD6DC6096E}" type="datetime1">
              <a:rPr lang="en-US" smtClean="0"/>
              <a:pPr/>
              <a:t>12/3/2014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5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86FE-920F-A14D-9657-3A7918A7B5FA}" type="datetime1">
              <a:rPr lang="en-US" smtClean="0"/>
              <a:pPr/>
              <a:t>12/3/2014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2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233" y="262116"/>
            <a:ext cx="3850745" cy="111551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188" y="262116"/>
            <a:ext cx="6543218" cy="561871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5233" y="1377630"/>
            <a:ext cx="3850745" cy="450320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D21B-39B9-0B40-A863-47D2A1731759}" type="datetime1">
              <a:rPr lang="en-US" smtClean="0"/>
              <a:pPr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4191" y="4608354"/>
            <a:ext cx="7022783" cy="5440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94191" y="588236"/>
            <a:ext cx="7022783" cy="395001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94191" y="5152397"/>
            <a:ext cx="7022783" cy="7726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4A5F-C78E-FF4A-BB7B-164024A2E338}" type="datetime1">
              <a:rPr lang="en-US" smtClean="0"/>
              <a:pPr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4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5232" y="263640"/>
            <a:ext cx="10534174" cy="1097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232" y="1536119"/>
            <a:ext cx="10534174" cy="4344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5232" y="6101803"/>
            <a:ext cx="2731082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3812D-BF62-3B4B-8E09-457EAA1C3F84}" type="datetime1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9085" y="6101803"/>
            <a:ext cx="3706469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24" y="6101803"/>
            <a:ext cx="2731082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281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05193" y="2471891"/>
            <a:ext cx="47124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Myriad Pro"/>
              </a:rPr>
              <a:t>SIMPLE </a:t>
            </a:r>
            <a:r>
              <a:rPr lang="tr-TR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Myriad Pro"/>
              </a:rPr>
              <a:t>PRESENT TENSE </a:t>
            </a:r>
            <a:endParaRPr lang="tr-TR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Myriad Pro"/>
            </a:endParaRPr>
          </a:p>
          <a:p>
            <a:pPr algn="ctr"/>
            <a:r>
              <a:rPr lang="tr-TR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Myriad Pro"/>
              </a:rPr>
              <a:t>(</a:t>
            </a:r>
            <a:r>
              <a:rPr lang="tr-TR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Myriad Pro"/>
              </a:rPr>
              <a:t>GENİŞ ZAMAN)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Myriad Pro"/>
            </a:endParaRPr>
          </a:p>
        </p:txBody>
      </p:sp>
      <p:sp>
        <p:nvSpPr>
          <p:cNvPr id="11" name="4 Metin kutusu"/>
          <p:cNvSpPr txBox="1"/>
          <p:nvPr/>
        </p:nvSpPr>
        <p:spPr>
          <a:xfrm>
            <a:off x="190895" y="98260"/>
            <a:ext cx="8524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İngilizce </a:t>
            </a:r>
            <a:r>
              <a:rPr lang="tr-TR" dirty="0" smtClean="0">
                <a:solidFill>
                  <a:srgbClr val="C0ABA4"/>
                </a:solidFill>
                <a:cs typeface="Arial" pitchFamily="34" charset="0"/>
              </a:rPr>
              <a:t> </a:t>
            </a:r>
            <a:r>
              <a:rPr lang="tr-TR" dirty="0" smtClean="0">
                <a:solidFill>
                  <a:srgbClr val="FFFF00"/>
                </a:solidFill>
                <a:cs typeface="Myriad Pro"/>
              </a:rPr>
              <a:t>SIMPLE </a:t>
            </a:r>
            <a:r>
              <a:rPr lang="tr-TR" dirty="0">
                <a:solidFill>
                  <a:srgbClr val="FFFF00"/>
                </a:solidFill>
                <a:cs typeface="Myriad Pro"/>
              </a:rPr>
              <a:t>PRESENT </a:t>
            </a:r>
            <a:r>
              <a:rPr lang="tr-TR" dirty="0" smtClean="0">
                <a:solidFill>
                  <a:srgbClr val="FFFF00"/>
                </a:solidFill>
                <a:cs typeface="Myriad Pro"/>
              </a:rPr>
              <a:t> TENSE </a:t>
            </a:r>
            <a:r>
              <a:rPr lang="tr-TR" dirty="0">
                <a:solidFill>
                  <a:srgbClr val="FFFF00"/>
                </a:solidFill>
                <a:cs typeface="Myriad Pro"/>
              </a:rPr>
              <a:t>(GENİŞ ZAMAN)</a:t>
            </a:r>
            <a:endParaRPr lang="en-US" dirty="0">
              <a:solidFill>
                <a:srgbClr val="FFFF00"/>
              </a:solidFill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93441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40703" y="1620304"/>
            <a:ext cx="88328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cs typeface="Myriad Pro"/>
              </a:rPr>
              <a:t>Her zaman yaptığımız işler, alışkanlıklar </a:t>
            </a:r>
            <a:r>
              <a:rPr lang="tr-TR" sz="2400" b="1" dirty="0" smtClean="0">
                <a:cs typeface="Myriad Pro"/>
              </a:rPr>
              <a:t>ve genellemeleri ifade </a:t>
            </a:r>
            <a:r>
              <a:rPr lang="tr-TR" sz="2400" b="1" dirty="0">
                <a:cs typeface="Myriad Pro"/>
              </a:rPr>
              <a:t>etmek için  kullanırız</a:t>
            </a:r>
            <a:r>
              <a:rPr lang="tr-TR" sz="2400" b="1" dirty="0" smtClean="0">
                <a:cs typeface="Myriad Pro"/>
              </a:rPr>
              <a:t>. </a:t>
            </a:r>
            <a:endParaRPr lang="en-US" sz="2400" b="1" dirty="0">
              <a:cs typeface="Myriad Pro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6405" y="1021752"/>
            <a:ext cx="6173271" cy="5232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2800" b="1" dirty="0" smtClean="0">
                <a:cs typeface="Myriad Pro"/>
              </a:rPr>
              <a:t>SIMPLE </a:t>
            </a:r>
            <a:r>
              <a:rPr lang="tr-TR" sz="2800" b="1" dirty="0">
                <a:cs typeface="Myriad Pro"/>
              </a:rPr>
              <a:t>PRESENT TENSE (GENİŞ ZAMAN)</a:t>
            </a:r>
            <a:endParaRPr lang="en-US" sz="2800" b="1" dirty="0">
              <a:cs typeface="Myriad Pro"/>
            </a:endParaRPr>
          </a:p>
        </p:txBody>
      </p:sp>
      <p:pic>
        <p:nvPicPr>
          <p:cNvPr id="3" name="Picture 2" descr="sn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25" y="2764917"/>
            <a:ext cx="2872002" cy="192945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8" descr="sn1-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974" y="2773424"/>
            <a:ext cx="2588875" cy="192094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5" name="Rectangle 14"/>
          <p:cNvSpPr/>
          <p:nvPr/>
        </p:nvSpPr>
        <p:spPr>
          <a:xfrm>
            <a:off x="194801" y="4769251"/>
            <a:ext cx="39110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>
                <a:cs typeface="Myriad Pro"/>
              </a:rPr>
              <a:t>I </a:t>
            </a:r>
            <a:r>
              <a:rPr lang="tr-TR" sz="2000" b="1" dirty="0" err="1">
                <a:cs typeface="Myriad Pro"/>
              </a:rPr>
              <a:t>get</a:t>
            </a:r>
            <a:r>
              <a:rPr lang="tr-TR" sz="2000" b="1" dirty="0">
                <a:cs typeface="Myriad Pro"/>
              </a:rPr>
              <a:t> </a:t>
            </a:r>
            <a:r>
              <a:rPr lang="tr-TR" sz="2000" b="1" dirty="0" err="1">
                <a:cs typeface="Myriad Pro"/>
              </a:rPr>
              <a:t>up</a:t>
            </a:r>
            <a:r>
              <a:rPr lang="tr-TR" sz="2000" b="1" dirty="0">
                <a:cs typeface="Myriad Pro"/>
              </a:rPr>
              <a:t> </a:t>
            </a:r>
            <a:r>
              <a:rPr lang="tr-TR" sz="2000" b="1" dirty="0" err="1">
                <a:cs typeface="Myriad Pro"/>
              </a:rPr>
              <a:t>early</a:t>
            </a:r>
            <a:r>
              <a:rPr lang="tr-TR" sz="2000" b="1" dirty="0">
                <a:cs typeface="Myriad Pro"/>
              </a:rPr>
              <a:t> </a:t>
            </a:r>
            <a:r>
              <a:rPr lang="tr-TR" sz="2000" b="1" dirty="0" err="1">
                <a:cs typeface="Myriad Pro"/>
              </a:rPr>
              <a:t>every</a:t>
            </a:r>
            <a:r>
              <a:rPr lang="tr-TR" sz="2000" b="1" dirty="0">
                <a:cs typeface="Myriad Pro"/>
              </a:rPr>
              <a:t> </a:t>
            </a:r>
            <a:r>
              <a:rPr lang="tr-TR" sz="2000" b="1" dirty="0" err="1">
                <a:cs typeface="Myriad Pro"/>
              </a:rPr>
              <a:t>morning</a:t>
            </a:r>
            <a:r>
              <a:rPr lang="tr-TR" sz="2000" b="1" dirty="0">
                <a:cs typeface="Myriad Pro"/>
              </a:rPr>
              <a:t>.</a:t>
            </a:r>
            <a:endParaRPr lang="en-US" sz="2000" b="1" dirty="0">
              <a:cs typeface="Myriad Pro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89566" y="4773942"/>
            <a:ext cx="37302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 err="1">
                <a:cs typeface="Myriad Pro"/>
              </a:rPr>
              <a:t>She</a:t>
            </a:r>
            <a:r>
              <a:rPr lang="tr-TR" sz="2000" b="1" dirty="0">
                <a:cs typeface="Myriad Pro"/>
              </a:rPr>
              <a:t> </a:t>
            </a:r>
            <a:r>
              <a:rPr lang="tr-TR" sz="2000" b="1" dirty="0" err="1">
                <a:cs typeface="Myriad Pro"/>
              </a:rPr>
              <a:t>plays</a:t>
            </a:r>
            <a:r>
              <a:rPr lang="tr-TR" sz="2000" b="1" dirty="0">
                <a:cs typeface="Myriad Pro"/>
              </a:rPr>
              <a:t> </a:t>
            </a:r>
            <a:r>
              <a:rPr lang="tr-TR" sz="2000" b="1" dirty="0" err="1">
                <a:cs typeface="Myriad Pro"/>
              </a:rPr>
              <a:t>tennis</a:t>
            </a:r>
            <a:r>
              <a:rPr lang="tr-TR" sz="2000" b="1" dirty="0">
                <a:cs typeface="Myriad Pro"/>
              </a:rPr>
              <a:t>  </a:t>
            </a:r>
            <a:r>
              <a:rPr lang="tr-TR" sz="2000" b="1" dirty="0" err="1">
                <a:cs typeface="Myriad Pro"/>
              </a:rPr>
              <a:t>every</a:t>
            </a:r>
            <a:r>
              <a:rPr lang="tr-TR" sz="2000" b="1" dirty="0">
                <a:cs typeface="Myriad Pro"/>
              </a:rPr>
              <a:t> </a:t>
            </a:r>
            <a:r>
              <a:rPr lang="tr-TR" sz="2000" b="1" dirty="0" err="1">
                <a:cs typeface="Myriad Pro"/>
              </a:rPr>
              <a:t>weekend</a:t>
            </a:r>
            <a:r>
              <a:rPr lang="tr-TR" sz="2000" b="1" dirty="0">
                <a:cs typeface="Myriad Pro"/>
              </a:rPr>
              <a:t>.</a:t>
            </a:r>
            <a:endParaRPr lang="en-US" sz="2000" b="1" dirty="0">
              <a:cs typeface="Myriad Pro"/>
            </a:endParaRPr>
          </a:p>
        </p:txBody>
      </p:sp>
      <p:sp>
        <p:nvSpPr>
          <p:cNvPr id="14" name="4 Metin kutusu"/>
          <p:cNvSpPr txBox="1"/>
          <p:nvPr/>
        </p:nvSpPr>
        <p:spPr>
          <a:xfrm>
            <a:off x="190895" y="98260"/>
            <a:ext cx="8524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İngilizce </a:t>
            </a:r>
            <a:r>
              <a:rPr lang="tr-TR" dirty="0" smtClean="0">
                <a:solidFill>
                  <a:srgbClr val="C0ABA4"/>
                </a:solidFill>
                <a:cs typeface="Arial" pitchFamily="34" charset="0"/>
              </a:rPr>
              <a:t> </a:t>
            </a:r>
            <a:r>
              <a:rPr lang="tr-TR" dirty="0" smtClean="0">
                <a:solidFill>
                  <a:srgbClr val="FFFF00"/>
                </a:solidFill>
                <a:cs typeface="Myriad Pro"/>
              </a:rPr>
              <a:t>SIMPLE </a:t>
            </a:r>
            <a:r>
              <a:rPr lang="tr-TR" dirty="0">
                <a:solidFill>
                  <a:srgbClr val="FFFF00"/>
                </a:solidFill>
                <a:cs typeface="Myriad Pro"/>
              </a:rPr>
              <a:t>PRESENT </a:t>
            </a:r>
            <a:r>
              <a:rPr lang="tr-TR" dirty="0" smtClean="0">
                <a:solidFill>
                  <a:srgbClr val="FFFF00"/>
                </a:solidFill>
                <a:cs typeface="Myriad Pro"/>
              </a:rPr>
              <a:t> TENSE </a:t>
            </a:r>
            <a:r>
              <a:rPr lang="tr-TR" dirty="0">
                <a:solidFill>
                  <a:srgbClr val="FFFF00"/>
                </a:solidFill>
                <a:cs typeface="Myriad Pro"/>
              </a:rPr>
              <a:t>(GENİŞ ZAMAN)</a:t>
            </a:r>
            <a:endParaRPr lang="en-US" dirty="0">
              <a:solidFill>
                <a:srgbClr val="FFFF00"/>
              </a:solidFill>
              <a:cs typeface="Myriad Pro"/>
            </a:endParaRPr>
          </a:p>
        </p:txBody>
      </p:sp>
      <p:sp>
        <p:nvSpPr>
          <p:cNvPr id="18" name="5-Point Star 17"/>
          <p:cNvSpPr/>
          <p:nvPr/>
        </p:nvSpPr>
        <p:spPr>
          <a:xfrm>
            <a:off x="174095" y="1659380"/>
            <a:ext cx="547071" cy="472624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3364" y="2665046"/>
            <a:ext cx="3139712" cy="2200847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7548613" y="4810073"/>
            <a:ext cx="2466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 smtClean="0">
                <a:solidFill>
                  <a:srgbClr val="000000"/>
                </a:solidFill>
              </a:rPr>
              <a:t> </a:t>
            </a:r>
            <a:r>
              <a:rPr lang="tr-TR" sz="2000" b="1" dirty="0" err="1" smtClean="0">
                <a:solidFill>
                  <a:srgbClr val="000000"/>
                </a:solidFill>
              </a:rPr>
              <a:t>Cats</a:t>
            </a:r>
            <a:r>
              <a:rPr lang="tr-TR" sz="2000" b="1" dirty="0" smtClean="0">
                <a:solidFill>
                  <a:srgbClr val="000000"/>
                </a:solidFill>
              </a:rPr>
              <a:t> </a:t>
            </a:r>
            <a:r>
              <a:rPr lang="tr-TR" sz="2000" b="1" dirty="0" err="1" smtClean="0">
                <a:solidFill>
                  <a:srgbClr val="000000"/>
                </a:solidFill>
              </a:rPr>
              <a:t>like</a:t>
            </a:r>
            <a:r>
              <a:rPr lang="tr-TR" sz="2000" b="1" dirty="0" smtClean="0">
                <a:solidFill>
                  <a:srgbClr val="000000"/>
                </a:solidFill>
              </a:rPr>
              <a:t> </a:t>
            </a:r>
            <a:r>
              <a:rPr lang="tr-TR" sz="2000" b="1" dirty="0" err="1" smtClean="0">
                <a:solidFill>
                  <a:srgbClr val="000000"/>
                </a:solidFill>
              </a:rPr>
              <a:t>milk</a:t>
            </a:r>
            <a:r>
              <a:rPr lang="tr-TR" sz="2000" b="1" dirty="0" smtClean="0">
                <a:solidFill>
                  <a:srgbClr val="000000"/>
                </a:solidFill>
              </a:rPr>
              <a:t>.</a:t>
            </a:r>
            <a:endParaRPr lang="en-US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76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39795" y="954024"/>
            <a:ext cx="3833422" cy="523220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2800" b="1" dirty="0" smtClean="0"/>
              <a:t>OLUMLU CÜMLE YAPISI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1142105" y="1598804"/>
            <a:ext cx="88912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/>
              <a:t>Geniş zamanın olumlu şekli, özneden sonra fiilin yalın hali getirilerek yapılır.</a:t>
            </a:r>
            <a:endParaRPr lang="en-US" sz="2400" b="1" dirty="0"/>
          </a:p>
        </p:txBody>
      </p:sp>
      <p:sp>
        <p:nvSpPr>
          <p:cNvPr id="14" name="Rectangle 13"/>
          <p:cNvSpPr/>
          <p:nvPr/>
        </p:nvSpPr>
        <p:spPr>
          <a:xfrm>
            <a:off x="1259336" y="2622635"/>
            <a:ext cx="3523983" cy="461665"/>
          </a:xfrm>
          <a:prstGeom prst="rect">
            <a:avLst/>
          </a:prstGeom>
          <a:solidFill>
            <a:srgbClr val="0C256B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2400" b="1" dirty="0"/>
              <a:t>SUBJECT + VERB + OBJECT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1915300" y="3406146"/>
            <a:ext cx="598741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/>
              <a:t>I  </a:t>
            </a:r>
            <a:r>
              <a:rPr lang="tr-TR" sz="2400" b="1" dirty="0" smtClean="0">
                <a:solidFill>
                  <a:srgbClr val="0000FF"/>
                </a:solidFill>
              </a:rPr>
              <a:t>       </a:t>
            </a:r>
            <a:r>
              <a:rPr lang="tr-TR" sz="2400" b="1" dirty="0" err="1" smtClean="0"/>
              <a:t>to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the</a:t>
            </a:r>
            <a:r>
              <a:rPr lang="tr-TR" sz="2400" b="1" smtClean="0"/>
              <a:t> cinema</a:t>
            </a:r>
            <a:r>
              <a:rPr lang="tr-TR" sz="2400" b="1" dirty="0" smtClean="0"/>
              <a:t> </a:t>
            </a:r>
            <a:r>
              <a:rPr lang="tr-TR" sz="2400" b="1" dirty="0" err="1"/>
              <a:t>every</a:t>
            </a:r>
            <a:r>
              <a:rPr lang="tr-TR" sz="2400" b="1" dirty="0"/>
              <a:t> </a:t>
            </a:r>
            <a:r>
              <a:rPr lang="tr-TR" sz="2400" b="1" dirty="0" err="1"/>
              <a:t>weekend</a:t>
            </a:r>
            <a:r>
              <a:rPr lang="tr-TR" sz="2400" b="1" dirty="0"/>
              <a:t>.</a:t>
            </a:r>
            <a:endParaRPr lang="en-US" sz="2400" b="1" dirty="0"/>
          </a:p>
          <a:p>
            <a:endParaRPr lang="tr-TR" sz="2400" b="1" dirty="0" smtClean="0"/>
          </a:p>
          <a:p>
            <a:r>
              <a:rPr lang="tr-TR" sz="2400" b="1" dirty="0" err="1" smtClean="0"/>
              <a:t>You</a:t>
            </a:r>
            <a:r>
              <a:rPr lang="tr-TR" sz="2400" b="1" dirty="0" smtClean="0"/>
              <a:t>  </a:t>
            </a:r>
            <a:r>
              <a:rPr lang="tr-TR" sz="2400" b="1" dirty="0" smtClean="0">
                <a:solidFill>
                  <a:srgbClr val="0000FF"/>
                </a:solidFill>
              </a:rPr>
              <a:t>      </a:t>
            </a:r>
            <a:r>
              <a:rPr lang="tr-TR" sz="2400" b="1" dirty="0" smtClean="0"/>
              <a:t>   </a:t>
            </a:r>
            <a:r>
              <a:rPr lang="tr-TR" sz="2400" b="1" dirty="0" err="1" smtClean="0"/>
              <a:t>very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well</a:t>
            </a:r>
            <a:r>
              <a:rPr lang="tr-TR" sz="2400" b="1" dirty="0" smtClean="0"/>
              <a:t>.</a:t>
            </a:r>
            <a:endParaRPr lang="en-US" sz="2400" b="1" dirty="0" smtClean="0"/>
          </a:p>
          <a:p>
            <a:endParaRPr lang="tr-TR" sz="2400" b="1" dirty="0" smtClean="0"/>
          </a:p>
          <a:p>
            <a:r>
              <a:rPr lang="tr-TR" sz="2400" b="1" dirty="0" err="1" smtClean="0"/>
              <a:t>We</a:t>
            </a:r>
            <a:r>
              <a:rPr lang="tr-TR" sz="2400" b="1" dirty="0" smtClean="0"/>
              <a:t>            in </a:t>
            </a:r>
            <a:r>
              <a:rPr lang="tr-TR" sz="2400" b="1" dirty="0" err="1" smtClean="0"/>
              <a:t>the</a:t>
            </a:r>
            <a:r>
              <a:rPr lang="tr-TR" sz="2400" b="1" dirty="0" smtClean="0"/>
              <a:t> park  </a:t>
            </a:r>
            <a:r>
              <a:rPr lang="tr-TR" sz="2400" b="1" dirty="0" err="1" smtClean="0"/>
              <a:t>every</a:t>
            </a:r>
            <a:r>
              <a:rPr lang="tr-TR" sz="2400" b="1" dirty="0" smtClean="0"/>
              <a:t> Sunday.</a:t>
            </a:r>
            <a:endParaRPr lang="en-US" sz="2400" b="1" dirty="0" smtClean="0"/>
          </a:p>
          <a:p>
            <a:endParaRPr lang="tr-TR" sz="2400" b="1" dirty="0" smtClean="0"/>
          </a:p>
          <a:p>
            <a:r>
              <a:rPr lang="tr-TR" sz="2400" b="1" dirty="0" err="1" smtClean="0"/>
              <a:t>They</a:t>
            </a:r>
            <a:r>
              <a:rPr lang="tr-TR" sz="2400" b="1" dirty="0" smtClean="0"/>
              <a:t>         in İzmir.</a:t>
            </a:r>
            <a:endParaRPr lang="en-US" sz="2400" b="1" dirty="0"/>
          </a:p>
        </p:txBody>
      </p:sp>
      <p:sp>
        <p:nvSpPr>
          <p:cNvPr id="15" name="4 Metin kutusu"/>
          <p:cNvSpPr txBox="1"/>
          <p:nvPr/>
        </p:nvSpPr>
        <p:spPr>
          <a:xfrm>
            <a:off x="190895" y="98260"/>
            <a:ext cx="8524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İngilizce </a:t>
            </a:r>
            <a:r>
              <a:rPr lang="tr-TR" dirty="0" smtClean="0">
                <a:solidFill>
                  <a:srgbClr val="C0ABA4"/>
                </a:solidFill>
                <a:cs typeface="Arial" pitchFamily="34" charset="0"/>
              </a:rPr>
              <a:t> </a:t>
            </a:r>
            <a:r>
              <a:rPr lang="tr-TR" dirty="0" smtClean="0">
                <a:solidFill>
                  <a:srgbClr val="FFFF00"/>
                </a:solidFill>
                <a:cs typeface="Myriad Pro"/>
              </a:rPr>
              <a:t>SIMPLE </a:t>
            </a:r>
            <a:r>
              <a:rPr lang="tr-TR" dirty="0">
                <a:solidFill>
                  <a:srgbClr val="FFFF00"/>
                </a:solidFill>
                <a:cs typeface="Myriad Pro"/>
              </a:rPr>
              <a:t>PRESENT </a:t>
            </a:r>
            <a:r>
              <a:rPr lang="tr-TR" dirty="0" smtClean="0">
                <a:solidFill>
                  <a:srgbClr val="FFFF00"/>
                </a:solidFill>
                <a:cs typeface="Myriad Pro"/>
              </a:rPr>
              <a:t> TENSE </a:t>
            </a:r>
            <a:r>
              <a:rPr lang="tr-TR" dirty="0">
                <a:solidFill>
                  <a:srgbClr val="FFFF00"/>
                </a:solidFill>
                <a:cs typeface="Myriad Pro"/>
              </a:rPr>
              <a:t>(GENİŞ ZAMAN)</a:t>
            </a:r>
            <a:endParaRPr lang="en-US" dirty="0">
              <a:solidFill>
                <a:srgbClr val="FFFF00"/>
              </a:solidFill>
              <a:cs typeface="Myriad Pro"/>
            </a:endParaRPr>
          </a:p>
        </p:txBody>
      </p:sp>
      <p:sp>
        <p:nvSpPr>
          <p:cNvPr id="17" name="5-Point Star 16"/>
          <p:cNvSpPr/>
          <p:nvPr/>
        </p:nvSpPr>
        <p:spPr>
          <a:xfrm>
            <a:off x="595034" y="1674840"/>
            <a:ext cx="547071" cy="472624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28316" y="3407994"/>
            <a:ext cx="158410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err="1" smtClean="0">
                <a:solidFill>
                  <a:srgbClr val="162390"/>
                </a:solidFill>
              </a:rPr>
              <a:t>go</a:t>
            </a:r>
            <a:endParaRPr lang="en-US" sz="2400" b="1" dirty="0">
              <a:solidFill>
                <a:srgbClr val="162390"/>
              </a:solidFill>
            </a:endParaRPr>
          </a:p>
          <a:p>
            <a:endParaRPr lang="tr-TR" sz="2400" b="1" dirty="0" smtClean="0">
              <a:solidFill>
                <a:srgbClr val="162390"/>
              </a:solidFill>
            </a:endParaRPr>
          </a:p>
          <a:p>
            <a:r>
              <a:rPr lang="tr-TR" sz="2400" b="1" dirty="0" smtClean="0">
                <a:solidFill>
                  <a:srgbClr val="162390"/>
                </a:solidFill>
              </a:rPr>
              <a:t>     </a:t>
            </a:r>
            <a:r>
              <a:rPr lang="tr-TR" sz="2400" b="1" dirty="0" err="1" smtClean="0">
                <a:solidFill>
                  <a:srgbClr val="162390"/>
                </a:solidFill>
              </a:rPr>
              <a:t>sing</a:t>
            </a:r>
            <a:endParaRPr lang="en-US" sz="2400" b="1" dirty="0" smtClean="0">
              <a:solidFill>
                <a:srgbClr val="162390"/>
              </a:solidFill>
            </a:endParaRPr>
          </a:p>
          <a:p>
            <a:endParaRPr lang="tr-TR" sz="2400" b="1" dirty="0" smtClean="0">
              <a:solidFill>
                <a:srgbClr val="162390"/>
              </a:solidFill>
            </a:endParaRPr>
          </a:p>
          <a:p>
            <a:r>
              <a:rPr lang="tr-TR" sz="2400" b="1" dirty="0" smtClean="0">
                <a:solidFill>
                  <a:srgbClr val="162390"/>
                </a:solidFill>
              </a:rPr>
              <a:t>    </a:t>
            </a:r>
            <a:r>
              <a:rPr lang="tr-TR" sz="2400" b="1" dirty="0" err="1" smtClean="0">
                <a:solidFill>
                  <a:srgbClr val="162390"/>
                </a:solidFill>
              </a:rPr>
              <a:t>walk</a:t>
            </a:r>
            <a:endParaRPr lang="en-US" sz="2400" b="1" dirty="0" smtClean="0">
              <a:solidFill>
                <a:srgbClr val="162390"/>
              </a:solidFill>
            </a:endParaRPr>
          </a:p>
          <a:p>
            <a:endParaRPr lang="tr-TR" sz="2400" b="1" dirty="0" smtClean="0">
              <a:solidFill>
                <a:srgbClr val="162390"/>
              </a:solidFill>
            </a:endParaRPr>
          </a:p>
          <a:p>
            <a:r>
              <a:rPr lang="tr-TR" sz="2400" b="1" dirty="0" smtClean="0">
                <a:solidFill>
                  <a:srgbClr val="162390"/>
                </a:solidFill>
              </a:rPr>
              <a:t>       </a:t>
            </a:r>
            <a:r>
              <a:rPr lang="tr-TR" sz="2400" b="1" dirty="0" err="1" smtClean="0">
                <a:solidFill>
                  <a:srgbClr val="162390"/>
                </a:solidFill>
              </a:rPr>
              <a:t>live</a:t>
            </a:r>
            <a:endParaRPr lang="en-US" sz="2400" b="1" dirty="0">
              <a:solidFill>
                <a:srgbClr val="16239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21414" y="3513427"/>
            <a:ext cx="529084" cy="324422"/>
          </a:xfrm>
          <a:prstGeom prst="rect">
            <a:avLst/>
          </a:prstGeom>
          <a:noFill/>
          <a:ln w="19050" cmpd="sng">
            <a:solidFill>
              <a:srgbClr val="1623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542457" y="4231298"/>
            <a:ext cx="598107" cy="324422"/>
          </a:xfrm>
          <a:prstGeom prst="rect">
            <a:avLst/>
          </a:prstGeom>
          <a:noFill/>
          <a:ln w="19050" cmpd="sng">
            <a:solidFill>
              <a:srgbClr val="1623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459630" y="4962975"/>
            <a:ext cx="715447" cy="324422"/>
          </a:xfrm>
          <a:prstGeom prst="rect">
            <a:avLst/>
          </a:prstGeom>
          <a:noFill/>
          <a:ln w="19050" cmpd="sng">
            <a:solidFill>
              <a:srgbClr val="1623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657400" y="5687748"/>
            <a:ext cx="565991" cy="324422"/>
          </a:xfrm>
          <a:prstGeom prst="rect">
            <a:avLst/>
          </a:prstGeom>
          <a:noFill/>
          <a:ln w="19050" cmpd="sng">
            <a:solidFill>
              <a:srgbClr val="1623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0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65193" y="1064082"/>
            <a:ext cx="3672173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2400" b="1" dirty="0"/>
              <a:t>OLUMLU CÜMLE YAPISI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806782" y="1700802"/>
            <a:ext cx="106846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cs typeface="Myriad Pro"/>
              </a:rPr>
              <a:t>Üçüncü tekil şahıslarda </a:t>
            </a:r>
            <a:r>
              <a:rPr lang="tr-TR" sz="2600" b="1" dirty="0">
                <a:solidFill>
                  <a:srgbClr val="162390"/>
                </a:solidFill>
                <a:cs typeface="Myriad Pro"/>
              </a:rPr>
              <a:t>(</a:t>
            </a:r>
            <a:r>
              <a:rPr lang="tr-TR" sz="2600" b="1" dirty="0" err="1">
                <a:solidFill>
                  <a:srgbClr val="162390"/>
                </a:solidFill>
                <a:cs typeface="Myriad Pro"/>
              </a:rPr>
              <a:t>he,she,it</a:t>
            </a:r>
            <a:r>
              <a:rPr lang="tr-TR" sz="2600" b="1" dirty="0">
                <a:solidFill>
                  <a:srgbClr val="162390"/>
                </a:solidFill>
                <a:cs typeface="Myriad Pro"/>
              </a:rPr>
              <a:t>) </a:t>
            </a:r>
            <a:r>
              <a:rPr lang="tr-TR" sz="2400" b="1" dirty="0">
                <a:cs typeface="Myriad Pro"/>
              </a:rPr>
              <a:t>olumlu cümlelerde fiilin sonuna </a:t>
            </a:r>
            <a:r>
              <a:rPr lang="tr-TR" sz="2600" b="1" dirty="0">
                <a:solidFill>
                  <a:srgbClr val="162390"/>
                </a:solidFill>
                <a:cs typeface="Myriad Pro"/>
              </a:rPr>
              <a:t>"s" </a:t>
            </a:r>
            <a:r>
              <a:rPr lang="tr-TR" sz="2400" b="1" dirty="0">
                <a:cs typeface="Myriad Pro"/>
              </a:rPr>
              <a:t>takısı gelir.</a:t>
            </a:r>
            <a:endParaRPr lang="en-US" sz="2400" b="1" dirty="0">
              <a:cs typeface="Myriad Pro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16348" y="3354470"/>
            <a:ext cx="57684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/>
              <a:t>He </a:t>
            </a:r>
            <a:r>
              <a:rPr lang="tr-TR" sz="2400" b="1" dirty="0" smtClean="0"/>
              <a:t>            </a:t>
            </a:r>
            <a:r>
              <a:rPr lang="tr-TR" sz="2400" b="1" dirty="0" err="1" smtClean="0"/>
              <a:t>to</a:t>
            </a:r>
            <a:r>
              <a:rPr lang="tr-TR" sz="2400" b="1" dirty="0" smtClean="0"/>
              <a:t> </a:t>
            </a:r>
            <a:r>
              <a:rPr lang="tr-TR" sz="2400" b="1" dirty="0" err="1"/>
              <a:t>work</a:t>
            </a:r>
            <a:r>
              <a:rPr lang="tr-TR" sz="2400" b="1" dirty="0"/>
              <a:t>.</a:t>
            </a:r>
            <a:endParaRPr lang="en-US" sz="2400" b="1" dirty="0"/>
          </a:p>
          <a:p>
            <a:r>
              <a:rPr lang="tr-TR" sz="2400" b="1" dirty="0"/>
              <a:t> </a:t>
            </a:r>
            <a:endParaRPr lang="en-US" sz="2400" b="1" dirty="0"/>
          </a:p>
          <a:p>
            <a:r>
              <a:rPr lang="tr-TR" sz="2400" b="1" dirty="0" err="1" smtClean="0"/>
              <a:t>She</a:t>
            </a:r>
            <a:r>
              <a:rPr lang="tr-TR" sz="2400" b="1" dirty="0" smtClean="0"/>
              <a:t>                 her </a:t>
            </a:r>
            <a:r>
              <a:rPr lang="tr-TR" sz="2400" b="1" dirty="0" err="1"/>
              <a:t>teeth</a:t>
            </a:r>
            <a:r>
              <a:rPr lang="tr-TR" sz="2400" b="1" dirty="0"/>
              <a:t> </a:t>
            </a:r>
            <a:r>
              <a:rPr lang="tr-TR" sz="2400" b="1" dirty="0" err="1"/>
              <a:t>everyday</a:t>
            </a:r>
            <a:r>
              <a:rPr lang="tr-TR" sz="2400" b="1" dirty="0"/>
              <a:t>.</a:t>
            </a:r>
            <a:endParaRPr lang="en-US" sz="2400" b="1" dirty="0"/>
          </a:p>
          <a:p>
            <a:r>
              <a:rPr lang="tr-TR" sz="2400" b="1" dirty="0"/>
              <a:t> </a:t>
            </a:r>
            <a:endParaRPr lang="en-US" sz="2400" b="1" dirty="0"/>
          </a:p>
          <a:p>
            <a:r>
              <a:rPr lang="tr-TR" sz="2400" b="1" dirty="0" err="1" smtClean="0"/>
              <a:t>It</a:t>
            </a:r>
            <a:r>
              <a:rPr lang="tr-TR" sz="2400" b="1" dirty="0" smtClean="0"/>
              <a:t>           a </a:t>
            </a:r>
            <a:r>
              <a:rPr lang="tr-TR" sz="2400" b="1" dirty="0"/>
              <a:t>lot.</a:t>
            </a:r>
            <a:endParaRPr lang="en-US" sz="2400" b="1" dirty="0"/>
          </a:p>
        </p:txBody>
      </p:sp>
      <p:sp>
        <p:nvSpPr>
          <p:cNvPr id="15" name="4 Metin kutusu"/>
          <p:cNvSpPr txBox="1"/>
          <p:nvPr/>
        </p:nvSpPr>
        <p:spPr>
          <a:xfrm>
            <a:off x="190895" y="98260"/>
            <a:ext cx="8524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İngilizce </a:t>
            </a:r>
            <a:r>
              <a:rPr lang="tr-TR" dirty="0" smtClean="0">
                <a:solidFill>
                  <a:srgbClr val="C0ABA4"/>
                </a:solidFill>
                <a:cs typeface="Arial" pitchFamily="34" charset="0"/>
              </a:rPr>
              <a:t> </a:t>
            </a:r>
            <a:r>
              <a:rPr lang="tr-TR" dirty="0" smtClean="0">
                <a:solidFill>
                  <a:srgbClr val="FFFF00"/>
                </a:solidFill>
                <a:cs typeface="Myriad Pro"/>
              </a:rPr>
              <a:t>SIMPLE </a:t>
            </a:r>
            <a:r>
              <a:rPr lang="tr-TR" dirty="0">
                <a:solidFill>
                  <a:srgbClr val="FFFF00"/>
                </a:solidFill>
                <a:cs typeface="Myriad Pro"/>
              </a:rPr>
              <a:t>PRESENT </a:t>
            </a:r>
            <a:r>
              <a:rPr lang="tr-TR" dirty="0" smtClean="0">
                <a:solidFill>
                  <a:srgbClr val="FFFF00"/>
                </a:solidFill>
                <a:cs typeface="Myriad Pro"/>
              </a:rPr>
              <a:t> TENSE </a:t>
            </a:r>
            <a:r>
              <a:rPr lang="tr-TR" dirty="0">
                <a:solidFill>
                  <a:srgbClr val="FFFF00"/>
                </a:solidFill>
                <a:cs typeface="Myriad Pro"/>
              </a:rPr>
              <a:t>(GENİŞ ZAMAN)</a:t>
            </a:r>
            <a:endParaRPr lang="en-US" dirty="0">
              <a:solidFill>
                <a:srgbClr val="FFFF00"/>
              </a:solidFill>
              <a:cs typeface="Myriad Pro"/>
            </a:endParaRPr>
          </a:p>
        </p:txBody>
      </p:sp>
      <p:sp>
        <p:nvSpPr>
          <p:cNvPr id="17" name="5-Point Star 16"/>
          <p:cNvSpPr/>
          <p:nvPr/>
        </p:nvSpPr>
        <p:spPr>
          <a:xfrm>
            <a:off x="113233" y="1630810"/>
            <a:ext cx="702396" cy="60681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81810" y="3349725"/>
            <a:ext cx="19901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rgbClr val="0000FF"/>
                </a:solidFill>
              </a:rPr>
              <a:t>  </a:t>
            </a:r>
            <a:r>
              <a:rPr lang="tr-TR" sz="2400" b="1" dirty="0" err="1" smtClean="0">
                <a:solidFill>
                  <a:srgbClr val="162390"/>
                </a:solidFill>
              </a:rPr>
              <a:t>drive</a:t>
            </a:r>
            <a:r>
              <a:rPr lang="tr-TR" sz="2400" b="1" dirty="0" err="1" smtClean="0">
                <a:solidFill>
                  <a:srgbClr val="FF0000"/>
                </a:solidFill>
              </a:rPr>
              <a:t>s</a:t>
            </a:r>
            <a:endParaRPr lang="en-US" sz="2400" b="1" dirty="0"/>
          </a:p>
          <a:p>
            <a:r>
              <a:rPr lang="tr-TR" sz="2400" b="1" dirty="0"/>
              <a:t> </a:t>
            </a:r>
            <a:endParaRPr lang="en-US" sz="2400" b="1" dirty="0"/>
          </a:p>
          <a:p>
            <a:r>
              <a:rPr lang="tr-TR" sz="2400" b="1" dirty="0" smtClean="0">
                <a:solidFill>
                  <a:srgbClr val="0000FF"/>
                </a:solidFill>
              </a:rPr>
              <a:t>    </a:t>
            </a:r>
            <a:r>
              <a:rPr lang="tr-TR" sz="2400" b="1" dirty="0" err="1" smtClean="0">
                <a:solidFill>
                  <a:srgbClr val="162390"/>
                </a:solidFill>
              </a:rPr>
              <a:t>brush</a:t>
            </a:r>
            <a:r>
              <a:rPr lang="tr-TR" sz="2400" b="1" dirty="0" err="1" smtClean="0">
                <a:solidFill>
                  <a:srgbClr val="FF0000"/>
                </a:solidFill>
              </a:rPr>
              <a:t>es</a:t>
            </a:r>
            <a:endParaRPr lang="en-US" sz="2400" b="1" dirty="0"/>
          </a:p>
          <a:p>
            <a:r>
              <a:rPr lang="tr-TR" sz="2400" b="1" dirty="0"/>
              <a:t> </a:t>
            </a:r>
            <a:endParaRPr lang="en-US" sz="2400" b="1" dirty="0"/>
          </a:p>
          <a:p>
            <a:r>
              <a:rPr lang="tr-TR" sz="2400" b="1" dirty="0" err="1" smtClean="0">
                <a:solidFill>
                  <a:srgbClr val="162390"/>
                </a:solidFill>
              </a:rPr>
              <a:t>cr</a:t>
            </a:r>
            <a:r>
              <a:rPr lang="tr-TR" sz="2400" b="1" dirty="0" err="1" smtClean="0">
                <a:solidFill>
                  <a:srgbClr val="FF0000"/>
                </a:solidFill>
              </a:rPr>
              <a:t>ies</a:t>
            </a:r>
            <a:endParaRPr lang="en-US" sz="2400" b="1" dirty="0"/>
          </a:p>
        </p:txBody>
      </p:sp>
      <p:sp>
        <p:nvSpPr>
          <p:cNvPr id="18" name="Rectangle 17"/>
          <p:cNvSpPr/>
          <p:nvPr/>
        </p:nvSpPr>
        <p:spPr>
          <a:xfrm>
            <a:off x="1672761" y="3444401"/>
            <a:ext cx="839689" cy="324422"/>
          </a:xfrm>
          <a:prstGeom prst="rect">
            <a:avLst/>
          </a:prstGeom>
          <a:noFill/>
          <a:ln w="19050" cmpd="sng">
            <a:solidFill>
              <a:srgbClr val="1623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790101" y="4162272"/>
            <a:ext cx="1108880" cy="324422"/>
          </a:xfrm>
          <a:prstGeom prst="rect">
            <a:avLst/>
          </a:prstGeom>
          <a:noFill/>
          <a:ln w="19050" cmpd="sng">
            <a:solidFill>
              <a:srgbClr val="1623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527812" y="4915974"/>
            <a:ext cx="701643" cy="324422"/>
          </a:xfrm>
          <a:prstGeom prst="rect">
            <a:avLst/>
          </a:prstGeom>
          <a:noFill/>
          <a:ln w="19050" cmpd="sng">
            <a:solidFill>
              <a:srgbClr val="1623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230683" y="2514060"/>
            <a:ext cx="3744858" cy="461665"/>
          </a:xfrm>
          <a:prstGeom prst="rect">
            <a:avLst/>
          </a:prstGeom>
          <a:solidFill>
            <a:srgbClr val="0C256B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2400" b="1" dirty="0"/>
              <a:t>SUBJECT + VERB(s) +OBJECT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0626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42632" y="986498"/>
            <a:ext cx="1387392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cs typeface="Myriad Pro"/>
              </a:rPr>
              <a:t>Üçüncü tekil şahıslardan sonra gelen  fiillere </a:t>
            </a:r>
            <a:r>
              <a:rPr lang="tr-TR" sz="2600" b="1" dirty="0">
                <a:solidFill>
                  <a:srgbClr val="162390"/>
                </a:solidFill>
                <a:cs typeface="Myriad Pro"/>
              </a:rPr>
              <a:t>-s</a:t>
            </a:r>
            <a:r>
              <a:rPr lang="tr-TR" sz="2600" b="1" dirty="0">
                <a:cs typeface="Myriad Pro"/>
              </a:rPr>
              <a:t>, </a:t>
            </a:r>
            <a:r>
              <a:rPr lang="tr-TR" sz="2600" b="1" dirty="0">
                <a:solidFill>
                  <a:srgbClr val="162390"/>
                </a:solidFill>
                <a:cs typeface="Myriad Pro"/>
              </a:rPr>
              <a:t>-es</a:t>
            </a:r>
            <a:r>
              <a:rPr lang="tr-TR" sz="2600" b="1" dirty="0" smtClean="0">
                <a:cs typeface="Myriad Pro"/>
              </a:rPr>
              <a:t> </a:t>
            </a:r>
            <a:r>
              <a:rPr lang="tr-TR" sz="2400" b="1" dirty="0">
                <a:cs typeface="Myriad Pro"/>
              </a:rPr>
              <a:t>yada </a:t>
            </a:r>
            <a:r>
              <a:rPr lang="tr-TR" sz="2400" b="1" dirty="0" smtClean="0">
                <a:solidFill>
                  <a:srgbClr val="162390"/>
                </a:solidFill>
                <a:cs typeface="Myriad Pro"/>
              </a:rPr>
              <a:t>-</a:t>
            </a:r>
            <a:r>
              <a:rPr lang="tr-TR" sz="2400" b="1" dirty="0" err="1">
                <a:solidFill>
                  <a:srgbClr val="162390"/>
                </a:solidFill>
                <a:cs typeface="Myriad Pro"/>
              </a:rPr>
              <a:t>i</a:t>
            </a:r>
            <a:r>
              <a:rPr lang="tr-TR" sz="2400" b="1" dirty="0" err="1" smtClean="0">
                <a:solidFill>
                  <a:srgbClr val="162390"/>
                </a:solidFill>
                <a:cs typeface="Myriad Pro"/>
              </a:rPr>
              <a:t>es</a:t>
            </a:r>
            <a:r>
              <a:rPr lang="tr-TR" sz="2400" b="1" dirty="0" smtClean="0">
                <a:cs typeface="Myriad Pro"/>
              </a:rPr>
              <a:t> </a:t>
            </a:r>
            <a:r>
              <a:rPr lang="tr-TR" sz="2400" b="1" dirty="0">
                <a:cs typeface="Myriad Pro"/>
              </a:rPr>
              <a:t>eklenir.</a:t>
            </a:r>
            <a:endParaRPr lang="en-US" sz="2400" b="1" dirty="0">
              <a:cs typeface="Myriad Pro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42632" y="3623495"/>
            <a:ext cx="36512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cs typeface="Myriad Pro"/>
              </a:rPr>
              <a:t>p</a:t>
            </a:r>
            <a:r>
              <a:rPr lang="tr-TR" sz="2400" b="1" dirty="0" err="1" smtClean="0">
                <a:cs typeface="Myriad Pro"/>
              </a:rPr>
              <a:t>as</a:t>
            </a:r>
            <a:r>
              <a:rPr lang="tr-TR" sz="2400" b="1" dirty="0" err="1" smtClean="0">
                <a:solidFill>
                  <a:srgbClr val="162390"/>
                </a:solidFill>
                <a:cs typeface="Myriad Pro"/>
              </a:rPr>
              <a:t>s</a:t>
            </a:r>
            <a:r>
              <a:rPr lang="tr-TR" sz="2400" b="1" dirty="0" smtClean="0">
                <a:solidFill>
                  <a:srgbClr val="FFFF00"/>
                </a:solidFill>
                <a:cs typeface="Myriad Pro"/>
              </a:rPr>
              <a:t> </a:t>
            </a:r>
            <a:r>
              <a:rPr lang="tr-TR" sz="2400" b="1" dirty="0">
                <a:cs typeface="Myriad Pro"/>
              </a:rPr>
              <a:t>– </a:t>
            </a:r>
            <a:r>
              <a:rPr lang="tr-TR" sz="2400" b="1" dirty="0" err="1" smtClean="0">
                <a:cs typeface="Myriad Pro"/>
              </a:rPr>
              <a:t>passes</a:t>
            </a:r>
            <a:endParaRPr lang="en-US" sz="2400" b="1" dirty="0">
              <a:cs typeface="Myriad Pro"/>
            </a:endParaRPr>
          </a:p>
          <a:p>
            <a:r>
              <a:rPr lang="tr-TR" sz="2400" b="1" dirty="0" err="1">
                <a:cs typeface="Myriad Pro"/>
              </a:rPr>
              <a:t>bru</a:t>
            </a:r>
            <a:r>
              <a:rPr lang="tr-TR" sz="2400" b="1" dirty="0" err="1">
                <a:solidFill>
                  <a:srgbClr val="162390"/>
                </a:solidFill>
                <a:cs typeface="Myriad Pro"/>
              </a:rPr>
              <a:t>sh</a:t>
            </a:r>
            <a:r>
              <a:rPr lang="tr-TR" sz="2400" b="1" dirty="0">
                <a:cs typeface="Myriad Pro"/>
              </a:rPr>
              <a:t> – </a:t>
            </a:r>
            <a:r>
              <a:rPr lang="tr-TR" sz="2400" b="1" dirty="0" err="1">
                <a:cs typeface="Myriad Pro"/>
              </a:rPr>
              <a:t>brushes</a:t>
            </a:r>
            <a:endParaRPr lang="en-US" sz="2400" b="1" dirty="0">
              <a:cs typeface="Myriad Pro"/>
            </a:endParaRPr>
          </a:p>
          <a:p>
            <a:r>
              <a:rPr lang="tr-TR" sz="2400" b="1" dirty="0" err="1">
                <a:cs typeface="Myriad Pro"/>
              </a:rPr>
              <a:t>tea</a:t>
            </a:r>
            <a:r>
              <a:rPr lang="tr-TR" sz="2400" b="1" dirty="0" err="1">
                <a:solidFill>
                  <a:srgbClr val="162390"/>
                </a:solidFill>
                <a:cs typeface="Myriad Pro"/>
              </a:rPr>
              <a:t>ch</a:t>
            </a:r>
            <a:r>
              <a:rPr lang="tr-TR" sz="2400" b="1" dirty="0">
                <a:cs typeface="Myriad Pro"/>
              </a:rPr>
              <a:t> – </a:t>
            </a:r>
            <a:r>
              <a:rPr lang="tr-TR" sz="2400" b="1" dirty="0" err="1">
                <a:cs typeface="Myriad Pro"/>
              </a:rPr>
              <a:t>teaches</a:t>
            </a:r>
            <a:endParaRPr lang="en-US" sz="2400" b="1" dirty="0">
              <a:cs typeface="Myriad Pro"/>
            </a:endParaRPr>
          </a:p>
          <a:p>
            <a:r>
              <a:rPr lang="tr-TR" sz="2400" b="1" dirty="0" err="1" smtClean="0">
                <a:cs typeface="Myriad Pro"/>
              </a:rPr>
              <a:t>fi</a:t>
            </a:r>
            <a:r>
              <a:rPr lang="tr-TR" sz="2400" b="1" dirty="0" err="1" smtClean="0">
                <a:solidFill>
                  <a:srgbClr val="162390"/>
                </a:solidFill>
                <a:cs typeface="Myriad Pro"/>
              </a:rPr>
              <a:t>x</a:t>
            </a:r>
            <a:r>
              <a:rPr lang="tr-TR" sz="2400" b="1" dirty="0" smtClean="0">
                <a:cs typeface="Myriad Pro"/>
              </a:rPr>
              <a:t> </a:t>
            </a:r>
            <a:r>
              <a:rPr lang="en-US" sz="2400" b="1" dirty="0" smtClean="0">
                <a:cs typeface="Myriad Pro"/>
              </a:rPr>
              <a:t>–</a:t>
            </a:r>
            <a:r>
              <a:rPr lang="tr-TR" sz="2400" b="1" dirty="0" smtClean="0">
                <a:cs typeface="Myriad Pro"/>
              </a:rPr>
              <a:t> </a:t>
            </a:r>
            <a:r>
              <a:rPr lang="tr-TR" sz="2400" b="1" dirty="0" err="1" smtClean="0">
                <a:cs typeface="Myriad Pro"/>
              </a:rPr>
              <a:t>fixes</a:t>
            </a:r>
            <a:endParaRPr lang="en-US" sz="2400" b="1" dirty="0">
              <a:cs typeface="Myriad Pro"/>
            </a:endParaRPr>
          </a:p>
          <a:p>
            <a:r>
              <a:rPr lang="en-US" sz="2400" b="1" dirty="0">
                <a:cs typeface="Myriad Pro"/>
              </a:rPr>
              <a:t>g</a:t>
            </a:r>
            <a:r>
              <a:rPr lang="tr-TR" sz="2400" b="1" dirty="0" smtClean="0">
                <a:solidFill>
                  <a:srgbClr val="162390"/>
                </a:solidFill>
                <a:cs typeface="Myriad Pro"/>
              </a:rPr>
              <a:t>o</a:t>
            </a:r>
            <a:r>
              <a:rPr lang="tr-TR" sz="2400" b="1" dirty="0" smtClean="0">
                <a:solidFill>
                  <a:srgbClr val="FFFF00"/>
                </a:solidFill>
                <a:cs typeface="Myriad Pro"/>
              </a:rPr>
              <a:t> </a:t>
            </a:r>
            <a:r>
              <a:rPr lang="tr-TR" sz="2400" b="1" dirty="0">
                <a:cs typeface="Myriad Pro"/>
              </a:rPr>
              <a:t>– </a:t>
            </a:r>
            <a:r>
              <a:rPr lang="tr-TR" sz="2400" b="1" dirty="0" err="1" smtClean="0">
                <a:cs typeface="Myriad Pro"/>
              </a:rPr>
              <a:t>goes</a:t>
            </a:r>
            <a:endParaRPr lang="en-US" sz="2400" b="1" dirty="0">
              <a:cs typeface="Myriad Pro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2632" y="1631874"/>
            <a:ext cx="2904522" cy="492443"/>
          </a:xfrm>
          <a:prstGeom prst="rect">
            <a:avLst/>
          </a:prstGeom>
          <a:solidFill>
            <a:srgbClr val="CDC1BF"/>
          </a:solidFill>
          <a:ln w="57150" cmpd="sng">
            <a:solidFill>
              <a:srgbClr val="00BE0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400" b="1" dirty="0">
                <a:cs typeface="Myriad Pro"/>
              </a:rPr>
              <a:t>Çoğu fiil </a:t>
            </a:r>
            <a:r>
              <a:rPr lang="tr-TR" sz="2600" b="1" dirty="0">
                <a:solidFill>
                  <a:srgbClr val="162390"/>
                </a:solidFill>
                <a:cs typeface="Myriad Pro"/>
              </a:rPr>
              <a:t>-s </a:t>
            </a:r>
            <a:r>
              <a:rPr lang="tr-TR" sz="2400" b="1" dirty="0">
                <a:cs typeface="Myriad Pro"/>
              </a:rPr>
              <a:t>takısı alır</a:t>
            </a:r>
            <a:r>
              <a:rPr lang="tr-TR" sz="2400" b="1" dirty="0" smtClean="0">
                <a:cs typeface="Myriad Pro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42632" y="2984014"/>
            <a:ext cx="7712334" cy="492443"/>
          </a:xfrm>
          <a:prstGeom prst="rect">
            <a:avLst/>
          </a:prstGeom>
          <a:solidFill>
            <a:srgbClr val="CDC1BF"/>
          </a:solidFill>
          <a:ln w="57150" cmpd="sng">
            <a:solidFill>
              <a:srgbClr val="00BE0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400" b="1" dirty="0">
                <a:cs typeface="Myriad Pro"/>
              </a:rPr>
              <a:t>Fiil</a:t>
            </a:r>
            <a:r>
              <a:rPr lang="tr-TR" sz="2400" b="1" dirty="0">
                <a:solidFill>
                  <a:srgbClr val="BA0000"/>
                </a:solidFill>
                <a:cs typeface="Myriad Pro"/>
              </a:rPr>
              <a:t> </a:t>
            </a:r>
            <a:r>
              <a:rPr lang="tr-TR" sz="2600" b="1" dirty="0">
                <a:solidFill>
                  <a:srgbClr val="162390"/>
                </a:solidFill>
                <a:cs typeface="Myriad Pro"/>
              </a:rPr>
              <a:t>“-s</a:t>
            </a:r>
            <a:r>
              <a:rPr lang="tr-TR" sz="2600" b="1" dirty="0" smtClean="0">
                <a:solidFill>
                  <a:srgbClr val="162390"/>
                </a:solidFill>
                <a:cs typeface="Myriad Pro"/>
              </a:rPr>
              <a:t>, -</a:t>
            </a:r>
            <a:r>
              <a:rPr lang="tr-TR" sz="2600" b="1" dirty="0" err="1" smtClean="0">
                <a:solidFill>
                  <a:srgbClr val="162390"/>
                </a:solidFill>
                <a:cs typeface="Myriad Pro"/>
              </a:rPr>
              <a:t>sh</a:t>
            </a:r>
            <a:r>
              <a:rPr lang="tr-TR" sz="2600" b="1" dirty="0" smtClean="0">
                <a:solidFill>
                  <a:srgbClr val="162390"/>
                </a:solidFill>
                <a:cs typeface="Myriad Pro"/>
              </a:rPr>
              <a:t>, -</a:t>
            </a:r>
            <a:r>
              <a:rPr lang="tr-TR" sz="2600" b="1" dirty="0" err="1" smtClean="0">
                <a:solidFill>
                  <a:srgbClr val="162390"/>
                </a:solidFill>
                <a:cs typeface="Myriad Pro"/>
              </a:rPr>
              <a:t>ch</a:t>
            </a:r>
            <a:r>
              <a:rPr lang="tr-TR" sz="2600" b="1" dirty="0" smtClean="0">
                <a:solidFill>
                  <a:srgbClr val="162390"/>
                </a:solidFill>
                <a:cs typeface="Myriad Pro"/>
              </a:rPr>
              <a:t>, -x  </a:t>
            </a:r>
            <a:r>
              <a:rPr lang="tr-TR" sz="2600" b="1" dirty="0">
                <a:solidFill>
                  <a:srgbClr val="162390"/>
                </a:solidFill>
                <a:cs typeface="Myriad Pro"/>
              </a:rPr>
              <a:t>ve </a:t>
            </a:r>
            <a:r>
              <a:rPr lang="tr-TR" sz="2600" b="1" dirty="0" smtClean="0">
                <a:solidFill>
                  <a:srgbClr val="162390"/>
                </a:solidFill>
                <a:cs typeface="Myriad Pro"/>
              </a:rPr>
              <a:t>-</a:t>
            </a:r>
            <a:r>
              <a:rPr lang="tr-TR" sz="2600" b="1" dirty="0">
                <a:solidFill>
                  <a:srgbClr val="162390"/>
                </a:solidFill>
                <a:cs typeface="Myriad Pro"/>
              </a:rPr>
              <a:t>o </a:t>
            </a:r>
            <a:r>
              <a:rPr lang="tr-TR" sz="2600" b="1" dirty="0" smtClean="0">
                <a:solidFill>
                  <a:srgbClr val="162390"/>
                </a:solidFill>
                <a:cs typeface="Myriad Pro"/>
              </a:rPr>
              <a:t>’</a:t>
            </a:r>
            <a:r>
              <a:rPr lang="tr-TR" sz="2600" b="1" dirty="0">
                <a:solidFill>
                  <a:srgbClr val="162390"/>
                </a:solidFill>
                <a:cs typeface="Myriad Pro"/>
              </a:rPr>
              <a:t>’ </a:t>
            </a:r>
            <a:r>
              <a:rPr lang="tr-TR" sz="2400" b="1" dirty="0">
                <a:solidFill>
                  <a:srgbClr val="000000"/>
                </a:solidFill>
                <a:cs typeface="Myriad Pro"/>
              </a:rPr>
              <a:t>ile bitiyorsa; fiil </a:t>
            </a:r>
            <a:r>
              <a:rPr lang="tr-TR" sz="2600" b="1" dirty="0" smtClean="0">
                <a:solidFill>
                  <a:srgbClr val="162390"/>
                </a:solidFill>
                <a:cs typeface="Myriad Pro"/>
              </a:rPr>
              <a:t>-es </a:t>
            </a:r>
            <a:r>
              <a:rPr lang="tr-TR" sz="2400" b="1" dirty="0" smtClean="0">
                <a:solidFill>
                  <a:srgbClr val="000000"/>
                </a:solidFill>
                <a:cs typeface="Myriad Pro"/>
              </a:rPr>
              <a:t>takısı </a:t>
            </a:r>
            <a:r>
              <a:rPr lang="tr-TR" sz="2400" b="1" dirty="0">
                <a:solidFill>
                  <a:srgbClr val="000000"/>
                </a:solidFill>
                <a:cs typeface="Myriad Pro"/>
              </a:rPr>
              <a:t>alır.</a:t>
            </a:r>
            <a:endParaRPr lang="en-US" sz="2400" b="1" dirty="0">
              <a:solidFill>
                <a:srgbClr val="000000"/>
              </a:solidFill>
              <a:cs typeface="Myriad Pro"/>
            </a:endParaRPr>
          </a:p>
        </p:txBody>
      </p:sp>
      <p:sp>
        <p:nvSpPr>
          <p:cNvPr id="14" name="4 Metin kutusu"/>
          <p:cNvSpPr txBox="1"/>
          <p:nvPr/>
        </p:nvSpPr>
        <p:spPr>
          <a:xfrm>
            <a:off x="190895" y="98260"/>
            <a:ext cx="8524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İngilizce </a:t>
            </a:r>
            <a:r>
              <a:rPr lang="tr-TR" dirty="0" smtClean="0">
                <a:solidFill>
                  <a:srgbClr val="C0ABA4"/>
                </a:solidFill>
                <a:cs typeface="Arial" pitchFamily="34" charset="0"/>
              </a:rPr>
              <a:t> </a:t>
            </a:r>
            <a:r>
              <a:rPr lang="tr-TR" dirty="0" smtClean="0">
                <a:solidFill>
                  <a:srgbClr val="FFFF00"/>
                </a:solidFill>
                <a:cs typeface="Myriad Pro"/>
              </a:rPr>
              <a:t>SIMPLE </a:t>
            </a:r>
            <a:r>
              <a:rPr lang="tr-TR" dirty="0">
                <a:solidFill>
                  <a:srgbClr val="FFFF00"/>
                </a:solidFill>
                <a:cs typeface="Myriad Pro"/>
              </a:rPr>
              <a:t>PRESENT </a:t>
            </a:r>
            <a:r>
              <a:rPr lang="tr-TR" dirty="0" smtClean="0">
                <a:solidFill>
                  <a:srgbClr val="FFFF00"/>
                </a:solidFill>
                <a:cs typeface="Myriad Pro"/>
              </a:rPr>
              <a:t> TENSE </a:t>
            </a:r>
            <a:r>
              <a:rPr lang="tr-TR" dirty="0">
                <a:solidFill>
                  <a:srgbClr val="FFFF00"/>
                </a:solidFill>
                <a:cs typeface="Myriad Pro"/>
              </a:rPr>
              <a:t>(GENİŞ ZAMAN)</a:t>
            </a:r>
            <a:endParaRPr lang="en-US" dirty="0">
              <a:solidFill>
                <a:srgbClr val="FFFF00"/>
              </a:solidFill>
              <a:cs typeface="Myriad Pro"/>
            </a:endParaRPr>
          </a:p>
        </p:txBody>
      </p:sp>
      <p:sp>
        <p:nvSpPr>
          <p:cNvPr id="18" name="5-Point Star 17"/>
          <p:cNvSpPr/>
          <p:nvPr/>
        </p:nvSpPr>
        <p:spPr>
          <a:xfrm>
            <a:off x="335441" y="933769"/>
            <a:ext cx="547071" cy="472624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42632" y="2201125"/>
            <a:ext cx="41814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err="1">
                <a:cs typeface="Myriad Pro"/>
              </a:rPr>
              <a:t>read-reads</a:t>
            </a:r>
            <a:r>
              <a:rPr lang="tr-TR" sz="2400" b="1" dirty="0">
                <a:cs typeface="Myriad Pro"/>
              </a:rPr>
              <a:t>             </a:t>
            </a:r>
            <a:r>
              <a:rPr lang="tr-TR" sz="2400" b="1" dirty="0" err="1">
                <a:cs typeface="Myriad Pro"/>
              </a:rPr>
              <a:t>give-gives</a:t>
            </a:r>
            <a:endParaRPr lang="en-US" sz="2400" b="1" dirty="0"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98299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718" y="3266949"/>
            <a:ext cx="34040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cs typeface="Myriad Pro"/>
              </a:rPr>
              <a:t>Pl</a:t>
            </a:r>
            <a:r>
              <a:rPr lang="tr-TR" sz="2400" b="1" dirty="0">
                <a:solidFill>
                  <a:srgbClr val="FF0000"/>
                </a:solidFill>
                <a:cs typeface="Myriad Pro"/>
              </a:rPr>
              <a:t>a</a:t>
            </a:r>
            <a:r>
              <a:rPr lang="tr-TR" sz="2400" b="1" dirty="0">
                <a:solidFill>
                  <a:srgbClr val="162390"/>
                </a:solidFill>
                <a:cs typeface="Myriad Pro"/>
              </a:rPr>
              <a:t>y</a:t>
            </a:r>
            <a:r>
              <a:rPr lang="tr-TR" sz="2400" b="1" dirty="0">
                <a:cs typeface="Myriad Pro"/>
              </a:rPr>
              <a:t>-</a:t>
            </a:r>
            <a:r>
              <a:rPr lang="tr-TR" sz="2400" b="1" dirty="0" err="1">
                <a:cs typeface="Myriad Pro"/>
              </a:rPr>
              <a:t>pla</a:t>
            </a:r>
            <a:r>
              <a:rPr lang="tr-TR" sz="2400" b="1" dirty="0" err="1">
                <a:solidFill>
                  <a:srgbClr val="162390"/>
                </a:solidFill>
                <a:cs typeface="Myriad Pro"/>
              </a:rPr>
              <a:t>ys</a:t>
            </a:r>
            <a:endParaRPr lang="en-US" sz="2400" b="1" dirty="0">
              <a:solidFill>
                <a:srgbClr val="162390"/>
              </a:solidFill>
              <a:cs typeface="Myriad Pro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72786" y="1999338"/>
            <a:ext cx="29552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err="1" smtClean="0">
                <a:cs typeface="Myriad Pro"/>
              </a:rPr>
              <a:t>stu</a:t>
            </a:r>
            <a:r>
              <a:rPr lang="tr-TR" sz="2400" b="1" dirty="0" err="1" smtClean="0">
                <a:solidFill>
                  <a:srgbClr val="FF0000"/>
                </a:solidFill>
                <a:cs typeface="Myriad Pro"/>
              </a:rPr>
              <a:t>d</a:t>
            </a:r>
            <a:r>
              <a:rPr lang="tr-TR" sz="2400" b="1" dirty="0" err="1" smtClean="0">
                <a:solidFill>
                  <a:srgbClr val="162390"/>
                </a:solidFill>
                <a:cs typeface="Myriad Pro"/>
              </a:rPr>
              <a:t>y</a:t>
            </a:r>
            <a:r>
              <a:rPr lang="tr-TR" sz="2400" b="1" dirty="0" smtClean="0">
                <a:cs typeface="Myriad Pro"/>
              </a:rPr>
              <a:t> - </a:t>
            </a:r>
            <a:r>
              <a:rPr lang="tr-TR" sz="2400" b="1" dirty="0" err="1" smtClean="0">
                <a:cs typeface="Myriad Pro"/>
              </a:rPr>
              <a:t>stud</a:t>
            </a:r>
            <a:r>
              <a:rPr lang="tr-TR" sz="2400" b="1" dirty="0" err="1" smtClean="0">
                <a:solidFill>
                  <a:srgbClr val="162390"/>
                </a:solidFill>
                <a:cs typeface="Myriad Pro"/>
              </a:rPr>
              <a:t>ies</a:t>
            </a:r>
            <a:endParaRPr lang="en-US" sz="2400" b="1" dirty="0">
              <a:solidFill>
                <a:srgbClr val="162390"/>
              </a:solidFill>
              <a:cs typeface="Myriad Pro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89718" y="4437257"/>
            <a:ext cx="480384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/>
              <a:t>I </a:t>
            </a:r>
            <a:r>
              <a:rPr lang="tr-TR" sz="2400" b="1" dirty="0" err="1">
                <a:solidFill>
                  <a:srgbClr val="FF0000"/>
                </a:solidFill>
              </a:rPr>
              <a:t>have</a:t>
            </a:r>
            <a:r>
              <a:rPr lang="tr-TR" sz="2400" b="1" dirty="0">
                <a:solidFill>
                  <a:srgbClr val="660066"/>
                </a:solidFill>
              </a:rPr>
              <a:t> </a:t>
            </a:r>
            <a:r>
              <a:rPr lang="tr-TR" sz="2400" b="1" dirty="0" err="1"/>
              <a:t>breakfast</a:t>
            </a:r>
            <a:r>
              <a:rPr lang="tr-TR" sz="2400" b="1" dirty="0"/>
              <a:t> </a:t>
            </a:r>
            <a:r>
              <a:rPr lang="tr-TR" sz="2400" b="1" dirty="0" err="1"/>
              <a:t>every</a:t>
            </a:r>
            <a:r>
              <a:rPr lang="tr-TR" sz="2400" b="1" dirty="0"/>
              <a:t> </a:t>
            </a:r>
            <a:r>
              <a:rPr lang="tr-TR" sz="2400" b="1" dirty="0" err="1"/>
              <a:t>morning</a:t>
            </a:r>
            <a:r>
              <a:rPr lang="tr-TR" sz="2400" b="1" dirty="0"/>
              <a:t>.</a:t>
            </a:r>
            <a:endParaRPr lang="en-US" sz="2400" b="1" dirty="0"/>
          </a:p>
          <a:p>
            <a:r>
              <a:rPr lang="tr-TR" sz="2400" b="1" dirty="0"/>
              <a:t> </a:t>
            </a:r>
            <a:endParaRPr lang="en-US" sz="2400" b="1" dirty="0"/>
          </a:p>
          <a:p>
            <a:r>
              <a:rPr lang="tr-TR" sz="2400" b="1" dirty="0" err="1"/>
              <a:t>She</a:t>
            </a:r>
            <a:r>
              <a:rPr lang="tr-TR" sz="2400" b="1" dirty="0"/>
              <a:t> </a:t>
            </a:r>
            <a:r>
              <a:rPr lang="tr-TR" sz="2400" b="1" dirty="0">
                <a:solidFill>
                  <a:srgbClr val="FF0000"/>
                </a:solidFill>
              </a:rPr>
              <a:t>has</a:t>
            </a:r>
            <a:r>
              <a:rPr lang="tr-TR" sz="2400" b="1" dirty="0"/>
              <a:t> </a:t>
            </a:r>
            <a:r>
              <a:rPr lang="tr-TR" sz="2400" b="1" dirty="0" err="1"/>
              <a:t>breakfast</a:t>
            </a:r>
            <a:r>
              <a:rPr lang="tr-TR" sz="2400" b="1" dirty="0"/>
              <a:t> </a:t>
            </a:r>
            <a:r>
              <a:rPr lang="tr-TR" sz="2400" b="1" dirty="0" err="1"/>
              <a:t>every</a:t>
            </a:r>
            <a:r>
              <a:rPr lang="tr-TR" sz="2400" b="1" dirty="0"/>
              <a:t> </a:t>
            </a:r>
            <a:r>
              <a:rPr lang="tr-TR" sz="2400" b="1" dirty="0" err="1"/>
              <a:t>morning</a:t>
            </a:r>
            <a:r>
              <a:rPr lang="tr-TR" sz="2400" b="1" dirty="0"/>
              <a:t>.</a:t>
            </a:r>
            <a:endParaRPr lang="en-US" sz="2400" b="1" dirty="0"/>
          </a:p>
        </p:txBody>
      </p:sp>
      <p:sp>
        <p:nvSpPr>
          <p:cNvPr id="17" name="4 Metin kutusu"/>
          <p:cNvSpPr txBox="1"/>
          <p:nvPr/>
        </p:nvSpPr>
        <p:spPr>
          <a:xfrm>
            <a:off x="190895" y="98260"/>
            <a:ext cx="8524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İngilizce </a:t>
            </a:r>
            <a:r>
              <a:rPr lang="tr-TR" dirty="0" smtClean="0">
                <a:solidFill>
                  <a:srgbClr val="C0ABA4"/>
                </a:solidFill>
                <a:cs typeface="Arial" pitchFamily="34" charset="0"/>
              </a:rPr>
              <a:t> </a:t>
            </a:r>
            <a:r>
              <a:rPr lang="tr-TR" dirty="0" smtClean="0">
                <a:solidFill>
                  <a:srgbClr val="FFFF00"/>
                </a:solidFill>
                <a:cs typeface="Myriad Pro"/>
              </a:rPr>
              <a:t>SIMPLE </a:t>
            </a:r>
            <a:r>
              <a:rPr lang="tr-TR" dirty="0">
                <a:solidFill>
                  <a:srgbClr val="FFFF00"/>
                </a:solidFill>
                <a:cs typeface="Myriad Pro"/>
              </a:rPr>
              <a:t>PRESENT </a:t>
            </a:r>
            <a:r>
              <a:rPr lang="tr-TR" dirty="0" smtClean="0">
                <a:solidFill>
                  <a:srgbClr val="FFFF00"/>
                </a:solidFill>
                <a:cs typeface="Myriad Pro"/>
              </a:rPr>
              <a:t> TENSE </a:t>
            </a:r>
            <a:r>
              <a:rPr lang="tr-TR" dirty="0">
                <a:solidFill>
                  <a:srgbClr val="FFFF00"/>
                </a:solidFill>
                <a:cs typeface="Myriad Pro"/>
              </a:rPr>
              <a:t>(GENİŞ ZAMAN)</a:t>
            </a:r>
            <a:endParaRPr lang="en-US" dirty="0">
              <a:solidFill>
                <a:srgbClr val="FFFF00"/>
              </a:solidFill>
              <a:cs typeface="Myriad Pro"/>
            </a:endParaRPr>
          </a:p>
        </p:txBody>
      </p:sp>
      <p:pic>
        <p:nvPicPr>
          <p:cNvPr id="5" name="Picture 4" descr="ünle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13" y="3691128"/>
            <a:ext cx="492040" cy="81765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989718" y="2669304"/>
            <a:ext cx="9055319" cy="461665"/>
          </a:xfrm>
          <a:prstGeom prst="rect">
            <a:avLst/>
          </a:prstGeom>
          <a:solidFill>
            <a:srgbClr val="CDC1BF"/>
          </a:solidFill>
          <a:ln w="57150" cmpd="sng">
            <a:solidFill>
              <a:srgbClr val="00BE0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400" b="1" dirty="0">
                <a:cs typeface="Myriad Pro"/>
              </a:rPr>
              <a:t>Sonu -y ile biten ve bir önceki harfi sesli olan fiiller sadece -s takısı alır. </a:t>
            </a:r>
            <a:endParaRPr lang="en-US" sz="2400" b="1" dirty="0">
              <a:cs typeface="Myriad Pro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72786" y="1095376"/>
            <a:ext cx="9055319" cy="830997"/>
          </a:xfrm>
          <a:prstGeom prst="rect">
            <a:avLst/>
          </a:prstGeom>
          <a:solidFill>
            <a:srgbClr val="CDC1BF"/>
          </a:solidFill>
          <a:ln w="57150" cmpd="sng">
            <a:solidFill>
              <a:srgbClr val="00BE0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400" b="1" dirty="0">
                <a:cs typeface="Myriad Pro"/>
              </a:rPr>
              <a:t>Üçüncü tekil şahıstan sonra gelen fiil “-y” ile bitiyorsa ve bir önceki harfi sessiz  ise , “-</a:t>
            </a:r>
            <a:r>
              <a:rPr lang="tr-TR" sz="2400" b="1" dirty="0" smtClean="0">
                <a:cs typeface="Myriad Pro"/>
              </a:rPr>
              <a:t>y ” </a:t>
            </a:r>
            <a:r>
              <a:rPr lang="tr-TR" sz="2400" b="1" dirty="0">
                <a:cs typeface="Myriad Pro"/>
              </a:rPr>
              <a:t>düşer  ve –</a:t>
            </a:r>
            <a:r>
              <a:rPr lang="tr-TR" sz="2400" b="1" dirty="0" err="1">
                <a:cs typeface="Myriad Pro"/>
              </a:rPr>
              <a:t>ies</a:t>
            </a:r>
            <a:r>
              <a:rPr lang="tr-TR" sz="2400" b="1" dirty="0">
                <a:cs typeface="Myriad Pro"/>
              </a:rPr>
              <a:t> takısı eklenir.</a:t>
            </a:r>
            <a:endParaRPr lang="en-US" sz="2400" b="1" dirty="0">
              <a:cs typeface="Myriad Pro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73953" y="3929316"/>
            <a:ext cx="1515366" cy="461665"/>
          </a:xfrm>
          <a:prstGeom prst="rect">
            <a:avLst/>
          </a:prstGeom>
          <a:solidFill>
            <a:srgbClr val="CDC1BF"/>
          </a:solidFill>
          <a:ln w="57150" cmpd="sng">
            <a:solidFill>
              <a:srgbClr val="00BE0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cs typeface="Myriad Pro"/>
              </a:rPr>
              <a:t>h</a:t>
            </a:r>
            <a:r>
              <a:rPr lang="tr-TR" sz="2400" b="1" dirty="0" err="1">
                <a:solidFill>
                  <a:schemeClr val="tx1"/>
                </a:solidFill>
                <a:cs typeface="Myriad Pro"/>
              </a:rPr>
              <a:t>ave</a:t>
            </a:r>
            <a:r>
              <a:rPr lang="tr-TR" sz="2400" b="1" dirty="0">
                <a:solidFill>
                  <a:schemeClr val="tx1"/>
                </a:solidFill>
                <a:cs typeface="Myriad Pro"/>
              </a:rPr>
              <a:t> - has</a:t>
            </a:r>
            <a:endParaRPr lang="en-US" sz="2400" b="1" dirty="0">
              <a:solidFill>
                <a:schemeClr val="tx1"/>
              </a:solidFill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4172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046778" y="1504830"/>
            <a:ext cx="66936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cs typeface="Myriad Pro"/>
              </a:rPr>
              <a:t>Mert </a:t>
            </a:r>
            <a:r>
              <a:rPr lang="tr-TR" sz="2400" b="1" dirty="0" err="1">
                <a:cs typeface="Myriad Pro"/>
              </a:rPr>
              <a:t>watches</a:t>
            </a:r>
            <a:r>
              <a:rPr lang="tr-TR" sz="2400" b="1" dirty="0">
                <a:cs typeface="Myriad Pro"/>
              </a:rPr>
              <a:t> TV </a:t>
            </a:r>
            <a:r>
              <a:rPr lang="tr-TR" sz="2400" b="1" dirty="0" err="1" smtClean="0">
                <a:cs typeface="Myriad Pro"/>
              </a:rPr>
              <a:t>every</a:t>
            </a:r>
            <a:r>
              <a:rPr lang="tr-TR" sz="2400" b="1" dirty="0" smtClean="0">
                <a:cs typeface="Myriad Pro"/>
              </a:rPr>
              <a:t> </a:t>
            </a:r>
            <a:r>
              <a:rPr lang="tr-TR" sz="2400" b="1" dirty="0" err="1" smtClean="0">
                <a:cs typeface="Myriad Pro"/>
              </a:rPr>
              <a:t>evening</a:t>
            </a:r>
            <a:r>
              <a:rPr lang="tr-TR" sz="2400" b="1" dirty="0" smtClean="0">
                <a:cs typeface="Myriad Pro"/>
              </a:rPr>
              <a:t>.</a:t>
            </a:r>
            <a:endParaRPr lang="en-US" sz="2400" b="1" dirty="0">
              <a:cs typeface="Myriad Pro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41926" y="3443926"/>
            <a:ext cx="4773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err="1" smtClean="0">
                <a:cs typeface="Myriad Pro"/>
              </a:rPr>
              <a:t>They</a:t>
            </a:r>
            <a:r>
              <a:rPr lang="tr-TR" sz="2400" b="1" dirty="0" smtClean="0">
                <a:cs typeface="Myriad Pro"/>
              </a:rPr>
              <a:t> </a:t>
            </a:r>
            <a:r>
              <a:rPr lang="tr-TR" sz="2400" b="1" dirty="0" err="1" smtClean="0">
                <a:cs typeface="Myriad Pro"/>
              </a:rPr>
              <a:t>sometimes</a:t>
            </a:r>
            <a:r>
              <a:rPr lang="tr-TR" sz="2400" b="1" dirty="0" smtClean="0">
                <a:cs typeface="Myriad Pro"/>
              </a:rPr>
              <a:t> </a:t>
            </a:r>
            <a:r>
              <a:rPr lang="tr-TR" sz="2400" b="1" dirty="0" err="1" smtClean="0">
                <a:cs typeface="Myriad Pro"/>
              </a:rPr>
              <a:t>read</a:t>
            </a:r>
            <a:r>
              <a:rPr lang="tr-TR" sz="2400" b="1" dirty="0" smtClean="0">
                <a:cs typeface="Myriad Pro"/>
              </a:rPr>
              <a:t> </a:t>
            </a:r>
            <a:r>
              <a:rPr lang="tr-TR" sz="2400" b="1" dirty="0">
                <a:cs typeface="Myriad Pro"/>
              </a:rPr>
              <a:t>a </a:t>
            </a:r>
            <a:r>
              <a:rPr lang="tr-TR" sz="2400" b="1" dirty="0" err="1" smtClean="0">
                <a:cs typeface="Myriad Pro"/>
              </a:rPr>
              <a:t>book</a:t>
            </a:r>
            <a:r>
              <a:rPr lang="tr-TR" sz="2400" b="1" dirty="0" smtClean="0">
                <a:cs typeface="Myriad Pro"/>
              </a:rPr>
              <a:t>.</a:t>
            </a:r>
            <a:r>
              <a:rPr lang="en-US" sz="2400" b="1" dirty="0" smtClean="0">
                <a:cs typeface="Myriad Pro"/>
              </a:rPr>
              <a:t> </a:t>
            </a:r>
            <a:endParaRPr lang="en-US" sz="2400" b="1" dirty="0">
              <a:cs typeface="Myriad Pro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37474" y="5379508"/>
            <a:ext cx="47801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cs typeface="Myriad Pro"/>
              </a:rPr>
              <a:t>He </a:t>
            </a:r>
            <a:r>
              <a:rPr lang="tr-TR" sz="2400" b="1" dirty="0" err="1" smtClean="0">
                <a:cs typeface="Myriad Pro"/>
              </a:rPr>
              <a:t>likes</a:t>
            </a:r>
            <a:r>
              <a:rPr lang="tr-TR" sz="2400" b="1" dirty="0" smtClean="0">
                <a:cs typeface="Myriad Pro"/>
              </a:rPr>
              <a:t> </a:t>
            </a:r>
            <a:r>
              <a:rPr lang="tr-TR" sz="2400" b="1" dirty="0" err="1" smtClean="0">
                <a:cs typeface="Myriad Pro"/>
              </a:rPr>
              <a:t>swimming</a:t>
            </a:r>
            <a:r>
              <a:rPr lang="tr-TR" sz="2400" b="1" dirty="0" smtClean="0">
                <a:cs typeface="Myriad Pro"/>
              </a:rPr>
              <a:t> in </a:t>
            </a:r>
            <a:r>
              <a:rPr lang="tr-TR" sz="2400" b="1" dirty="0" err="1" smtClean="0">
                <a:cs typeface="Myriad Pro"/>
              </a:rPr>
              <a:t>the</a:t>
            </a:r>
            <a:r>
              <a:rPr lang="tr-TR" sz="2400" b="1" dirty="0" smtClean="0">
                <a:cs typeface="Myriad Pro"/>
              </a:rPr>
              <a:t> </a:t>
            </a:r>
            <a:r>
              <a:rPr lang="tr-TR" sz="2400" b="1" dirty="0" err="1" smtClean="0">
                <a:cs typeface="Myriad Pro"/>
              </a:rPr>
              <a:t>sea</a:t>
            </a:r>
            <a:r>
              <a:rPr lang="tr-TR" sz="2400" b="1" dirty="0" smtClean="0">
                <a:cs typeface="Myriad Pro"/>
              </a:rPr>
              <a:t>.</a:t>
            </a:r>
            <a:endParaRPr lang="en-US" sz="2400" b="1" dirty="0">
              <a:cs typeface="Myriad Pro"/>
            </a:endParaRPr>
          </a:p>
        </p:txBody>
      </p:sp>
      <p:pic>
        <p:nvPicPr>
          <p:cNvPr id="3" name="Picture 2" descr="9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408" y="931108"/>
            <a:ext cx="1598352" cy="151310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 descr="9-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408" y="2811652"/>
            <a:ext cx="1598352" cy="152169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 descr="9-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408" y="4705832"/>
            <a:ext cx="1598352" cy="154303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4 Metin kutusu"/>
          <p:cNvSpPr txBox="1"/>
          <p:nvPr/>
        </p:nvSpPr>
        <p:spPr>
          <a:xfrm>
            <a:off x="190895" y="98260"/>
            <a:ext cx="8524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İngilizce </a:t>
            </a:r>
            <a:r>
              <a:rPr lang="tr-TR" dirty="0" smtClean="0">
                <a:solidFill>
                  <a:srgbClr val="C0ABA4"/>
                </a:solidFill>
                <a:cs typeface="Arial" pitchFamily="34" charset="0"/>
              </a:rPr>
              <a:t> </a:t>
            </a:r>
            <a:r>
              <a:rPr lang="tr-TR" dirty="0" smtClean="0">
                <a:solidFill>
                  <a:srgbClr val="FFFF00"/>
                </a:solidFill>
                <a:cs typeface="Myriad Pro"/>
              </a:rPr>
              <a:t>SIMPLE </a:t>
            </a:r>
            <a:r>
              <a:rPr lang="tr-TR" dirty="0">
                <a:solidFill>
                  <a:srgbClr val="FFFF00"/>
                </a:solidFill>
                <a:cs typeface="Myriad Pro"/>
              </a:rPr>
              <a:t>PRESENT </a:t>
            </a:r>
            <a:r>
              <a:rPr lang="tr-TR" dirty="0" smtClean="0">
                <a:solidFill>
                  <a:srgbClr val="FFFF00"/>
                </a:solidFill>
                <a:cs typeface="Myriad Pro"/>
              </a:rPr>
              <a:t> TENSE </a:t>
            </a:r>
            <a:r>
              <a:rPr lang="tr-TR" dirty="0">
                <a:solidFill>
                  <a:srgbClr val="FFFF00"/>
                </a:solidFill>
                <a:cs typeface="Myriad Pro"/>
              </a:rPr>
              <a:t>(GENİŞ ZAMAN)</a:t>
            </a:r>
            <a:endParaRPr lang="en-US" dirty="0">
              <a:solidFill>
                <a:srgbClr val="FFFF00"/>
              </a:solidFill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82628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25404" y="2572500"/>
            <a:ext cx="3037879" cy="22159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                          </a:t>
            </a:r>
            <a:r>
              <a:rPr lang="en-US" dirty="0" smtClean="0">
                <a:solidFill>
                  <a:schemeClr val="tx1"/>
                </a:solidFill>
                <a:latin typeface="Myriad Pro"/>
                <a:cs typeface="Myriad Pro"/>
              </a:rPr>
              <a:t>            </a:t>
            </a:r>
            <a:r>
              <a:rPr lang="tr-TR" sz="2400" b="1" dirty="0" err="1" smtClean="0">
                <a:solidFill>
                  <a:schemeClr val="tx1"/>
                </a:solidFill>
                <a:cs typeface="Myriad Pro"/>
              </a:rPr>
              <a:t>wash</a:t>
            </a:r>
            <a:endParaRPr lang="en-US" sz="2400" b="1" dirty="0" smtClean="0">
              <a:solidFill>
                <a:schemeClr val="tx1"/>
              </a:solidFill>
              <a:cs typeface="Myriad Pro"/>
            </a:endParaRPr>
          </a:p>
          <a:p>
            <a:r>
              <a:rPr lang="tr-TR" sz="2400" b="1" dirty="0" smtClean="0">
                <a:solidFill>
                  <a:schemeClr val="tx1"/>
                </a:solidFill>
                <a:cs typeface="Myriad Pro"/>
              </a:rPr>
              <a:t>                            </a:t>
            </a:r>
            <a:r>
              <a:rPr lang="tr-TR" sz="2400" b="1" dirty="0" err="1" smtClean="0">
                <a:solidFill>
                  <a:schemeClr val="tx1"/>
                </a:solidFill>
                <a:cs typeface="Myriad Pro"/>
              </a:rPr>
              <a:t>try</a:t>
            </a:r>
            <a:endParaRPr lang="en-US" sz="2400" b="1" dirty="0">
              <a:solidFill>
                <a:schemeClr val="tx1"/>
              </a:solidFill>
              <a:cs typeface="Myriad Pro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cs typeface="Myriad Pro"/>
              </a:rPr>
              <a:t>                            </a:t>
            </a:r>
            <a:r>
              <a:rPr lang="tr-TR" sz="2400" b="1" dirty="0" smtClean="0">
                <a:solidFill>
                  <a:schemeClr val="tx1"/>
                </a:solidFill>
                <a:cs typeface="Myriad Pro"/>
              </a:rPr>
              <a:t>mix</a:t>
            </a:r>
            <a:endParaRPr lang="en-US" sz="2400" b="1" dirty="0" smtClean="0">
              <a:solidFill>
                <a:schemeClr val="tx1"/>
              </a:solidFill>
              <a:cs typeface="Myriad Pro"/>
            </a:endParaRPr>
          </a:p>
          <a:p>
            <a:r>
              <a:rPr lang="tr-TR" sz="2400" b="1" dirty="0" smtClean="0">
                <a:solidFill>
                  <a:schemeClr val="tx1"/>
                </a:solidFill>
                <a:cs typeface="Myriad Pro"/>
              </a:rPr>
              <a:t>                            buy</a:t>
            </a:r>
            <a:endParaRPr lang="en-US" sz="2400" b="1" dirty="0" smtClean="0">
              <a:solidFill>
                <a:schemeClr val="tx1"/>
              </a:solidFill>
              <a:cs typeface="Myriad Pro"/>
            </a:endParaRPr>
          </a:p>
          <a:p>
            <a:r>
              <a:rPr lang="tr-TR" sz="2400" b="1" dirty="0" smtClean="0">
                <a:solidFill>
                  <a:schemeClr val="tx1"/>
                </a:solidFill>
                <a:cs typeface="Myriad Pro"/>
              </a:rPr>
              <a:t>                            </a:t>
            </a:r>
            <a:r>
              <a:rPr lang="tr-TR" sz="2400" b="1" dirty="0" err="1" smtClean="0">
                <a:solidFill>
                  <a:schemeClr val="tx1"/>
                </a:solidFill>
                <a:cs typeface="Myriad Pro"/>
              </a:rPr>
              <a:t>make</a:t>
            </a:r>
            <a:endParaRPr lang="en-US" sz="2400" b="1" dirty="0">
              <a:solidFill>
                <a:schemeClr val="tx1"/>
              </a:solidFill>
              <a:cs typeface="Myriad Pro"/>
            </a:endParaRPr>
          </a:p>
          <a:p>
            <a:endParaRPr lang="en-US" dirty="0"/>
          </a:p>
        </p:txBody>
      </p:sp>
      <p:pic>
        <p:nvPicPr>
          <p:cNvPr id="3" name="Picture 2" descr="sor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037" y="2129871"/>
            <a:ext cx="1949858" cy="2817380"/>
          </a:xfrm>
          <a:prstGeom prst="rect">
            <a:avLst/>
          </a:prstGeom>
        </p:spPr>
      </p:pic>
      <p:sp>
        <p:nvSpPr>
          <p:cNvPr id="8" name="4 Metin kutusu"/>
          <p:cNvSpPr txBox="1"/>
          <p:nvPr/>
        </p:nvSpPr>
        <p:spPr>
          <a:xfrm>
            <a:off x="190895" y="98260"/>
            <a:ext cx="8524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İngilizce </a:t>
            </a:r>
            <a:r>
              <a:rPr lang="tr-TR" dirty="0" smtClean="0">
                <a:solidFill>
                  <a:srgbClr val="C0ABA4"/>
                </a:solidFill>
                <a:cs typeface="Arial" pitchFamily="34" charset="0"/>
              </a:rPr>
              <a:t> </a:t>
            </a:r>
            <a:r>
              <a:rPr lang="tr-TR" dirty="0" smtClean="0">
                <a:solidFill>
                  <a:srgbClr val="FFFF00"/>
                </a:solidFill>
                <a:cs typeface="Myriad Pro"/>
              </a:rPr>
              <a:t>SIMPLE </a:t>
            </a:r>
            <a:r>
              <a:rPr lang="tr-TR" dirty="0">
                <a:solidFill>
                  <a:srgbClr val="FFFF00"/>
                </a:solidFill>
                <a:cs typeface="Myriad Pro"/>
              </a:rPr>
              <a:t>PRESENT </a:t>
            </a:r>
            <a:r>
              <a:rPr lang="tr-TR" dirty="0" smtClean="0">
                <a:solidFill>
                  <a:srgbClr val="FFFF00"/>
                </a:solidFill>
                <a:cs typeface="Myriad Pro"/>
              </a:rPr>
              <a:t> TENSE </a:t>
            </a:r>
            <a:r>
              <a:rPr lang="tr-TR" dirty="0">
                <a:solidFill>
                  <a:srgbClr val="FFFF00"/>
                </a:solidFill>
                <a:cs typeface="Myriad Pro"/>
              </a:rPr>
              <a:t>(GENİŞ ZAMAN)</a:t>
            </a:r>
            <a:endParaRPr lang="en-US" dirty="0">
              <a:solidFill>
                <a:srgbClr val="FFFF00"/>
              </a:solidFill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48284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1096</TotalTime>
  <Words>354</Words>
  <Application>Microsoft Office PowerPoint</Application>
  <PresentationFormat>Özel</PresentationFormat>
  <Paragraphs>78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2" baseType="lpstr">
      <vt:lpstr>Arial</vt:lpstr>
      <vt:lpstr>Calibri</vt:lpstr>
      <vt:lpstr>Myriad Pro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MEB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Tibet Oğuzoğlu</dc:creator>
  <cp:lastModifiedBy>Inci BALAMIR</cp:lastModifiedBy>
  <cp:revision>190</cp:revision>
  <dcterms:created xsi:type="dcterms:W3CDTF">2014-03-24T15:31:55Z</dcterms:created>
  <dcterms:modified xsi:type="dcterms:W3CDTF">2014-12-03T11:24:25Z</dcterms:modified>
</cp:coreProperties>
</file>