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1" r:id="rId2"/>
    <p:sldId id="346" r:id="rId3"/>
    <p:sldId id="347" r:id="rId4"/>
    <p:sldId id="360" r:id="rId5"/>
    <p:sldId id="352" r:id="rId6"/>
    <p:sldId id="361" r:id="rId7"/>
    <p:sldId id="362" r:id="rId8"/>
    <p:sldId id="358" r:id="rId9"/>
    <p:sldId id="359" r:id="rId10"/>
    <p:sldId id="353" r:id="rId11"/>
    <p:sldId id="363" r:id="rId12"/>
    <p:sldId id="355" r:id="rId13"/>
    <p:sldId id="348" r:id="rId14"/>
    <p:sldId id="364" r:id="rId15"/>
    <p:sldId id="365" r:id="rId16"/>
    <p:sldId id="366" r:id="rId17"/>
    <p:sldId id="367" r:id="rId18"/>
    <p:sldId id="368" r:id="rId19"/>
    <p:sldId id="356" r:id="rId20"/>
    <p:sldId id="371" r:id="rId21"/>
    <p:sldId id="374" r:id="rId22"/>
    <p:sldId id="373" r:id="rId23"/>
    <p:sldId id="344" r:id="rId24"/>
  </p:sldIdLst>
  <p:sldSz cx="11704638" cy="6583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0FB3"/>
    <a:srgbClr val="BD0F09"/>
    <a:srgbClr val="D8BCF9"/>
    <a:srgbClr val="A178F9"/>
    <a:srgbClr val="FF5D2C"/>
    <a:srgbClr val="FF867A"/>
    <a:srgbClr val="C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708" y="66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E7FAC-4486-1C4B-8F69-C51660E863AB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7FB92-1374-3645-93B5-B32745D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82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82D10-BF45-7749-AD5E-1FBA3C9653DA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4A8BC-CEE1-1547-AA3B-E90BB0ED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63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7482-0584-E448-A49C-6318E617AE79}" type="datetime1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64-2B56-EB49-A0F3-5BD38FA2CF83}" type="datetime1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258-7C58-C34F-B671-882CA1B2CE21}" type="datetime1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C208-3891-984C-92DF-6F4A8B116B90}" type="datetime1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8705-AA71-6A4D-BE9E-EBEED74D872C}" type="datetime1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11B-74C1-C342-BDA2-C04293A9D724}" type="datetime1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415F-F9B7-6746-AC1F-BF13EB6E6EDE}" type="datetime1">
              <a:rPr lang="en-US" smtClean="0"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78B8-6D06-9E44-9D94-ED941F3BF8B1}" type="datetime1">
              <a:rPr lang="en-US" smtClean="0"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B518-BE1C-6B45-89FE-33EA6EB8086A}" type="datetime1">
              <a:rPr lang="en-US" smtClean="0"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1954-D695-1645-BB49-B497FB4987D0}" type="datetime1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AD56-7981-A349-8C8C-80CE55D7E4BB}" type="datetime1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C1E37-65B6-8343-9A36-2A1BE63C4609}" type="datetime1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615" y="666551"/>
            <a:ext cx="87657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DOĞRUSAL DENKLEM SİSTEMLERİNİ CEBİRSEL YÖNTEMLERLE ÇÖZME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6002" y="138798"/>
            <a:ext cx="710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7" name="Picture 6" descr="blue-t-shirt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" y="2181960"/>
            <a:ext cx="2373533" cy="2589309"/>
          </a:xfrm>
          <a:prstGeom prst="rect">
            <a:avLst/>
          </a:prstGeom>
        </p:spPr>
      </p:pic>
      <p:pic>
        <p:nvPicPr>
          <p:cNvPr id="9" name="Picture 8" descr="yellow-t-shirt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72" y="2181960"/>
            <a:ext cx="2472761" cy="2699205"/>
          </a:xfrm>
          <a:prstGeom prst="rect">
            <a:avLst/>
          </a:prstGeom>
        </p:spPr>
      </p:pic>
      <p:pic>
        <p:nvPicPr>
          <p:cNvPr id="10" name="Picture 9" descr="corap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88" y="2692339"/>
            <a:ext cx="1927894" cy="1735104"/>
          </a:xfrm>
          <a:prstGeom prst="rect">
            <a:avLst/>
          </a:prstGeom>
        </p:spPr>
      </p:pic>
      <p:pic>
        <p:nvPicPr>
          <p:cNvPr id="11" name="Picture 10" descr="corap-tekl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33" y="3036165"/>
            <a:ext cx="925389" cy="1735104"/>
          </a:xfrm>
          <a:prstGeom prst="rect">
            <a:avLst/>
          </a:prstGeom>
        </p:spPr>
      </p:pic>
      <p:pic>
        <p:nvPicPr>
          <p:cNvPr id="12" name="Picture 11" descr="yellow-t-shirt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27" y="2189478"/>
            <a:ext cx="2472761" cy="26992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29" y="4998621"/>
            <a:ext cx="3528745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Myriad Pro"/>
                <a:cs typeface="Myriad Pro"/>
              </a:rPr>
              <a:t>2 tişört + 1 çift çorap = 16 lira</a:t>
            </a:r>
            <a:endParaRPr lang="en-US" sz="2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8719" y="4998621"/>
            <a:ext cx="3528745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1 tişört + 2 çift çorap = 14 lira</a:t>
            </a:r>
            <a:endParaRPr lang="en-US" sz="20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119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10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058553" y="2145661"/>
            <a:ext cx="185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-5x </a:t>
            </a:r>
            <a:r>
              <a:rPr lang="en-US" sz="2000" dirty="0" smtClean="0">
                <a:latin typeface="Myriad Pro"/>
                <a:cs typeface="Myriad Pro"/>
              </a:rPr>
              <a:t>–</a:t>
            </a:r>
            <a:r>
              <a:rPr lang="tr-TR" sz="2000" dirty="0" smtClean="0">
                <a:latin typeface="Myriad Pro"/>
                <a:cs typeface="Myriad Pro"/>
              </a:rPr>
              <a:t> 5y = -80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125760" y="3107487"/>
            <a:ext cx="3211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86001" y="138798"/>
            <a:ext cx="7519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2362" y="2545771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latin typeface="Myriad Pro"/>
                <a:cs typeface="Myriad Pro"/>
              </a:rPr>
              <a:t>5x + </a:t>
            </a:r>
            <a:r>
              <a:rPr lang="tr-TR" sz="2000" dirty="0" smtClean="0">
                <a:latin typeface="Myriad Pro"/>
                <a:cs typeface="Myriad Pro"/>
              </a:rPr>
              <a:t>10y = </a:t>
            </a:r>
            <a:r>
              <a:rPr lang="tr-TR" sz="2000" dirty="0">
                <a:latin typeface="Myriad Pro"/>
                <a:cs typeface="Myriad Pro"/>
              </a:rPr>
              <a:t>100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4039" y="3219622"/>
            <a:ext cx="34291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-5x + 5x </a:t>
            </a:r>
            <a:r>
              <a:rPr lang="en-US" sz="2000" dirty="0" smtClean="0">
                <a:latin typeface="Myriad Pro"/>
                <a:cs typeface="Myriad Pro"/>
              </a:rPr>
              <a:t>–</a:t>
            </a:r>
            <a:r>
              <a:rPr lang="tr-TR" sz="2000" dirty="0" smtClean="0">
                <a:latin typeface="Myriad Pro"/>
                <a:cs typeface="Myriad Pro"/>
              </a:rPr>
              <a:t> 5y + 10y = -80 + 100 </a:t>
            </a:r>
          </a:p>
          <a:p>
            <a:r>
              <a:rPr lang="tr-TR" sz="2000" dirty="0">
                <a:latin typeface="Myriad Pro"/>
                <a:cs typeface="Myriad Pro"/>
              </a:rPr>
              <a:t> </a:t>
            </a:r>
            <a:r>
              <a:rPr lang="tr-TR" sz="2000" dirty="0" smtClean="0">
                <a:latin typeface="Myriad Pro"/>
                <a:cs typeface="Myriad Pro"/>
              </a:rPr>
              <a:t>                             5y = 20</a:t>
            </a:r>
          </a:p>
          <a:p>
            <a:r>
              <a:rPr lang="tr-TR" sz="2000" dirty="0">
                <a:latin typeface="Myriad Pro"/>
                <a:cs typeface="Myriad Pro"/>
              </a:rPr>
              <a:t> </a:t>
            </a:r>
            <a:r>
              <a:rPr lang="tr-TR" sz="2000" dirty="0" smtClean="0">
                <a:latin typeface="Myriad Pro"/>
                <a:cs typeface="Myriad Pro"/>
              </a:rPr>
              <a:t>                               y = 4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5760" y="2745826"/>
            <a:ext cx="32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Myriad Pro"/>
                <a:cs typeface="Myriad Pro"/>
              </a:rPr>
              <a:t>+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81422" y="900234"/>
            <a:ext cx="5256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Bunun için 1. denklemi -5 ile çarpalım.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Böylece iki eşitliği taraf tarafa topladığımızda </a:t>
            </a:r>
          </a:p>
          <a:p>
            <a:r>
              <a:rPr lang="en-US" sz="2000" dirty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 bilinmeyenini yok etmiş oluruz.</a:t>
            </a:r>
            <a:endParaRPr lang="en-US" sz="20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536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11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058553" y="2145661"/>
            <a:ext cx="1950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-5x </a:t>
            </a:r>
            <a:r>
              <a:rPr lang="en-US" sz="2000" dirty="0" smtClean="0">
                <a:latin typeface="Myriad Pro"/>
                <a:cs typeface="Myriad Pro"/>
              </a:rPr>
              <a:t>–</a:t>
            </a:r>
            <a:r>
              <a:rPr lang="tr-TR" sz="2000" dirty="0" smtClean="0">
                <a:latin typeface="Myriad Pro"/>
                <a:cs typeface="Myriad Pro"/>
              </a:rPr>
              <a:t> 5y = -80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125760" y="3107487"/>
            <a:ext cx="3211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86001" y="138798"/>
            <a:ext cx="7284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2362" y="2545771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latin typeface="Myriad Pro"/>
                <a:cs typeface="Myriad Pro"/>
              </a:rPr>
              <a:t>5x + </a:t>
            </a:r>
            <a:r>
              <a:rPr lang="tr-TR" sz="2000" dirty="0" smtClean="0">
                <a:latin typeface="Myriad Pro"/>
                <a:cs typeface="Myriad Pro"/>
              </a:rPr>
              <a:t>10y = </a:t>
            </a:r>
            <a:r>
              <a:rPr lang="tr-TR" sz="2000" dirty="0">
                <a:latin typeface="Myriad Pro"/>
                <a:cs typeface="Myriad Pro"/>
              </a:rPr>
              <a:t>100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4039" y="3219622"/>
            <a:ext cx="34291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-5x + 5x </a:t>
            </a:r>
            <a:r>
              <a:rPr lang="en-US" sz="2000" dirty="0" smtClean="0">
                <a:latin typeface="Myriad Pro"/>
                <a:cs typeface="Myriad Pro"/>
              </a:rPr>
              <a:t>–</a:t>
            </a:r>
            <a:r>
              <a:rPr lang="tr-TR" sz="2000" dirty="0" smtClean="0">
                <a:latin typeface="Myriad Pro"/>
                <a:cs typeface="Myriad Pro"/>
              </a:rPr>
              <a:t> 5y + 10y = -80 + 100 </a:t>
            </a:r>
          </a:p>
          <a:p>
            <a:r>
              <a:rPr lang="tr-TR" sz="2000" dirty="0">
                <a:latin typeface="Myriad Pro"/>
                <a:cs typeface="Myriad Pro"/>
              </a:rPr>
              <a:t> </a:t>
            </a:r>
            <a:r>
              <a:rPr lang="tr-TR" sz="2000" dirty="0" smtClean="0">
                <a:latin typeface="Myriad Pro"/>
                <a:cs typeface="Myriad Pro"/>
              </a:rPr>
              <a:t>                             5y = 20</a:t>
            </a:r>
          </a:p>
          <a:p>
            <a:r>
              <a:rPr lang="tr-TR" sz="2000" dirty="0">
                <a:latin typeface="Myriad Pro"/>
                <a:cs typeface="Myriad Pro"/>
              </a:rPr>
              <a:t> </a:t>
            </a:r>
            <a:r>
              <a:rPr lang="tr-TR" sz="2000" dirty="0" smtClean="0">
                <a:latin typeface="Myriad Pro"/>
                <a:cs typeface="Myriad Pro"/>
              </a:rPr>
              <a:t>                               y = 4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2811" y="4313075"/>
            <a:ext cx="6652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 + y = 16 denkleminde y yerine 4 yazarak x değerini bulalım: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2192" y="4881871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Myriad Pro"/>
                <a:cs typeface="Myriad Pro"/>
              </a:rPr>
              <a:t>x</a:t>
            </a:r>
            <a:r>
              <a:rPr lang="tr-TR" sz="2000" dirty="0">
                <a:latin typeface="Myriad Pro"/>
                <a:cs typeface="Myriad Pro"/>
              </a:rPr>
              <a:t> + </a:t>
            </a:r>
            <a:r>
              <a:rPr lang="tr-TR" sz="2000" dirty="0" smtClean="0">
                <a:latin typeface="Myriad Pro"/>
                <a:cs typeface="Myriad Pro"/>
              </a:rPr>
              <a:t>4 </a:t>
            </a:r>
            <a:r>
              <a:rPr lang="tr-TR" sz="2000" dirty="0">
                <a:latin typeface="Myriad Pro"/>
                <a:cs typeface="Myriad Pro"/>
              </a:rPr>
              <a:t>= </a:t>
            </a:r>
            <a:r>
              <a:rPr lang="tr-TR" sz="2000" dirty="0" smtClean="0">
                <a:latin typeface="Myriad Pro"/>
                <a:cs typeface="Myriad Pro"/>
              </a:rPr>
              <a:t>16</a:t>
            </a:r>
          </a:p>
          <a:p>
            <a:r>
              <a:rPr lang="en-US" sz="2000" dirty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= 12   elde edilir.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125760" y="2745826"/>
            <a:ext cx="32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Myriad Pro"/>
                <a:cs typeface="Myriad Pro"/>
              </a:rPr>
              <a:t>+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81422" y="900234"/>
            <a:ext cx="5256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Bunun için 1. denklemi -5 ile çarpalım.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Böylece iki eşitliği taraf tarafa topladığımızda </a:t>
            </a:r>
          </a:p>
          <a:p>
            <a:r>
              <a:rPr lang="en-US" sz="2000" dirty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 bilinmeyenini yok etmiş oluruz.</a:t>
            </a:r>
            <a:endParaRPr lang="en-US" sz="20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1970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41110" y="2006985"/>
            <a:ext cx="6849467" cy="2862322"/>
          </a:xfrm>
          <a:prstGeom prst="rect">
            <a:avLst/>
          </a:prstGeom>
          <a:solidFill>
            <a:srgbClr val="FFD734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r-TR" sz="2000" dirty="0">
              <a:solidFill>
                <a:schemeClr val="tx1"/>
              </a:solidFill>
              <a:latin typeface="Myriad Pro"/>
              <a:cs typeface="Myriad Pro"/>
            </a:endParaRPr>
          </a:p>
          <a:p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Aynı değişkenleri içeren iki doğrusal denklem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“ doğrusal denklem sistemi “ </a:t>
            </a:r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oluşturur.</a:t>
            </a:r>
          </a:p>
          <a:p>
            <a:endParaRPr lang="tr-TR" sz="20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Doğrusal denklem sistemlerinin çözümünde, </a:t>
            </a:r>
          </a:p>
          <a:p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yerine koyma </a:t>
            </a:r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veya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yok etme </a:t>
            </a:r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yöntemi kullanılır.</a:t>
            </a:r>
          </a:p>
          <a:p>
            <a:endParaRPr lang="tr-TR" sz="20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S</a:t>
            </a:r>
            <a:r>
              <a:rPr lang="en-US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i</a:t>
            </a:r>
            <a:r>
              <a:rPr lang="tr-TR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stemin</a:t>
            </a:r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 çözümü olan sıralı ikili her iki denklemi sağlamalıdır.</a:t>
            </a:r>
          </a:p>
          <a:p>
            <a:endParaRPr lang="tr-TR" sz="20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12</a:t>
            </a:fld>
            <a:endParaRPr lang="en-US"/>
          </a:p>
        </p:txBody>
      </p:sp>
      <p:pic>
        <p:nvPicPr>
          <p:cNvPr id="17" name="Picture 16" descr="attention-98643_6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65" y="736546"/>
            <a:ext cx="1246676" cy="10966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6001" y="138798"/>
            <a:ext cx="7010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424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8040" y="939187"/>
            <a:ext cx="7047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Toplamları 74, farkları 18 olan iki sayıdan büyük olanı kaçtır</a:t>
            </a:r>
            <a:r>
              <a:rPr lang="tr-TR" dirty="0" smtClean="0">
                <a:latin typeface="Myriad Pro"/>
                <a:cs typeface="Myriad Pro"/>
              </a:rPr>
              <a:t>?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001" y="138798"/>
            <a:ext cx="7402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1244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8040" y="939187"/>
            <a:ext cx="7061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Toplamları 74, farkları 18 olan iki sayıdan büyük olanı kaçtır?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575" y="1362813"/>
            <a:ext cx="579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Büyük sayı: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x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Küçük sayı: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y</a:t>
            </a:r>
            <a:r>
              <a:rPr lang="tr-TR" sz="2000" dirty="0" smtClean="0">
                <a:latin typeface="Myriad Pro"/>
                <a:cs typeface="Myriad Pro"/>
              </a:rPr>
              <a:t> olsun</a:t>
            </a:r>
          </a:p>
          <a:p>
            <a:endParaRPr lang="tr-TR" sz="2000" dirty="0">
              <a:latin typeface="Myriad Pro"/>
              <a:cs typeface="Myriad Pro"/>
            </a:endParaRPr>
          </a:p>
          <a:p>
            <a:r>
              <a:rPr lang="tr-TR" sz="2000" dirty="0" smtClean="0">
                <a:latin typeface="Myriad Pro"/>
                <a:cs typeface="Myriad Pro"/>
              </a:rPr>
              <a:t>Buna göre denklemlerini yazalım: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001" y="138798"/>
            <a:ext cx="7454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824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8040" y="939187"/>
            <a:ext cx="7061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Toplamları 74, farkları 18 olan iki sayıdan büyük olanı kaçtır?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575" y="1362813"/>
            <a:ext cx="579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Büyük sayı: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x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Küçük sayı: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y</a:t>
            </a:r>
            <a:r>
              <a:rPr lang="tr-TR" sz="2000" dirty="0" smtClean="0">
                <a:latin typeface="Myriad Pro"/>
                <a:cs typeface="Myriad Pro"/>
              </a:rPr>
              <a:t> olsun</a:t>
            </a:r>
          </a:p>
          <a:p>
            <a:endParaRPr lang="tr-TR" sz="2000" dirty="0">
              <a:latin typeface="Myriad Pro"/>
              <a:cs typeface="Myriad Pro"/>
            </a:endParaRPr>
          </a:p>
          <a:p>
            <a:r>
              <a:rPr lang="tr-TR" sz="2000" dirty="0" smtClean="0">
                <a:latin typeface="Myriad Pro"/>
                <a:cs typeface="Myriad Pro"/>
              </a:rPr>
              <a:t>Buna göre denklemlerini yazalım: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001" y="138798"/>
            <a:ext cx="7702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7095" y="2718315"/>
            <a:ext cx="188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+y= 74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-y= 18</a:t>
            </a:r>
            <a:endParaRPr lang="en-US" sz="2000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52952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8040" y="939187"/>
            <a:ext cx="7061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Toplamları 74, farkları 18 olan iki sayıdan büyük olanı kaçtır?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575" y="1362813"/>
            <a:ext cx="579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Büyük sayı: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x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Küçük sayı: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y</a:t>
            </a:r>
            <a:r>
              <a:rPr lang="tr-TR" sz="2000" dirty="0" smtClean="0">
                <a:latin typeface="Myriad Pro"/>
                <a:cs typeface="Myriad Pro"/>
              </a:rPr>
              <a:t> olsun</a:t>
            </a:r>
          </a:p>
          <a:p>
            <a:endParaRPr lang="tr-TR" sz="2000" dirty="0">
              <a:latin typeface="Myriad Pro"/>
              <a:cs typeface="Myriad Pro"/>
            </a:endParaRPr>
          </a:p>
          <a:p>
            <a:r>
              <a:rPr lang="tr-TR" sz="2000" dirty="0" smtClean="0">
                <a:latin typeface="Myriad Pro"/>
                <a:cs typeface="Myriad Pro"/>
              </a:rPr>
              <a:t>Buna göre denklemlerini yazalım: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001" y="138798"/>
            <a:ext cx="749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7095" y="2718315"/>
            <a:ext cx="188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+y= 74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-y= 18</a:t>
            </a:r>
            <a:endParaRPr lang="en-US" sz="2000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7095" y="3426201"/>
            <a:ext cx="4168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Denklemleri taraf tarafa toplayalım:</a:t>
            </a:r>
            <a:endParaRPr lang="en-US" sz="2000" dirty="0">
              <a:latin typeface="Myriad Pro"/>
              <a:cs typeface="Myriad Pr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06933" y="4836757"/>
            <a:ext cx="18368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606933" y="4475096"/>
            <a:ext cx="32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Myriad Pro"/>
                <a:cs typeface="Myriad Pro"/>
              </a:rPr>
              <a:t>+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93302" y="4030555"/>
            <a:ext cx="188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+y= 74</a:t>
            </a:r>
          </a:p>
          <a:p>
            <a:r>
              <a:rPr lang="en-US" sz="2000" dirty="0" smtClean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-y= 18</a:t>
            </a:r>
            <a:endParaRPr lang="en-US" sz="20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965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8040" y="939187"/>
            <a:ext cx="7061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Toplamları 74, farkları 18 olan iki sayıdan büyük olanı kaçtır?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575" y="1362813"/>
            <a:ext cx="579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Büyük sayı: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x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Küçük sayı: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y</a:t>
            </a:r>
            <a:r>
              <a:rPr lang="tr-TR" sz="2000" dirty="0" smtClean="0">
                <a:latin typeface="Myriad Pro"/>
                <a:cs typeface="Myriad Pro"/>
              </a:rPr>
              <a:t> olsun</a:t>
            </a:r>
          </a:p>
          <a:p>
            <a:endParaRPr lang="tr-TR" sz="2000" dirty="0">
              <a:latin typeface="Myriad Pro"/>
              <a:cs typeface="Myriad Pro"/>
            </a:endParaRPr>
          </a:p>
          <a:p>
            <a:r>
              <a:rPr lang="tr-TR" sz="2000" dirty="0" smtClean="0">
                <a:latin typeface="Myriad Pro"/>
                <a:cs typeface="Myriad Pro"/>
              </a:rPr>
              <a:t>Buna göre denklemlerini yazalım: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7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7095" y="2718315"/>
            <a:ext cx="188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+y= 74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-y= 18</a:t>
            </a:r>
            <a:endParaRPr lang="en-US" sz="2000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7094" y="3426201"/>
            <a:ext cx="419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Denklemleri taraf tarafa toplayalım:</a:t>
            </a:r>
            <a:endParaRPr lang="en-US" sz="2000" dirty="0">
              <a:latin typeface="Myriad Pro"/>
              <a:cs typeface="Myriad Pr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06933" y="4836757"/>
            <a:ext cx="18368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606933" y="4475096"/>
            <a:ext cx="32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Myriad Pro"/>
                <a:cs typeface="Myriad Pro"/>
              </a:rPr>
              <a:t>+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93302" y="4030555"/>
            <a:ext cx="188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+y= 74</a:t>
            </a:r>
          </a:p>
          <a:p>
            <a:r>
              <a:rPr lang="en-US" sz="2000" dirty="0" smtClean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-y= 18</a:t>
            </a:r>
            <a:endParaRPr lang="en-US" sz="2000" dirty="0">
              <a:latin typeface="Myriad Pro"/>
              <a:cs typeface="Myriad Pro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334737" y="4419257"/>
            <a:ext cx="186258" cy="2786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27866" y="4140625"/>
            <a:ext cx="186258" cy="2786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6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8040" y="939187"/>
            <a:ext cx="7061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Toplamları 74, farkları 18 olan iki sayıdan büyük olanı kaçtır?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575" y="1362813"/>
            <a:ext cx="579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Büyük sayı: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x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Küçük sayı: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 y </a:t>
            </a:r>
            <a:r>
              <a:rPr lang="tr-TR" sz="2000" dirty="0" smtClean="0">
                <a:latin typeface="Myriad Pro"/>
                <a:cs typeface="Myriad Pro"/>
              </a:rPr>
              <a:t>olsun</a:t>
            </a:r>
          </a:p>
          <a:p>
            <a:endParaRPr lang="tr-TR" sz="2000" dirty="0">
              <a:latin typeface="Myriad Pro"/>
              <a:cs typeface="Myriad Pro"/>
            </a:endParaRPr>
          </a:p>
          <a:p>
            <a:r>
              <a:rPr lang="tr-TR" sz="2000" dirty="0" smtClean="0">
                <a:latin typeface="Myriad Pro"/>
                <a:cs typeface="Myriad Pro"/>
              </a:rPr>
              <a:t>Buna göre denklemlerini yazalım: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001" y="138798"/>
            <a:ext cx="755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7095" y="2718315"/>
            <a:ext cx="188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+y= 74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-y= 18</a:t>
            </a:r>
            <a:endParaRPr lang="en-US" sz="2000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7095" y="3426201"/>
            <a:ext cx="431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Denklemleri taraf tarafa toplayalım:</a:t>
            </a:r>
            <a:endParaRPr lang="en-US" sz="2000" dirty="0">
              <a:latin typeface="Myriad Pro"/>
              <a:cs typeface="Myriad Pr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06933" y="4836757"/>
            <a:ext cx="18368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606933" y="4475096"/>
            <a:ext cx="32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Myriad Pro"/>
                <a:cs typeface="Myriad Pro"/>
              </a:rPr>
              <a:t>+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93302" y="4030555"/>
            <a:ext cx="188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+y= 74</a:t>
            </a:r>
          </a:p>
          <a:p>
            <a:r>
              <a:rPr lang="en-US" sz="2000" dirty="0" smtClean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-y= 18</a:t>
            </a:r>
            <a:endParaRPr lang="en-US" sz="2000" dirty="0">
              <a:latin typeface="Myriad Pro"/>
              <a:cs typeface="Myriad Pro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334737" y="4419257"/>
            <a:ext cx="186258" cy="2786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27866" y="4140625"/>
            <a:ext cx="186258" cy="2786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93302" y="4913740"/>
            <a:ext cx="1195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yriad Pro"/>
                <a:cs typeface="Myriad Pro"/>
              </a:rPr>
              <a:t>2x</a:t>
            </a:r>
            <a:r>
              <a:rPr lang="tr-TR" sz="2000" dirty="0" smtClean="0">
                <a:latin typeface="Myriad Pro"/>
                <a:cs typeface="Myriad Pro"/>
              </a:rPr>
              <a:t>= 92</a:t>
            </a:r>
          </a:p>
          <a:p>
            <a:r>
              <a:rPr lang="en-US" sz="2000" dirty="0" smtClean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= 46</a:t>
            </a:r>
            <a:endParaRPr lang="en-US" sz="20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744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5115" y="882631"/>
            <a:ext cx="4689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2x +y = 3</a:t>
            </a:r>
          </a:p>
          <a:p>
            <a:r>
              <a:rPr lang="en-US" sz="2000" dirty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 + 2y = -12  denklem sistemini çözelim.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6002" y="138798"/>
            <a:ext cx="7297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916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3788" y="901154"/>
            <a:ext cx="6429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16 soruluk bir testte 5 ve 10 puanlık sorular bulunmaktadır.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Soruların tamamı doğru cevaplandığında 100 puan 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alındığına göre </a:t>
            </a:r>
            <a:r>
              <a:rPr lang="en-US" sz="2000" dirty="0" smtClean="0">
                <a:latin typeface="Myriad Pro"/>
                <a:cs typeface="Myriad Pro"/>
              </a:rPr>
              <a:t>t</a:t>
            </a:r>
            <a:r>
              <a:rPr lang="tr-TR" sz="2000" dirty="0" err="1" smtClean="0">
                <a:latin typeface="Myriad Pro"/>
                <a:cs typeface="Myriad Pro"/>
              </a:rPr>
              <a:t>estte</a:t>
            </a:r>
            <a:r>
              <a:rPr lang="tr-TR" sz="2000" dirty="0" smtClean="0">
                <a:latin typeface="Myriad Pro"/>
                <a:cs typeface="Myriad Pro"/>
              </a:rPr>
              <a:t> 5 ve 10 puanlık sorulardan 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kaçar tane olduğunu bulalım.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6002" y="138798"/>
            <a:ext cx="750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7" name="Picture 6" descr="boy_doing_homewo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17" y="2650198"/>
            <a:ext cx="4602141" cy="3451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40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5115" y="882631"/>
            <a:ext cx="4689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2x +y = 3</a:t>
            </a:r>
          </a:p>
          <a:p>
            <a:r>
              <a:rPr lang="en-US" sz="2000" dirty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 + 2y = -12  denklem sistemini çözelim.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6002" y="138798"/>
            <a:ext cx="768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4880" y="1991347"/>
            <a:ext cx="1561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Myriad Pro"/>
                <a:cs typeface="Myriad Pro"/>
              </a:rPr>
              <a:t>2x +y = 3</a:t>
            </a:r>
          </a:p>
          <a:p>
            <a:endParaRPr lang="en-US" sz="2000" dirty="0" smtClean="0">
              <a:latin typeface="Myriad Pro"/>
              <a:cs typeface="Myriad Pro"/>
            </a:endParaRPr>
          </a:p>
          <a:p>
            <a:r>
              <a:rPr lang="en-US" sz="2000" dirty="0" smtClean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 </a:t>
            </a:r>
            <a:r>
              <a:rPr lang="tr-TR" sz="2000" dirty="0">
                <a:latin typeface="Myriad Pro"/>
                <a:cs typeface="Myriad Pro"/>
              </a:rPr>
              <a:t>+ 2y = -12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04462" y="2569868"/>
            <a:ext cx="160860" cy="507959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55387" y="2505931"/>
            <a:ext cx="160860" cy="507959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71640" y="264468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BD0F09"/>
                </a:solidFill>
                <a:latin typeface="Myriad Pro"/>
                <a:cs typeface="Myriad Pro"/>
              </a:rPr>
              <a:t>-2</a:t>
            </a:r>
            <a:endParaRPr lang="tr-TR" dirty="0">
              <a:solidFill>
                <a:srgbClr val="BD0F09"/>
              </a:solidFill>
              <a:latin typeface="Myriad Pro"/>
              <a:cs typeface="Myriad Pro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82283" y="264468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BD0F09"/>
                </a:solidFill>
                <a:latin typeface="Myriad Pro"/>
                <a:cs typeface="Myriad Pro"/>
              </a:rPr>
              <a:t>-2</a:t>
            </a:r>
            <a:endParaRPr lang="tr-TR" dirty="0">
              <a:solidFill>
                <a:srgbClr val="BD0F09"/>
              </a:solidFill>
              <a:latin typeface="Myriad Pro"/>
              <a:cs typeface="Myriad Pro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3837" y="3204817"/>
            <a:ext cx="32779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953837" y="2843156"/>
            <a:ext cx="32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Myriad Pro"/>
                <a:cs typeface="Myriad Pro"/>
              </a:rPr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5115" y="882631"/>
            <a:ext cx="4689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2x +y = 3</a:t>
            </a:r>
          </a:p>
          <a:p>
            <a:r>
              <a:rPr lang="en-US" sz="2000" dirty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 + 2y = -12  denklem sistemini çözelim.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6002" y="138798"/>
            <a:ext cx="7754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4880" y="1991347"/>
            <a:ext cx="1561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Myriad Pro"/>
                <a:cs typeface="Myriad Pro"/>
              </a:rPr>
              <a:t>2x +y = 3</a:t>
            </a:r>
          </a:p>
          <a:p>
            <a:endParaRPr lang="en-US" sz="2000" dirty="0" smtClean="0">
              <a:latin typeface="Myriad Pro"/>
              <a:cs typeface="Myriad Pro"/>
            </a:endParaRPr>
          </a:p>
          <a:p>
            <a:r>
              <a:rPr lang="en-US" sz="2000" dirty="0" smtClean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 </a:t>
            </a:r>
            <a:r>
              <a:rPr lang="tr-TR" sz="2000" dirty="0">
                <a:latin typeface="Myriad Pro"/>
                <a:cs typeface="Myriad Pro"/>
              </a:rPr>
              <a:t>+ 2y = -12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04462" y="2569868"/>
            <a:ext cx="160860" cy="507959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55387" y="2505931"/>
            <a:ext cx="160860" cy="507959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71640" y="264468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BD0F09"/>
                </a:solidFill>
                <a:latin typeface="Myriad Pro"/>
                <a:cs typeface="Myriad Pro"/>
              </a:rPr>
              <a:t>-2</a:t>
            </a:r>
            <a:endParaRPr lang="tr-TR" dirty="0">
              <a:solidFill>
                <a:srgbClr val="BD0F09"/>
              </a:solidFill>
              <a:latin typeface="Myriad Pro"/>
              <a:cs typeface="Myriad Pro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82283" y="264468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BD0F09"/>
                </a:solidFill>
                <a:latin typeface="Myriad Pro"/>
                <a:cs typeface="Myriad Pro"/>
              </a:rPr>
              <a:t>-2</a:t>
            </a:r>
            <a:endParaRPr lang="tr-TR" dirty="0">
              <a:solidFill>
                <a:srgbClr val="BD0F09"/>
              </a:solidFill>
              <a:latin typeface="Myriad Pro"/>
              <a:cs typeface="Myriad Pro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65322" y="3591431"/>
            <a:ext cx="2792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Myriad Pro"/>
                <a:cs typeface="Myriad Pro"/>
              </a:rPr>
              <a:t>2x +y = 3</a:t>
            </a:r>
          </a:p>
          <a:p>
            <a:endParaRPr lang="en-US" sz="2000" dirty="0" smtClean="0">
              <a:latin typeface="Myriad Pro"/>
              <a:cs typeface="Myriad Pro"/>
            </a:endParaRPr>
          </a:p>
          <a:p>
            <a:r>
              <a:rPr lang="tr-TR" sz="2000" dirty="0" smtClean="0">
                <a:latin typeface="Myriad Pro"/>
                <a:cs typeface="Myriad Pro"/>
              </a:rPr>
              <a:t>-</a:t>
            </a:r>
            <a:r>
              <a:rPr lang="en-US" sz="2000" dirty="0" smtClean="0">
                <a:latin typeface="Myriad Pro"/>
                <a:cs typeface="Myriad Pro"/>
              </a:rPr>
              <a:t>2x</a:t>
            </a:r>
            <a:r>
              <a:rPr lang="tr-TR" sz="2000" dirty="0" smtClean="0">
                <a:latin typeface="Myriad Pro"/>
                <a:cs typeface="Myriad Pro"/>
              </a:rPr>
              <a:t> </a:t>
            </a:r>
            <a:r>
              <a:rPr lang="tr-TR" sz="2000" dirty="0">
                <a:latin typeface="Myriad Pro"/>
                <a:cs typeface="Myriad Pro"/>
              </a:rPr>
              <a:t>+ </a:t>
            </a:r>
            <a:r>
              <a:rPr lang="tr-TR" sz="2000" dirty="0" smtClean="0">
                <a:latin typeface="Myriad Pro"/>
                <a:cs typeface="Myriad Pro"/>
              </a:rPr>
              <a:t>(-4y) </a:t>
            </a:r>
            <a:r>
              <a:rPr lang="tr-TR" sz="2000" dirty="0">
                <a:latin typeface="Myriad Pro"/>
                <a:cs typeface="Myriad Pro"/>
              </a:rPr>
              <a:t>= </a:t>
            </a:r>
            <a:r>
              <a:rPr lang="tr-TR" sz="2000" dirty="0" smtClean="0">
                <a:latin typeface="Myriad Pro"/>
                <a:cs typeface="Myriad Pro"/>
              </a:rPr>
              <a:t>24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632638" y="4620603"/>
            <a:ext cx="251736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632638" y="4258942"/>
            <a:ext cx="32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Myriad Pro"/>
                <a:cs typeface="Myriad Pro"/>
              </a:rPr>
              <a:t>+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13711" y="4796801"/>
            <a:ext cx="1195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-3y = 27</a:t>
            </a:r>
          </a:p>
          <a:p>
            <a:endParaRPr lang="tr-TR" sz="2000" dirty="0">
              <a:latin typeface="Myriad Pro"/>
              <a:cs typeface="Myriad Pro"/>
            </a:endParaRPr>
          </a:p>
          <a:p>
            <a:r>
              <a:rPr lang="en-US" sz="2000" dirty="0" smtClean="0">
                <a:latin typeface="Myriad Pro"/>
                <a:cs typeface="Myriad Pro"/>
              </a:rPr>
              <a:t>     y</a:t>
            </a:r>
            <a:r>
              <a:rPr lang="tr-TR" sz="2000" dirty="0" smtClean="0">
                <a:latin typeface="Myriad Pro"/>
                <a:cs typeface="Myriad Pro"/>
              </a:rPr>
              <a:t>= -9</a:t>
            </a:r>
            <a:endParaRPr lang="en-US" sz="2000" dirty="0">
              <a:latin typeface="Myriad Pro"/>
              <a:cs typeface="Myriad Pro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3837" y="3204817"/>
            <a:ext cx="32779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953837" y="2843156"/>
            <a:ext cx="32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Myriad Pro"/>
                <a:cs typeface="Myriad Pro"/>
              </a:rPr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86002" y="138798"/>
            <a:ext cx="762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5115" y="2208306"/>
            <a:ext cx="515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2x +y = 3 denkleminde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y</a:t>
            </a:r>
            <a:r>
              <a:rPr lang="tr-TR" sz="2000" dirty="0" smtClean="0">
                <a:latin typeface="Myriad Pro"/>
                <a:cs typeface="Myriad Pro"/>
              </a:rPr>
              <a:t> yerine </a:t>
            </a:r>
            <a:r>
              <a:rPr lang="tr-TR" sz="2000" dirty="0">
                <a:latin typeface="Myriad Pro"/>
                <a:cs typeface="Myriad Pro"/>
              </a:rPr>
              <a:t> </a:t>
            </a:r>
            <a:r>
              <a:rPr lang="tr-TR" sz="2000" dirty="0" smtClean="0">
                <a:latin typeface="Myriad Pro"/>
                <a:cs typeface="Myriad Pro"/>
              </a:rPr>
              <a:t>-9 yazalım</a:t>
            </a:r>
          </a:p>
          <a:p>
            <a:r>
              <a:rPr lang="en-US" sz="2000" dirty="0">
                <a:latin typeface="Myriad Pro"/>
                <a:cs typeface="Myriad Pro"/>
              </a:rPr>
              <a:t>v</a:t>
            </a:r>
            <a:r>
              <a:rPr lang="tr-TR" sz="2000" dirty="0" smtClean="0">
                <a:latin typeface="Myriad Pro"/>
                <a:cs typeface="Myriad Pro"/>
              </a:rPr>
              <a:t>e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 x </a:t>
            </a:r>
            <a:r>
              <a:rPr lang="tr-TR" sz="2000" dirty="0" smtClean="0">
                <a:latin typeface="Myriad Pro"/>
                <a:cs typeface="Myriad Pro"/>
              </a:rPr>
              <a:t>değerini bulalım.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29159" y="3429796"/>
            <a:ext cx="26184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Myriad Pro"/>
                <a:cs typeface="Myriad Pro"/>
              </a:rPr>
              <a:t>2x </a:t>
            </a:r>
            <a:r>
              <a:rPr lang="tr-TR" sz="2000" dirty="0" smtClean="0">
                <a:latin typeface="Myriad Pro"/>
                <a:cs typeface="Myriad Pro"/>
              </a:rPr>
              <a:t>+(-9) = </a:t>
            </a:r>
            <a:r>
              <a:rPr lang="tr-TR" sz="2000" dirty="0">
                <a:latin typeface="Myriad Pro"/>
                <a:cs typeface="Myriad Pro"/>
              </a:rPr>
              <a:t>3</a:t>
            </a:r>
          </a:p>
          <a:p>
            <a:endParaRPr lang="en-US" sz="2000" dirty="0" smtClean="0">
              <a:latin typeface="Myriad Pro"/>
              <a:cs typeface="Myriad Pro"/>
            </a:endParaRPr>
          </a:p>
          <a:p>
            <a:r>
              <a:rPr lang="en-US" sz="2000" dirty="0" smtClean="0">
                <a:latin typeface="Myriad Pro"/>
                <a:cs typeface="Myriad Pro"/>
              </a:rPr>
              <a:t>2x</a:t>
            </a:r>
            <a:r>
              <a:rPr lang="tr-TR" sz="2000" dirty="0" smtClean="0">
                <a:latin typeface="Myriad Pro"/>
                <a:cs typeface="Myriad Pro"/>
              </a:rPr>
              <a:t> = 12</a:t>
            </a:r>
          </a:p>
          <a:p>
            <a:endParaRPr lang="tr-TR" sz="2000" dirty="0" smtClean="0">
              <a:latin typeface="Myriad Pro"/>
              <a:cs typeface="Myriad Pro"/>
            </a:endParaRPr>
          </a:p>
          <a:p>
            <a:r>
              <a:rPr lang="en-US" sz="2000" dirty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 = 6 olur.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741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13356" y="2979410"/>
            <a:ext cx="6774968" cy="1631216"/>
          </a:xfrm>
          <a:prstGeom prst="rect">
            <a:avLst/>
          </a:prstGeom>
          <a:ln w="571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latin typeface="Myriad Pro"/>
                <a:cs typeface="Myriad Pro"/>
              </a:rPr>
              <a:t> </a:t>
            </a:r>
            <a:endParaRPr lang="tr-TR" sz="2000" dirty="0" smtClean="0">
              <a:latin typeface="Myriad Pro"/>
              <a:cs typeface="Myriad Pro"/>
            </a:endParaRPr>
          </a:p>
          <a:p>
            <a:r>
              <a:rPr lang="tr-TR" sz="2000" dirty="0" smtClean="0">
                <a:latin typeface="Myriad Pro"/>
                <a:cs typeface="Myriad Pro"/>
              </a:rPr>
              <a:t>2k </a:t>
            </a:r>
            <a:r>
              <a:rPr lang="en-US" sz="2000" dirty="0" smtClean="0">
                <a:latin typeface="Myriad Pro"/>
                <a:cs typeface="Myriad Pro"/>
              </a:rPr>
              <a:t>–</a:t>
            </a:r>
            <a:r>
              <a:rPr lang="tr-TR" sz="2000" dirty="0" smtClean="0">
                <a:latin typeface="Myriad Pro"/>
                <a:cs typeface="Myriad Pro"/>
              </a:rPr>
              <a:t> 3 = 2n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2n </a:t>
            </a:r>
            <a:r>
              <a:rPr lang="en-US" sz="2000" dirty="0" smtClean="0">
                <a:latin typeface="Myriad Pro"/>
                <a:cs typeface="Myriad Pro"/>
              </a:rPr>
              <a:t>–</a:t>
            </a:r>
            <a:r>
              <a:rPr lang="tr-TR" sz="2000" dirty="0" smtClean="0">
                <a:latin typeface="Myriad Pro"/>
                <a:cs typeface="Myriad Pro"/>
              </a:rPr>
              <a:t> k = 7    denklem sistemini yerine koyma metodu ile çözünüz.</a:t>
            </a:r>
          </a:p>
          <a:p>
            <a:r>
              <a:rPr lang="en-US" sz="2000" dirty="0" smtClean="0">
                <a:latin typeface="Myriad Pro"/>
                <a:cs typeface="Myriad Pro"/>
              </a:rPr>
              <a:t> 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14" name="Picture 13" descr="3D-Character-Questions-4-yo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2" y="2546577"/>
            <a:ext cx="1449830" cy="1843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6001" y="138798"/>
            <a:ext cx="7467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899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2536" y="748766"/>
            <a:ext cx="66543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Problemde verilen durumlara uygun denklemleri yazalım: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5 puanlık soruların sayısı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,</a:t>
            </a:r>
          </a:p>
          <a:p>
            <a:r>
              <a:rPr lang="tr-TR" sz="2000" dirty="0" smtClean="0">
                <a:solidFill>
                  <a:srgbClr val="000000"/>
                </a:solidFill>
                <a:latin typeface="Myriad Pro"/>
                <a:cs typeface="Myriad Pro"/>
              </a:rPr>
              <a:t>10 puanlık soruların sayısı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y</a:t>
            </a:r>
            <a:r>
              <a:rPr lang="tr-TR" sz="2000" dirty="0" smtClean="0">
                <a:solidFill>
                  <a:srgbClr val="000000"/>
                </a:solidFill>
                <a:latin typeface="Myriad Pro"/>
                <a:cs typeface="Myriad Pro"/>
              </a:rPr>
              <a:t> olsun.</a:t>
            </a:r>
          </a:p>
          <a:p>
            <a:r>
              <a:rPr lang="tr-TR" sz="2000" dirty="0" smtClean="0">
                <a:solidFill>
                  <a:srgbClr val="000000"/>
                </a:solidFill>
                <a:latin typeface="Myriad Pro"/>
                <a:cs typeface="Myriad Pro"/>
              </a:rPr>
              <a:t>Buna göre;</a:t>
            </a:r>
            <a:endParaRPr lang="en-US" sz="2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6001" y="138798"/>
            <a:ext cx="7062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283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2536" y="748766"/>
            <a:ext cx="66543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Problemde verilen durumlara uygun denklemleri yazalım: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5 puanlık soruların sayısı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,</a:t>
            </a:r>
          </a:p>
          <a:p>
            <a:r>
              <a:rPr lang="tr-TR" sz="2000" dirty="0" smtClean="0">
                <a:solidFill>
                  <a:srgbClr val="000000"/>
                </a:solidFill>
                <a:latin typeface="Myriad Pro"/>
                <a:cs typeface="Myriad Pro"/>
              </a:rPr>
              <a:t>10 puanlık soruların sayısı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y</a:t>
            </a:r>
            <a:r>
              <a:rPr lang="tr-TR" sz="2000" dirty="0" smtClean="0">
                <a:solidFill>
                  <a:srgbClr val="000000"/>
                </a:solidFill>
                <a:latin typeface="Myriad Pro"/>
                <a:cs typeface="Myriad Pro"/>
              </a:rPr>
              <a:t> olsun.</a:t>
            </a:r>
          </a:p>
          <a:p>
            <a:r>
              <a:rPr lang="tr-TR" sz="2000" dirty="0" smtClean="0">
                <a:solidFill>
                  <a:srgbClr val="000000"/>
                </a:solidFill>
                <a:latin typeface="Myriad Pro"/>
                <a:cs typeface="Myriad Pro"/>
              </a:rPr>
              <a:t>Buna göre;</a:t>
            </a:r>
            <a:endParaRPr lang="en-US" sz="2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1785" y="2301170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+y=16</a:t>
            </a:r>
            <a:endParaRPr lang="en-US" sz="2000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7921" y="2701280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5x+10y=100</a:t>
            </a:r>
            <a:endParaRPr lang="en-US" sz="2000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4877" y="3296108"/>
            <a:ext cx="573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Şeklinde iki bilinmeyenli iki denklem elde edilir.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1809" y="3748853"/>
            <a:ext cx="5772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Bu denklem sisteminden bilinmeyenleri bulmak için iki farklı yol izleyebiliriz.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6001" y="138798"/>
            <a:ext cx="7193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833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9588" y="819403"/>
            <a:ext cx="4077097" cy="40011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90"/>
                </a:solidFill>
                <a:latin typeface="Myriad Pro"/>
                <a:cs typeface="Myriad Pro"/>
              </a:rPr>
              <a:t> I. YOL    Yerine Koyma Yöntemi:</a:t>
            </a:r>
            <a:endParaRPr lang="en-US" sz="2000" dirty="0">
              <a:solidFill>
                <a:srgbClr val="000090"/>
              </a:solidFill>
              <a:latin typeface="Myriad Pro"/>
              <a:cs typeface="Myriad Pro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86002" y="138798"/>
            <a:ext cx="723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0710" y="1490747"/>
            <a:ext cx="188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FF00"/>
                </a:solidFill>
                <a:latin typeface="Myriad Pro"/>
                <a:cs typeface="Myriad Pro"/>
              </a:rPr>
              <a:t>(1</a:t>
            </a:r>
            <a:r>
              <a:rPr lang="tr-TR" sz="2000" dirty="0" smtClean="0">
                <a:solidFill>
                  <a:srgbClr val="FFFF00"/>
                </a:solidFill>
                <a:latin typeface="Myriad Pro"/>
                <a:cs typeface="Myriad Pro"/>
              </a:rPr>
              <a:t>)</a:t>
            </a:r>
            <a:r>
              <a:rPr lang="en-US" sz="2000" dirty="0" smtClean="0">
                <a:solidFill>
                  <a:srgbClr val="FFFF00"/>
                </a:solidFill>
                <a:latin typeface="Myriad Pro"/>
                <a:cs typeface="Myriad Pro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+y=16</a:t>
            </a:r>
            <a:endParaRPr lang="en-US" sz="2000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6846" y="2019135"/>
            <a:ext cx="2231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  <a:latin typeface="Myriad Pro"/>
                <a:cs typeface="Myriad Pro"/>
              </a:rPr>
              <a:t>(2)    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5x+10y=100</a:t>
            </a:r>
            <a:endParaRPr lang="en-US" sz="2000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2827739" y="1490747"/>
            <a:ext cx="220123" cy="928498"/>
          </a:xfrm>
          <a:prstGeom prst="rightBrace">
            <a:avLst/>
          </a:prstGeom>
          <a:ln w="1905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142281" y="1490747"/>
            <a:ext cx="5406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1. </a:t>
            </a:r>
            <a:r>
              <a:rPr lang="en-US" sz="2000" dirty="0">
                <a:latin typeface="Myriad Pro"/>
                <a:cs typeface="Myriad Pro"/>
              </a:rPr>
              <a:t>d</a:t>
            </a:r>
            <a:r>
              <a:rPr lang="tr-TR" sz="2000" dirty="0" err="1" smtClean="0">
                <a:latin typeface="Myriad Pro"/>
                <a:cs typeface="Myriad Pro"/>
              </a:rPr>
              <a:t>enklemden</a:t>
            </a:r>
            <a:r>
              <a:rPr lang="tr-TR" sz="2000" dirty="0" smtClean="0">
                <a:latin typeface="Myriad Pro"/>
                <a:cs typeface="Myriad Pro"/>
              </a:rPr>
              <a:t> 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x= 16-y </a:t>
            </a:r>
            <a:r>
              <a:rPr lang="tr-TR" sz="2000" dirty="0" smtClean="0">
                <a:latin typeface="Myriad Pro"/>
                <a:cs typeface="Myriad Pro"/>
              </a:rPr>
              <a:t>eşitliğini yazabiliriz.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42281" y="2029177"/>
            <a:ext cx="540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2. </a:t>
            </a:r>
            <a:r>
              <a:rPr lang="en-US" sz="2000" dirty="0">
                <a:latin typeface="Myriad Pro"/>
                <a:cs typeface="Myriad Pro"/>
              </a:rPr>
              <a:t>d</a:t>
            </a:r>
            <a:r>
              <a:rPr lang="tr-TR" sz="2000" dirty="0" err="1" smtClean="0">
                <a:latin typeface="Myriad Pro"/>
                <a:cs typeface="Myriad Pro"/>
              </a:rPr>
              <a:t>enklemde</a:t>
            </a:r>
            <a:r>
              <a:rPr lang="tr-TR" sz="2000" dirty="0" smtClean="0">
                <a:latin typeface="Myriad Pro"/>
                <a:cs typeface="Myriad Pro"/>
              </a:rPr>
              <a:t>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 yerine 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(16-y) </a:t>
            </a:r>
            <a:r>
              <a:rPr lang="tr-TR" sz="2000" dirty="0" smtClean="0">
                <a:latin typeface="Myriad Pro"/>
                <a:cs typeface="Myriad Pro"/>
              </a:rPr>
              <a:t>yazarak y değerini bulabiliriz. </a:t>
            </a:r>
            <a:endParaRPr lang="en-US" sz="20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328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9589" y="819403"/>
            <a:ext cx="3972594" cy="40011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90"/>
                </a:solidFill>
                <a:latin typeface="Myriad Pro"/>
                <a:cs typeface="Myriad Pro"/>
              </a:rPr>
              <a:t> I. YOL    Yerine Koyma Yöntemi:</a:t>
            </a:r>
            <a:endParaRPr lang="en-US" sz="2000" dirty="0">
              <a:solidFill>
                <a:srgbClr val="000090"/>
              </a:solidFill>
              <a:latin typeface="Myriad Pro"/>
              <a:cs typeface="Myriad Pro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86002" y="138798"/>
            <a:ext cx="7167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0710" y="1490747"/>
            <a:ext cx="188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FF00"/>
                </a:solidFill>
                <a:latin typeface="Myriad Pro"/>
                <a:cs typeface="Myriad Pro"/>
              </a:rPr>
              <a:t>(1</a:t>
            </a:r>
            <a:r>
              <a:rPr lang="tr-TR" sz="2000" dirty="0" smtClean="0">
                <a:solidFill>
                  <a:srgbClr val="FFFF00"/>
                </a:solidFill>
                <a:latin typeface="Myriad Pro"/>
                <a:cs typeface="Myriad Pro"/>
              </a:rPr>
              <a:t>)</a:t>
            </a:r>
            <a:r>
              <a:rPr lang="en-US" sz="2000" dirty="0" smtClean="0">
                <a:solidFill>
                  <a:srgbClr val="FFFF00"/>
                </a:solidFill>
                <a:latin typeface="Myriad Pro"/>
                <a:cs typeface="Myriad Pro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+y=16</a:t>
            </a:r>
            <a:endParaRPr lang="en-US" sz="2000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6846" y="2019135"/>
            <a:ext cx="2231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  <a:latin typeface="Myriad Pro"/>
                <a:cs typeface="Myriad Pro"/>
              </a:rPr>
              <a:t>(2)    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5x+10y=100</a:t>
            </a:r>
            <a:endParaRPr lang="en-US" sz="2000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2827739" y="1490747"/>
            <a:ext cx="220123" cy="928498"/>
          </a:xfrm>
          <a:prstGeom prst="rightBrace">
            <a:avLst/>
          </a:prstGeom>
          <a:ln w="1905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142281" y="1490747"/>
            <a:ext cx="5406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1. </a:t>
            </a:r>
            <a:r>
              <a:rPr lang="en-US" sz="2000" dirty="0">
                <a:latin typeface="Myriad Pro"/>
                <a:cs typeface="Myriad Pro"/>
              </a:rPr>
              <a:t>d</a:t>
            </a:r>
            <a:r>
              <a:rPr lang="tr-TR" sz="2000" dirty="0" err="1" smtClean="0">
                <a:latin typeface="Myriad Pro"/>
                <a:cs typeface="Myriad Pro"/>
              </a:rPr>
              <a:t>enklemden</a:t>
            </a:r>
            <a:r>
              <a:rPr lang="tr-TR" sz="2000" dirty="0" smtClean="0">
                <a:latin typeface="Myriad Pro"/>
                <a:cs typeface="Myriad Pro"/>
              </a:rPr>
              <a:t> 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x= 16-y </a:t>
            </a:r>
            <a:r>
              <a:rPr lang="tr-TR" sz="2000" dirty="0" smtClean="0">
                <a:latin typeface="Myriad Pro"/>
                <a:cs typeface="Myriad Pro"/>
              </a:rPr>
              <a:t>eşitliğini yazabiliriz.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42281" y="2029177"/>
            <a:ext cx="540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2. </a:t>
            </a:r>
            <a:r>
              <a:rPr lang="en-US" sz="2000" dirty="0">
                <a:latin typeface="Myriad Pro"/>
                <a:cs typeface="Myriad Pro"/>
              </a:rPr>
              <a:t>d</a:t>
            </a:r>
            <a:r>
              <a:rPr lang="tr-TR" sz="2000" dirty="0" err="1" smtClean="0">
                <a:latin typeface="Myriad Pro"/>
                <a:cs typeface="Myriad Pro"/>
              </a:rPr>
              <a:t>enklemde</a:t>
            </a:r>
            <a:r>
              <a:rPr lang="tr-TR" sz="2000" dirty="0" smtClean="0">
                <a:latin typeface="Myriad Pro"/>
                <a:cs typeface="Myriad Pro"/>
              </a:rPr>
              <a:t>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 yerine 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(16-y) </a:t>
            </a:r>
            <a:r>
              <a:rPr lang="tr-TR" sz="2000" dirty="0" smtClean="0">
                <a:latin typeface="Myriad Pro"/>
                <a:cs typeface="Myriad Pro"/>
              </a:rPr>
              <a:t>yazarak y değerini bulabiliriz. 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26944" y="2813546"/>
            <a:ext cx="2468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5.(16-y)+10.y=100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80-5y+10y=100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5y=20</a:t>
            </a:r>
          </a:p>
          <a:p>
            <a:r>
              <a:rPr lang="en-US" sz="2000" dirty="0">
                <a:latin typeface="Myriad Pro"/>
                <a:cs typeface="Myriad Pro"/>
              </a:rPr>
              <a:t>y</a:t>
            </a:r>
            <a:r>
              <a:rPr lang="tr-TR" sz="2000" dirty="0" smtClean="0">
                <a:latin typeface="Myriad Pro"/>
                <a:cs typeface="Myriad Pro"/>
              </a:rPr>
              <a:t>=4</a:t>
            </a:r>
            <a:endParaRPr lang="en-US" sz="20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185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9588" y="819403"/>
            <a:ext cx="3985657" cy="40011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90"/>
                </a:solidFill>
                <a:latin typeface="Myriad Pro"/>
                <a:cs typeface="Myriad Pro"/>
              </a:rPr>
              <a:t> I. YOL    Yerine Koyma Yöntemi:</a:t>
            </a:r>
            <a:endParaRPr lang="en-US" sz="2000" dirty="0">
              <a:solidFill>
                <a:srgbClr val="000090"/>
              </a:solidFill>
              <a:latin typeface="Myriad Pro"/>
              <a:cs typeface="Myriad Pro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86001" y="138798"/>
            <a:ext cx="763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0710" y="1490747"/>
            <a:ext cx="188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FF00"/>
                </a:solidFill>
                <a:latin typeface="Myriad Pro"/>
                <a:cs typeface="Myriad Pro"/>
              </a:rPr>
              <a:t>(1</a:t>
            </a:r>
            <a:r>
              <a:rPr lang="tr-TR" sz="2000" dirty="0" smtClean="0">
                <a:solidFill>
                  <a:srgbClr val="FFFF00"/>
                </a:solidFill>
                <a:latin typeface="Myriad Pro"/>
                <a:cs typeface="Myriad Pro"/>
              </a:rPr>
              <a:t>)</a:t>
            </a:r>
            <a:r>
              <a:rPr lang="en-US" sz="2000" dirty="0" smtClean="0">
                <a:solidFill>
                  <a:srgbClr val="FFFF00"/>
                </a:solidFill>
                <a:latin typeface="Myriad Pro"/>
                <a:cs typeface="Myriad Pro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+y=16</a:t>
            </a:r>
            <a:endParaRPr lang="en-US" sz="2000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6846" y="2019135"/>
            <a:ext cx="2231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  <a:latin typeface="Myriad Pro"/>
                <a:cs typeface="Myriad Pro"/>
              </a:rPr>
              <a:t>(2)    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5x+10y=100</a:t>
            </a:r>
            <a:endParaRPr lang="en-US" sz="2000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2827739" y="1490747"/>
            <a:ext cx="220123" cy="928498"/>
          </a:xfrm>
          <a:prstGeom prst="rightBrace">
            <a:avLst/>
          </a:prstGeom>
          <a:ln w="1905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142281" y="1490747"/>
            <a:ext cx="5406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1. </a:t>
            </a:r>
            <a:r>
              <a:rPr lang="en-US" sz="2000" dirty="0">
                <a:latin typeface="Myriad Pro"/>
                <a:cs typeface="Myriad Pro"/>
              </a:rPr>
              <a:t>d</a:t>
            </a:r>
            <a:r>
              <a:rPr lang="tr-TR" sz="2000" dirty="0" err="1" smtClean="0">
                <a:latin typeface="Myriad Pro"/>
                <a:cs typeface="Myriad Pro"/>
              </a:rPr>
              <a:t>enklemden</a:t>
            </a:r>
            <a:r>
              <a:rPr lang="tr-TR" sz="2000" dirty="0" smtClean="0">
                <a:latin typeface="Myriad Pro"/>
                <a:cs typeface="Myriad Pro"/>
              </a:rPr>
              <a:t> 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x= 16-y </a:t>
            </a:r>
            <a:r>
              <a:rPr lang="tr-TR" sz="2000" dirty="0" smtClean="0">
                <a:latin typeface="Myriad Pro"/>
                <a:cs typeface="Myriad Pro"/>
              </a:rPr>
              <a:t>eşitliğini yazabiliriz.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42281" y="2029177"/>
            <a:ext cx="540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2. </a:t>
            </a:r>
            <a:r>
              <a:rPr lang="en-US" sz="2000" dirty="0">
                <a:latin typeface="Myriad Pro"/>
                <a:cs typeface="Myriad Pro"/>
              </a:rPr>
              <a:t>d</a:t>
            </a:r>
            <a:r>
              <a:rPr lang="tr-TR" sz="2000" dirty="0" err="1" smtClean="0">
                <a:latin typeface="Myriad Pro"/>
                <a:cs typeface="Myriad Pro"/>
              </a:rPr>
              <a:t>enklemde</a:t>
            </a:r>
            <a:r>
              <a:rPr lang="tr-TR" sz="2000" dirty="0" smtClean="0">
                <a:latin typeface="Myriad Pro"/>
                <a:cs typeface="Myriad Pro"/>
              </a:rPr>
              <a:t>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 yerine 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(16-y) </a:t>
            </a:r>
            <a:r>
              <a:rPr lang="tr-TR" sz="2000" dirty="0" smtClean="0">
                <a:latin typeface="Myriad Pro"/>
                <a:cs typeface="Myriad Pro"/>
              </a:rPr>
              <a:t>yazarak y değerini bulabiliriz. 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26943" y="2813546"/>
            <a:ext cx="2429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5.(16-y)+10.y=100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80-5y+10y=100</a:t>
            </a:r>
          </a:p>
          <a:p>
            <a:r>
              <a:rPr lang="tr-TR" sz="2000" dirty="0" smtClean="0">
                <a:latin typeface="Myriad Pro"/>
                <a:cs typeface="Myriad Pro"/>
              </a:rPr>
              <a:t>5y=20</a:t>
            </a:r>
          </a:p>
          <a:p>
            <a:r>
              <a:rPr lang="en-US" sz="2000" dirty="0">
                <a:latin typeface="Myriad Pro"/>
                <a:cs typeface="Myriad Pro"/>
              </a:rPr>
              <a:t>y</a:t>
            </a:r>
            <a:r>
              <a:rPr lang="tr-TR" sz="2000" dirty="0" smtClean="0">
                <a:latin typeface="Myriad Pro"/>
                <a:cs typeface="Myriad Pro"/>
              </a:rPr>
              <a:t>=4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03147" y="4241429"/>
            <a:ext cx="4756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+y=16 denkleminden y yerine 4 yazarak </a:t>
            </a:r>
            <a:r>
              <a:rPr lang="en-US" sz="2000" dirty="0" smtClean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 değerini bulalım: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94671" y="4949315"/>
            <a:ext cx="4765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+4=16</a:t>
            </a:r>
          </a:p>
          <a:p>
            <a:r>
              <a:rPr lang="en-US" sz="2000" dirty="0"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=12   olarak elde edilir.</a:t>
            </a:r>
            <a:endParaRPr lang="en-US" sz="20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918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8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86002" y="138798"/>
            <a:ext cx="7297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00439" y="1820921"/>
            <a:ext cx="57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Bulduğumuz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latin typeface="Myriad Pro"/>
                <a:cs typeface="Myriad Pro"/>
              </a:rPr>
              <a:t> ve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y</a:t>
            </a:r>
            <a:r>
              <a:rPr lang="tr-TR" sz="2000" dirty="0" smtClean="0">
                <a:solidFill>
                  <a:srgbClr val="FFFF00"/>
                </a:solidFill>
                <a:latin typeface="Myriad Pro"/>
                <a:cs typeface="Myriad Pro"/>
              </a:rPr>
              <a:t> </a:t>
            </a:r>
            <a:r>
              <a:rPr lang="tr-TR" sz="2000" dirty="0" smtClean="0">
                <a:latin typeface="Myriad Pro"/>
                <a:cs typeface="Myriad Pro"/>
              </a:rPr>
              <a:t>değerlerinin her iki denklemi de sağlaması gerekmektedir.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4303" y="2986105"/>
            <a:ext cx="188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+y=16</a:t>
            </a:r>
            <a:endParaRPr lang="en-US" sz="2000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0439" y="3514493"/>
            <a:ext cx="201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5x+10y=100</a:t>
            </a:r>
            <a:endParaRPr lang="en-US" sz="2000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5106" y="2996592"/>
            <a:ext cx="188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yriad Pro"/>
                <a:cs typeface="Myriad Pro"/>
              </a:rPr>
              <a:t>12</a:t>
            </a:r>
            <a:r>
              <a:rPr lang="tr-TR" sz="2000" dirty="0" smtClean="0">
                <a:latin typeface="Myriad Pro"/>
                <a:cs typeface="Myriad Pro"/>
              </a:rPr>
              <a:t>+4=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16</a:t>
            </a:r>
            <a:endParaRPr lang="en-US" sz="2000" dirty="0">
              <a:solidFill>
                <a:srgbClr val="690FB3"/>
              </a:solidFill>
              <a:latin typeface="Myriad Pro"/>
              <a:cs typeface="Myriad Pr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0506" y="3533272"/>
            <a:ext cx="305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5.12+10.4= 60+40= </a:t>
            </a:r>
            <a:r>
              <a:rPr lang="tr-TR" sz="2000" dirty="0" smtClean="0">
                <a:solidFill>
                  <a:srgbClr val="690FB3"/>
                </a:solidFill>
                <a:latin typeface="Myriad Pro"/>
                <a:cs typeface="Myriad Pro"/>
              </a:rPr>
              <a:t>100</a:t>
            </a:r>
            <a:endParaRPr lang="en-US" sz="2000" dirty="0">
              <a:solidFill>
                <a:srgbClr val="690FB3"/>
              </a:solidFill>
              <a:latin typeface="Myriad Pro"/>
              <a:cs typeface="Myriad Pro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00717" y="3239351"/>
            <a:ext cx="634971" cy="0"/>
          </a:xfrm>
          <a:prstGeom prst="straightConnector1">
            <a:avLst/>
          </a:prstGeom>
          <a:ln w="28575" cmpd="sng">
            <a:solidFill>
              <a:srgbClr val="690FB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00717" y="3764254"/>
            <a:ext cx="634971" cy="0"/>
          </a:xfrm>
          <a:prstGeom prst="straightConnector1">
            <a:avLst/>
          </a:prstGeom>
          <a:ln w="28575" cmpd="sng">
            <a:solidFill>
              <a:srgbClr val="690FB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2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9589" y="819403"/>
            <a:ext cx="3795086" cy="40011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90"/>
                </a:solidFill>
                <a:latin typeface="Myriad Pro"/>
                <a:cs typeface="Myriad Pro"/>
              </a:rPr>
              <a:t> II. YOL    Yok Etme Yöntemi:</a:t>
            </a:r>
            <a:endParaRPr lang="en-US" sz="2000" dirty="0">
              <a:solidFill>
                <a:srgbClr val="000090"/>
              </a:solidFill>
              <a:latin typeface="Myriad Pro"/>
              <a:cs typeface="Myriad Pro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86002" y="138798"/>
            <a:ext cx="784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Myriad Pro"/>
              </a:rPr>
              <a:t>Doğrusal Denklem Sistemlerini Cebirsel Yöntemlerle Çözme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84574" y="1911413"/>
            <a:ext cx="188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FF00"/>
                </a:solidFill>
                <a:latin typeface="Myriad Pro"/>
                <a:cs typeface="Myriad Pro"/>
              </a:rPr>
              <a:t>(1</a:t>
            </a:r>
            <a:r>
              <a:rPr lang="tr-TR" sz="2000" dirty="0" smtClean="0">
                <a:solidFill>
                  <a:srgbClr val="FFFF00"/>
                </a:solidFill>
                <a:latin typeface="Myriad Pro"/>
                <a:cs typeface="Myriad Pro"/>
              </a:rPr>
              <a:t>)</a:t>
            </a:r>
            <a:r>
              <a:rPr lang="en-US" sz="2000" dirty="0" smtClean="0">
                <a:solidFill>
                  <a:srgbClr val="FFFF00"/>
                </a:solidFill>
                <a:latin typeface="Myriad Pro"/>
                <a:cs typeface="Myriad Pro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latin typeface="Myriad Pro"/>
                <a:cs typeface="Myriad Pro"/>
              </a:rPr>
              <a:t>x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+y=16</a:t>
            </a:r>
            <a:endParaRPr lang="en-US" sz="2000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0710" y="2439801"/>
            <a:ext cx="2231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  <a:latin typeface="Myriad Pro"/>
                <a:cs typeface="Myriad Pro"/>
              </a:rPr>
              <a:t>(2)    </a:t>
            </a:r>
            <a:r>
              <a:rPr lang="tr-TR" sz="2000" dirty="0" smtClean="0">
                <a:solidFill>
                  <a:srgbClr val="0000FF"/>
                </a:solidFill>
                <a:latin typeface="Myriad Pro"/>
                <a:cs typeface="Myriad Pro"/>
              </a:rPr>
              <a:t>5x+10y=100</a:t>
            </a:r>
            <a:endParaRPr lang="en-US" sz="2000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2861603" y="1911413"/>
            <a:ext cx="220123" cy="928498"/>
          </a:xfrm>
          <a:prstGeom prst="rightBrace">
            <a:avLst/>
          </a:prstGeom>
          <a:ln w="1905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176146" y="1911413"/>
            <a:ext cx="5425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yriad Pro"/>
                <a:cs typeface="Myriad Pro"/>
              </a:rPr>
              <a:t>Bu yöntemle eşitliğin her iki yanındaki ifadelerin </a:t>
            </a:r>
            <a:r>
              <a:rPr lang="en-US" sz="2000" dirty="0" smtClean="0">
                <a:latin typeface="Myriad Pro"/>
                <a:cs typeface="Myriad Pro"/>
              </a:rPr>
              <a:t>t</a:t>
            </a:r>
            <a:r>
              <a:rPr lang="tr-TR" sz="2000" dirty="0" err="1" smtClean="0">
                <a:latin typeface="Myriad Pro"/>
                <a:cs typeface="Myriad Pro"/>
              </a:rPr>
              <a:t>araf</a:t>
            </a:r>
            <a:r>
              <a:rPr lang="tr-TR" sz="2000" dirty="0" smtClean="0">
                <a:latin typeface="Myriad Pro"/>
                <a:cs typeface="Myriad Pro"/>
              </a:rPr>
              <a:t> tarafa toplanması veya çıkarılması ile bilinmeyenlerden biri yok edilir.</a:t>
            </a:r>
            <a:endParaRPr lang="en-US" sz="20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476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1051</Words>
  <Application>Microsoft Office PowerPoint</Application>
  <PresentationFormat>Özel</PresentationFormat>
  <Paragraphs>223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Myriad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Nevzat UNSAL</cp:lastModifiedBy>
  <cp:revision>501</cp:revision>
  <dcterms:created xsi:type="dcterms:W3CDTF">2014-03-24T15:31:55Z</dcterms:created>
  <dcterms:modified xsi:type="dcterms:W3CDTF">2014-06-25T12:48:30Z</dcterms:modified>
</cp:coreProperties>
</file>