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1" r:id="rId10"/>
    <p:sldId id="352" r:id="rId11"/>
    <p:sldId id="353" r:id="rId12"/>
    <p:sldId id="354" r:id="rId13"/>
    <p:sldId id="314" r:id="rId14"/>
    <p:sldId id="356" r:id="rId15"/>
    <p:sldId id="357" r:id="rId16"/>
    <p:sldId id="358" r:id="rId17"/>
    <p:sldId id="359" r:id="rId18"/>
    <p:sldId id="355" r:id="rId19"/>
  </p:sldIdLst>
  <p:sldSz cx="11704638" cy="658336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436"/>
    <a:srgbClr val="25FF54"/>
    <a:srgbClr val="FFDB20"/>
    <a:srgbClr val="182C7F"/>
    <a:srgbClr val="4AB8FF"/>
    <a:srgbClr val="1098FF"/>
    <a:srgbClr val="0000B0"/>
    <a:srgbClr val="FF0000"/>
    <a:srgbClr val="800080"/>
    <a:srgbClr val="B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696" y="96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BBB83-79E8-704E-883B-3BFFFF9B2C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BBB83-79E8-704E-883B-3BFFFF9B2C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9/18/2014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13073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21752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49526" y="2286136"/>
            <a:ext cx="944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IMPERATIVES</a:t>
            </a:r>
            <a:r>
              <a:rPr lang="tr-T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B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(EMİR CÜMLELERİ)</a:t>
            </a:r>
            <a:r>
              <a:rPr lang="tr-T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                       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3441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385371" y="2291796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50679" y="2074563"/>
            <a:ext cx="7801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Olumlu emir cümlesinin başına do not (</a:t>
            </a:r>
            <a:r>
              <a:rPr lang="tr-TR" sz="2400" b="1" dirty="0" err="1"/>
              <a:t>don’t</a:t>
            </a:r>
            <a:r>
              <a:rPr lang="tr-TR" sz="2400" b="1" dirty="0"/>
              <a:t>) getirilerek olumsuz emir cümlesi yapılır.</a:t>
            </a:r>
            <a:r>
              <a:rPr lang="en-US" sz="2400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66135" y="1373216"/>
            <a:ext cx="443603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/>
              <a:t>OLUMSUZ EMİR CÜMLELERİ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91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21" grpId="0" animBg="1"/>
      <p:bldP spid="21" grpId="1" animBg="1"/>
      <p:bldP spid="2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232" y="5211883"/>
            <a:ext cx="3607244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6715" y="5109676"/>
            <a:ext cx="3624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don’t</a:t>
            </a:r>
            <a:r>
              <a:rPr lang="tr-TR" sz="2400" b="1" dirty="0"/>
              <a:t> </a:t>
            </a:r>
            <a:r>
              <a:rPr lang="tr-TR" sz="2400" b="1" dirty="0" err="1"/>
              <a:t>run</a:t>
            </a:r>
            <a:r>
              <a:rPr lang="tr-TR" sz="2400" b="1" dirty="0"/>
              <a:t> in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 smtClean="0"/>
              <a:t>classroom</a:t>
            </a:r>
            <a:r>
              <a:rPr lang="tr-TR" sz="2400" b="1" dirty="0" smtClean="0"/>
              <a:t>!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00681" y="1988260"/>
            <a:ext cx="6582106" cy="311047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57861" y="5217741"/>
            <a:ext cx="3248190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249105" y="5115534"/>
            <a:ext cx="3545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don’t</a:t>
            </a:r>
            <a:r>
              <a:rPr lang="tr-TR" sz="2400" b="1" dirty="0"/>
              <a:t> </a:t>
            </a:r>
            <a:r>
              <a:rPr lang="tr-TR" sz="2400" b="1" dirty="0" err="1"/>
              <a:t>cheat</a:t>
            </a:r>
            <a:r>
              <a:rPr lang="tr-TR" sz="2400" b="1" dirty="0"/>
              <a:t> in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 smtClean="0"/>
              <a:t>exam</a:t>
            </a:r>
            <a:r>
              <a:rPr lang="tr-TR" sz="2400" b="1" dirty="0" smtClean="0"/>
              <a:t>!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1756185" y="1129721"/>
            <a:ext cx="443603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OLUMSUZ EMİR CÜMLELERİ</a:t>
            </a:r>
            <a:endParaRPr lang="en-US" sz="2800" dirty="0"/>
          </a:p>
        </p:txBody>
      </p:sp>
      <p:pic>
        <p:nvPicPr>
          <p:cNvPr id="3" name="Picture 2" descr="Ekran Resmi 2014-09-09 16.44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3" y="2602445"/>
            <a:ext cx="2761528" cy="19013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Ekran Resmi 2014-09-09 16.44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36" y="2654999"/>
            <a:ext cx="2444632" cy="18561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66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16" grpId="0" animBg="1"/>
      <p:bldP spid="21" grpId="0" animBg="1"/>
      <p:bldP spid="22" grpId="0"/>
      <p:bldP spid="18" grpId="0" animBg="1"/>
      <p:bldP spid="18" grpId="1" animBg="1"/>
      <p:bldP spid="18" grpId="2" animBg="1"/>
      <p:bldP spid="18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55922" y="5211883"/>
            <a:ext cx="2503657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47163" y="5109676"/>
            <a:ext cx="3624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don’t</a:t>
            </a:r>
            <a:r>
              <a:rPr lang="tr-TR" sz="2400" b="1" dirty="0"/>
              <a:t> </a:t>
            </a:r>
            <a:r>
              <a:rPr lang="tr-TR" sz="2400" b="1" dirty="0" err="1"/>
              <a:t>make</a:t>
            </a:r>
            <a:r>
              <a:rPr lang="tr-TR" sz="2400" b="1" dirty="0"/>
              <a:t> </a:t>
            </a:r>
            <a:r>
              <a:rPr lang="tr-TR" sz="2400" b="1" dirty="0" err="1" smtClean="0"/>
              <a:t>noise</a:t>
            </a:r>
            <a:r>
              <a:rPr lang="tr-TR" sz="2400" b="1" dirty="0" smtClean="0"/>
              <a:t>!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00681" y="1988260"/>
            <a:ext cx="6582106" cy="311047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62164" y="5217741"/>
            <a:ext cx="1706646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905956" y="5115534"/>
            <a:ext cx="1794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don’t</a:t>
            </a:r>
            <a:r>
              <a:rPr lang="tr-TR" sz="2400" b="1" dirty="0"/>
              <a:t> </a:t>
            </a:r>
            <a:r>
              <a:rPr lang="tr-TR" sz="2400" b="1" dirty="0" err="1" smtClean="0"/>
              <a:t>fight</a:t>
            </a:r>
            <a:r>
              <a:rPr lang="tr-TR" sz="2400" b="1" dirty="0" smtClean="0"/>
              <a:t>!</a:t>
            </a:r>
            <a:endParaRPr lang="en-US" sz="2400" dirty="0"/>
          </a:p>
        </p:txBody>
      </p:sp>
      <p:pic>
        <p:nvPicPr>
          <p:cNvPr id="18" name="Resim 18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617" y="2335561"/>
            <a:ext cx="2371822" cy="2437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Resim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64820" y="2450985"/>
            <a:ext cx="2256410" cy="2322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756185" y="1129721"/>
            <a:ext cx="443603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OLUMSUZ EMİR CÜMLELERİ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89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16" grpId="0" animBg="1"/>
      <p:bldP spid="21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001813" y="1922574"/>
            <a:ext cx="708918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87480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328503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561376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1001812" y="2999002"/>
            <a:ext cx="5680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The</a:t>
            </a:r>
            <a:r>
              <a:rPr lang="tr-TR" sz="2400" b="1" dirty="0"/>
              <a:t> car is </a:t>
            </a:r>
            <a:r>
              <a:rPr lang="tr-TR" sz="2400" b="1" dirty="0" err="1"/>
              <a:t>very</a:t>
            </a:r>
            <a:r>
              <a:rPr lang="tr-TR" sz="2400" b="1" dirty="0"/>
              <a:t> </a:t>
            </a:r>
            <a:r>
              <a:rPr lang="tr-TR" sz="2400" b="1" dirty="0" err="1"/>
              <a:t>expensive</a:t>
            </a:r>
            <a:r>
              <a:rPr lang="tr-TR" sz="2400" b="1" dirty="0"/>
              <a:t>. ……</a:t>
            </a:r>
            <a:r>
              <a:rPr lang="tr-TR" sz="2400" b="1" dirty="0" smtClean="0"/>
              <a:t>…. </a:t>
            </a:r>
            <a:r>
              <a:rPr lang="tr-TR" sz="2400" b="1" dirty="0"/>
              <a:t>buy it.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42" name="Dikdörtgen 2"/>
          <p:cNvSpPr/>
          <p:nvPr/>
        </p:nvSpPr>
        <p:spPr>
          <a:xfrm>
            <a:off x="1317100" y="3700635"/>
            <a:ext cx="738651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I </a:t>
            </a:r>
            <a:r>
              <a:rPr lang="tr-TR" sz="2400" b="1" dirty="0" err="1"/>
              <a:t>want</a:t>
            </a:r>
            <a:r>
              <a:rPr lang="tr-TR" sz="2400" b="1" dirty="0"/>
              <a:t> a </a:t>
            </a:r>
            <a:r>
              <a:rPr lang="tr-TR" sz="2400" b="1" dirty="0" err="1"/>
              <a:t>little</a:t>
            </a:r>
            <a:r>
              <a:rPr lang="tr-TR" sz="2400" b="1" dirty="0"/>
              <a:t> salt. …</a:t>
            </a:r>
            <a:r>
              <a:rPr lang="tr-TR" sz="2400" b="1" dirty="0" smtClean="0"/>
              <a:t>…. </a:t>
            </a:r>
            <a:r>
              <a:rPr lang="tr-TR" sz="2400" b="1" dirty="0" err="1" smtClean="0"/>
              <a:t>pass</a:t>
            </a:r>
            <a:r>
              <a:rPr lang="tr-TR" sz="2400" b="1" dirty="0" smtClean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shaker,please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58" name="Dikdörtgen 2"/>
          <p:cNvSpPr/>
          <p:nvPr/>
        </p:nvSpPr>
        <p:spPr>
          <a:xfrm>
            <a:off x="1282070" y="4464439"/>
            <a:ext cx="66667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It</a:t>
            </a:r>
            <a:r>
              <a:rPr lang="tr-TR" sz="2400" b="1" dirty="0" smtClean="0"/>
              <a:t> </a:t>
            </a:r>
            <a:r>
              <a:rPr lang="tr-TR" sz="2400" b="1" dirty="0"/>
              <a:t>is </a:t>
            </a:r>
            <a:r>
              <a:rPr lang="tr-TR" sz="2400" b="1" dirty="0" err="1"/>
              <a:t>very</a:t>
            </a:r>
            <a:r>
              <a:rPr lang="tr-TR" sz="2400" b="1" dirty="0"/>
              <a:t> hot in </a:t>
            </a:r>
            <a:r>
              <a:rPr lang="tr-TR" sz="2400" b="1" dirty="0" smtClean="0"/>
              <a:t>here......</a:t>
            </a:r>
            <a:r>
              <a:rPr lang="tr-TR" sz="2400" b="1" dirty="0"/>
              <a:t>.……</a:t>
            </a:r>
            <a:r>
              <a:rPr lang="tr-TR" sz="2400" b="1" dirty="0" err="1"/>
              <a:t>close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window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25" name="Dikdörtgen 2"/>
          <p:cNvSpPr/>
          <p:nvPr/>
        </p:nvSpPr>
        <p:spPr>
          <a:xfrm>
            <a:off x="1001813" y="5228242"/>
            <a:ext cx="67582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grades</a:t>
            </a:r>
            <a:r>
              <a:rPr lang="tr-TR" sz="2400" b="1" dirty="0"/>
              <a:t> </a:t>
            </a:r>
            <a:r>
              <a:rPr lang="tr-TR" sz="2400" b="1" dirty="0" err="1"/>
              <a:t>aren’t</a:t>
            </a:r>
            <a:r>
              <a:rPr lang="tr-TR" sz="2400" b="1" dirty="0"/>
              <a:t> </a:t>
            </a:r>
            <a:r>
              <a:rPr lang="tr-TR" sz="2400" b="1" dirty="0" err="1"/>
              <a:t>good</a:t>
            </a:r>
            <a:r>
              <a:rPr lang="tr-TR" sz="2400" b="1" dirty="0"/>
              <a:t>. ……</a:t>
            </a:r>
            <a:r>
              <a:rPr lang="tr-TR" sz="2400" b="1" dirty="0" smtClean="0"/>
              <a:t>… </a:t>
            </a:r>
            <a:r>
              <a:rPr lang="tr-TR" sz="2400" b="1" dirty="0" err="1" smtClean="0"/>
              <a:t>study</a:t>
            </a:r>
            <a:r>
              <a:rPr lang="tr-TR" sz="2400" b="1" dirty="0" smtClean="0"/>
              <a:t> </a:t>
            </a:r>
            <a:r>
              <a:rPr lang="tr-TR" sz="2400" b="1" dirty="0" err="1"/>
              <a:t>lesson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54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>
                <a:solidFill>
                  <a:srgbClr val="FFFF00"/>
                </a:solidFill>
              </a:rPr>
              <a:t>IMPERATIVES (Emir Cümleleri)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10325" y="301354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1.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1010325" y="3714276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2.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1010325" y="4476803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3.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1010325" y="523803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4.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4891114" y="2275971"/>
            <a:ext cx="817649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8576" y="1838965"/>
            <a:ext cx="9675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Aşağıdaki örneklerde olumlu ve olumsuz emir cümleleri bulunmaktadır. Olumsuz olması gereken cümlelere </a:t>
            </a:r>
            <a:r>
              <a:rPr lang="tr-TR" sz="2400" b="1" dirty="0" err="1" smtClean="0"/>
              <a:t>Don’t</a:t>
            </a:r>
            <a:r>
              <a:rPr lang="tr-TR" sz="2400" b="1" dirty="0" smtClean="0"/>
              <a:t>  </a:t>
            </a:r>
            <a:r>
              <a:rPr lang="tr-TR" sz="2400" b="1" dirty="0"/>
              <a:t>getirelim.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855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001813" y="1922574"/>
            <a:ext cx="708918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87480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328503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561376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1001812" y="2999002"/>
            <a:ext cx="5680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The</a:t>
            </a:r>
            <a:r>
              <a:rPr lang="tr-TR" sz="2400" b="1" dirty="0"/>
              <a:t> car is </a:t>
            </a:r>
            <a:r>
              <a:rPr lang="tr-TR" sz="2400" b="1" dirty="0" err="1"/>
              <a:t>very</a:t>
            </a:r>
            <a:r>
              <a:rPr lang="tr-TR" sz="2400" b="1" dirty="0"/>
              <a:t> </a:t>
            </a:r>
            <a:r>
              <a:rPr lang="tr-TR" sz="2400" b="1" dirty="0" err="1"/>
              <a:t>expensive</a:t>
            </a:r>
            <a:r>
              <a:rPr lang="tr-TR" sz="2400" b="1" dirty="0"/>
              <a:t>. ……</a:t>
            </a:r>
            <a:r>
              <a:rPr lang="tr-TR" sz="2400" b="1" dirty="0" smtClean="0"/>
              <a:t>…. </a:t>
            </a:r>
            <a:r>
              <a:rPr lang="tr-TR" sz="2400" b="1" dirty="0"/>
              <a:t>buy it.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42" name="Dikdörtgen 2"/>
          <p:cNvSpPr/>
          <p:nvPr/>
        </p:nvSpPr>
        <p:spPr>
          <a:xfrm>
            <a:off x="1317100" y="3700635"/>
            <a:ext cx="738651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I </a:t>
            </a:r>
            <a:r>
              <a:rPr lang="tr-TR" sz="2400" b="1" dirty="0" err="1"/>
              <a:t>want</a:t>
            </a:r>
            <a:r>
              <a:rPr lang="tr-TR" sz="2400" b="1" dirty="0"/>
              <a:t> a </a:t>
            </a:r>
            <a:r>
              <a:rPr lang="tr-TR" sz="2400" b="1" dirty="0" err="1"/>
              <a:t>little</a:t>
            </a:r>
            <a:r>
              <a:rPr lang="tr-TR" sz="2400" b="1" dirty="0"/>
              <a:t> salt. …</a:t>
            </a:r>
            <a:r>
              <a:rPr lang="tr-TR" sz="2400" b="1" dirty="0" smtClean="0"/>
              <a:t>…. </a:t>
            </a:r>
            <a:r>
              <a:rPr lang="tr-TR" sz="2400" b="1" dirty="0" err="1" smtClean="0"/>
              <a:t>pass</a:t>
            </a:r>
            <a:r>
              <a:rPr lang="tr-TR" sz="2400" b="1" dirty="0" smtClean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shaker,please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58" name="Dikdörtgen 2"/>
          <p:cNvSpPr/>
          <p:nvPr/>
        </p:nvSpPr>
        <p:spPr>
          <a:xfrm>
            <a:off x="1282070" y="4464439"/>
            <a:ext cx="66667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It</a:t>
            </a:r>
            <a:r>
              <a:rPr lang="tr-TR" sz="2400" b="1" dirty="0" smtClean="0"/>
              <a:t> </a:t>
            </a:r>
            <a:r>
              <a:rPr lang="tr-TR" sz="2400" b="1" dirty="0"/>
              <a:t>is </a:t>
            </a:r>
            <a:r>
              <a:rPr lang="tr-TR" sz="2400" b="1" dirty="0" err="1"/>
              <a:t>very</a:t>
            </a:r>
            <a:r>
              <a:rPr lang="tr-TR" sz="2400" b="1" dirty="0"/>
              <a:t> hot in </a:t>
            </a:r>
            <a:r>
              <a:rPr lang="tr-TR" sz="2400" b="1" dirty="0" smtClean="0"/>
              <a:t>here......</a:t>
            </a:r>
            <a:r>
              <a:rPr lang="tr-TR" sz="2400" b="1" dirty="0"/>
              <a:t>.……</a:t>
            </a:r>
            <a:r>
              <a:rPr lang="tr-TR" sz="2400" b="1" dirty="0" err="1"/>
              <a:t>close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window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4599589" y="3083691"/>
            <a:ext cx="900748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kdörtgen 2"/>
          <p:cNvSpPr/>
          <p:nvPr/>
        </p:nvSpPr>
        <p:spPr>
          <a:xfrm>
            <a:off x="1001813" y="5228242"/>
            <a:ext cx="67582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grades</a:t>
            </a:r>
            <a:r>
              <a:rPr lang="tr-TR" sz="2400" b="1" dirty="0"/>
              <a:t> </a:t>
            </a:r>
            <a:r>
              <a:rPr lang="tr-TR" sz="2400" b="1" dirty="0" err="1"/>
              <a:t>aren’t</a:t>
            </a:r>
            <a:r>
              <a:rPr lang="tr-TR" sz="2400" b="1" dirty="0"/>
              <a:t> </a:t>
            </a:r>
            <a:r>
              <a:rPr lang="tr-TR" sz="2400" b="1" dirty="0" err="1"/>
              <a:t>good</a:t>
            </a:r>
            <a:r>
              <a:rPr lang="tr-TR" sz="2400" b="1" dirty="0"/>
              <a:t>. ……</a:t>
            </a:r>
            <a:r>
              <a:rPr lang="tr-TR" sz="2400" b="1" dirty="0" smtClean="0"/>
              <a:t>… </a:t>
            </a:r>
            <a:r>
              <a:rPr lang="tr-TR" sz="2400" b="1" dirty="0" err="1" smtClean="0"/>
              <a:t>study</a:t>
            </a:r>
            <a:r>
              <a:rPr lang="tr-TR" sz="2400" b="1" dirty="0" smtClean="0"/>
              <a:t> </a:t>
            </a:r>
            <a:r>
              <a:rPr lang="tr-TR" sz="2400" b="1" dirty="0" err="1"/>
              <a:t>lesson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54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>
                <a:solidFill>
                  <a:srgbClr val="FFFF00"/>
                </a:solidFill>
              </a:rPr>
              <a:t>IMPERATIVES (Emir Cümleleri)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10325" y="301354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1.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1010325" y="3714276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2.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1010325" y="4476803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3.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1010325" y="523803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4.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4891114" y="2275971"/>
            <a:ext cx="817649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8576" y="1838965"/>
            <a:ext cx="9675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Aşağıdaki örneklerde olumlu ve olumsuz emir cümleleri bulunmaktadır. Olumsuz olması gereken cümlelere </a:t>
            </a:r>
            <a:r>
              <a:rPr lang="tr-TR" sz="2400" b="1" dirty="0" err="1" smtClean="0"/>
              <a:t>Don’t</a:t>
            </a:r>
            <a:r>
              <a:rPr lang="tr-TR" sz="2400" b="1" dirty="0" smtClean="0"/>
              <a:t>  </a:t>
            </a:r>
            <a:r>
              <a:rPr lang="tr-TR" sz="2400" b="1" dirty="0"/>
              <a:t>getirelim.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4617105" y="2978915"/>
            <a:ext cx="109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Don’t</a:t>
            </a:r>
            <a:r>
              <a:rPr lang="tr-TR" sz="2400" b="1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341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001813" y="1922574"/>
            <a:ext cx="708918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87480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328503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561376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1001812" y="2999002"/>
            <a:ext cx="5680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The</a:t>
            </a:r>
            <a:r>
              <a:rPr lang="tr-TR" sz="2400" b="1" dirty="0"/>
              <a:t> car is </a:t>
            </a:r>
            <a:r>
              <a:rPr lang="tr-TR" sz="2400" b="1" dirty="0" err="1"/>
              <a:t>very</a:t>
            </a:r>
            <a:r>
              <a:rPr lang="tr-TR" sz="2400" b="1" dirty="0"/>
              <a:t> </a:t>
            </a:r>
            <a:r>
              <a:rPr lang="tr-TR" sz="2400" b="1" dirty="0" err="1"/>
              <a:t>expensive</a:t>
            </a:r>
            <a:r>
              <a:rPr lang="tr-TR" sz="2400" b="1" dirty="0"/>
              <a:t>. ……</a:t>
            </a:r>
            <a:r>
              <a:rPr lang="tr-TR" sz="2400" b="1" dirty="0" smtClean="0"/>
              <a:t>…. </a:t>
            </a:r>
            <a:r>
              <a:rPr lang="tr-TR" sz="2400" b="1" dirty="0"/>
              <a:t>buy it.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42" name="Dikdörtgen 2"/>
          <p:cNvSpPr/>
          <p:nvPr/>
        </p:nvSpPr>
        <p:spPr>
          <a:xfrm>
            <a:off x="1317100" y="3700635"/>
            <a:ext cx="738651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I </a:t>
            </a:r>
            <a:r>
              <a:rPr lang="tr-TR" sz="2400" b="1" dirty="0" err="1"/>
              <a:t>want</a:t>
            </a:r>
            <a:r>
              <a:rPr lang="tr-TR" sz="2400" b="1" dirty="0"/>
              <a:t> a </a:t>
            </a:r>
            <a:r>
              <a:rPr lang="tr-TR" sz="2400" b="1" dirty="0" err="1"/>
              <a:t>little</a:t>
            </a:r>
            <a:r>
              <a:rPr lang="tr-TR" sz="2400" b="1" dirty="0"/>
              <a:t> salt</a:t>
            </a:r>
            <a:r>
              <a:rPr lang="tr-TR" sz="2400" b="1" dirty="0" smtClean="0"/>
              <a:t>. </a:t>
            </a:r>
            <a:r>
              <a:rPr lang="tr-TR" sz="2400" b="1" dirty="0" err="1" smtClean="0"/>
              <a:t>Pass</a:t>
            </a:r>
            <a:r>
              <a:rPr lang="tr-TR" sz="2400" b="1" dirty="0" smtClean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shaker,please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58" name="Dikdörtgen 2"/>
          <p:cNvSpPr/>
          <p:nvPr/>
        </p:nvSpPr>
        <p:spPr>
          <a:xfrm>
            <a:off x="1282070" y="4464439"/>
            <a:ext cx="66667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It</a:t>
            </a:r>
            <a:r>
              <a:rPr lang="tr-TR" sz="2400" b="1" dirty="0" smtClean="0"/>
              <a:t> </a:t>
            </a:r>
            <a:r>
              <a:rPr lang="tr-TR" sz="2400" b="1" dirty="0"/>
              <a:t>is </a:t>
            </a:r>
            <a:r>
              <a:rPr lang="tr-TR" sz="2400" b="1" dirty="0" err="1"/>
              <a:t>very</a:t>
            </a:r>
            <a:r>
              <a:rPr lang="tr-TR" sz="2400" b="1" dirty="0"/>
              <a:t> hot in </a:t>
            </a:r>
            <a:r>
              <a:rPr lang="tr-TR" sz="2400" b="1" dirty="0" smtClean="0"/>
              <a:t>here......</a:t>
            </a:r>
            <a:r>
              <a:rPr lang="tr-TR" sz="2400" b="1" dirty="0"/>
              <a:t>.……</a:t>
            </a:r>
            <a:r>
              <a:rPr lang="tr-TR" sz="2400" b="1" dirty="0" err="1"/>
              <a:t>close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window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4599589" y="3083691"/>
            <a:ext cx="900748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kdörtgen 2"/>
          <p:cNvSpPr/>
          <p:nvPr/>
        </p:nvSpPr>
        <p:spPr>
          <a:xfrm>
            <a:off x="1001813" y="5228242"/>
            <a:ext cx="67582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grades</a:t>
            </a:r>
            <a:r>
              <a:rPr lang="tr-TR" sz="2400" b="1" dirty="0"/>
              <a:t> </a:t>
            </a:r>
            <a:r>
              <a:rPr lang="tr-TR" sz="2400" b="1" dirty="0" err="1"/>
              <a:t>aren’t</a:t>
            </a:r>
            <a:r>
              <a:rPr lang="tr-TR" sz="2400" b="1" dirty="0"/>
              <a:t> </a:t>
            </a:r>
            <a:r>
              <a:rPr lang="tr-TR" sz="2400" b="1" dirty="0" err="1"/>
              <a:t>good</a:t>
            </a:r>
            <a:r>
              <a:rPr lang="tr-TR" sz="2400" b="1" dirty="0"/>
              <a:t>. ……</a:t>
            </a:r>
            <a:r>
              <a:rPr lang="tr-TR" sz="2400" b="1" dirty="0" smtClean="0"/>
              <a:t>… </a:t>
            </a:r>
            <a:r>
              <a:rPr lang="tr-TR" sz="2400" b="1" dirty="0" err="1" smtClean="0"/>
              <a:t>study</a:t>
            </a:r>
            <a:r>
              <a:rPr lang="tr-TR" sz="2400" b="1" dirty="0" smtClean="0"/>
              <a:t> </a:t>
            </a:r>
            <a:r>
              <a:rPr lang="tr-TR" sz="2400" b="1" dirty="0" err="1"/>
              <a:t>lesson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54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>
                <a:solidFill>
                  <a:srgbClr val="FFFF00"/>
                </a:solidFill>
              </a:rPr>
              <a:t>IMPERATIVES (Emir Cümleleri)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10325" y="301354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1.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1010325" y="3714276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2.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1010325" y="4476803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3.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1010325" y="523803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4.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4891114" y="2275971"/>
            <a:ext cx="817649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8576" y="1838965"/>
            <a:ext cx="9675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Aşağıdaki örneklerde olumlu ve olumsuz emir cümleleri bulunmaktadır. Olumsuz olması gereken cümlelere </a:t>
            </a:r>
            <a:r>
              <a:rPr lang="tr-TR" sz="2400" b="1" dirty="0" err="1" smtClean="0"/>
              <a:t>Don’t</a:t>
            </a:r>
            <a:r>
              <a:rPr lang="tr-TR" sz="2400" b="1" dirty="0" smtClean="0"/>
              <a:t>  </a:t>
            </a:r>
            <a:r>
              <a:rPr lang="tr-TR" sz="2400" b="1" dirty="0"/>
              <a:t>getirelim.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4617105" y="2978915"/>
            <a:ext cx="109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Don’t</a:t>
            </a:r>
            <a:r>
              <a:rPr lang="tr-TR" sz="2400" b="1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26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001813" y="1922574"/>
            <a:ext cx="708918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87480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328503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561376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1001812" y="2999002"/>
            <a:ext cx="5680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The</a:t>
            </a:r>
            <a:r>
              <a:rPr lang="tr-TR" sz="2400" b="1" dirty="0"/>
              <a:t> car is </a:t>
            </a:r>
            <a:r>
              <a:rPr lang="tr-TR" sz="2400" b="1" dirty="0" err="1"/>
              <a:t>very</a:t>
            </a:r>
            <a:r>
              <a:rPr lang="tr-TR" sz="2400" b="1" dirty="0"/>
              <a:t> </a:t>
            </a:r>
            <a:r>
              <a:rPr lang="tr-TR" sz="2400" b="1" dirty="0" err="1"/>
              <a:t>expensive</a:t>
            </a:r>
            <a:r>
              <a:rPr lang="tr-TR" sz="2400" b="1" dirty="0"/>
              <a:t>. ……</a:t>
            </a:r>
            <a:r>
              <a:rPr lang="tr-TR" sz="2400" b="1" dirty="0" smtClean="0"/>
              <a:t>…. </a:t>
            </a:r>
            <a:r>
              <a:rPr lang="tr-TR" sz="2400" b="1" dirty="0"/>
              <a:t>buy it.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58" name="Dikdörtgen 2"/>
          <p:cNvSpPr/>
          <p:nvPr/>
        </p:nvSpPr>
        <p:spPr>
          <a:xfrm>
            <a:off x="1282070" y="4464439"/>
            <a:ext cx="66667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It</a:t>
            </a:r>
            <a:r>
              <a:rPr lang="tr-TR" sz="2400" b="1" dirty="0" smtClean="0"/>
              <a:t> </a:t>
            </a:r>
            <a:r>
              <a:rPr lang="tr-TR" sz="2400" b="1" dirty="0"/>
              <a:t>is </a:t>
            </a:r>
            <a:r>
              <a:rPr lang="tr-TR" sz="2400" b="1" dirty="0" err="1"/>
              <a:t>very</a:t>
            </a:r>
            <a:r>
              <a:rPr lang="tr-TR" sz="2400" b="1" dirty="0"/>
              <a:t> hot in </a:t>
            </a:r>
            <a:r>
              <a:rPr lang="tr-TR" sz="2400" b="1" dirty="0" smtClean="0"/>
              <a:t>here......</a:t>
            </a:r>
            <a:r>
              <a:rPr lang="tr-TR" sz="2400" b="1" dirty="0"/>
              <a:t>.……</a:t>
            </a:r>
            <a:r>
              <a:rPr lang="tr-TR" sz="2400" b="1" dirty="0" err="1"/>
              <a:t>close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window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4599589" y="3083691"/>
            <a:ext cx="900748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17924" y="4548240"/>
            <a:ext cx="973190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944198" y="4446921"/>
            <a:ext cx="109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Don’t</a:t>
            </a:r>
            <a:r>
              <a:rPr lang="tr-TR" sz="2400" b="1" dirty="0" smtClean="0"/>
              <a:t> </a:t>
            </a:r>
            <a:endParaRPr lang="en-US" sz="2400" dirty="0"/>
          </a:p>
        </p:txBody>
      </p:sp>
      <p:sp>
        <p:nvSpPr>
          <p:cNvPr id="25" name="Dikdörtgen 2"/>
          <p:cNvSpPr/>
          <p:nvPr/>
        </p:nvSpPr>
        <p:spPr>
          <a:xfrm>
            <a:off x="1001813" y="5228242"/>
            <a:ext cx="67582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grades</a:t>
            </a:r>
            <a:r>
              <a:rPr lang="tr-TR" sz="2400" b="1" dirty="0"/>
              <a:t> </a:t>
            </a:r>
            <a:r>
              <a:rPr lang="tr-TR" sz="2400" b="1" dirty="0" err="1"/>
              <a:t>aren’t</a:t>
            </a:r>
            <a:r>
              <a:rPr lang="tr-TR" sz="2400" b="1" dirty="0"/>
              <a:t> </a:t>
            </a:r>
            <a:r>
              <a:rPr lang="tr-TR" sz="2400" b="1" dirty="0" err="1"/>
              <a:t>good</a:t>
            </a:r>
            <a:r>
              <a:rPr lang="tr-TR" sz="2400" b="1" dirty="0"/>
              <a:t>. ……</a:t>
            </a:r>
            <a:r>
              <a:rPr lang="tr-TR" sz="2400" b="1" dirty="0" smtClean="0"/>
              <a:t>… </a:t>
            </a:r>
            <a:r>
              <a:rPr lang="tr-TR" sz="2400" b="1" dirty="0" err="1" smtClean="0"/>
              <a:t>study</a:t>
            </a:r>
            <a:r>
              <a:rPr lang="tr-TR" sz="2400" b="1" dirty="0" smtClean="0"/>
              <a:t> </a:t>
            </a:r>
            <a:r>
              <a:rPr lang="tr-TR" sz="2400" b="1" dirty="0" err="1"/>
              <a:t>lesson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54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>
                <a:solidFill>
                  <a:srgbClr val="FFFF00"/>
                </a:solidFill>
              </a:rPr>
              <a:t>IMPERATIVES (Emir Cümleleri)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10325" y="301354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1.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1010325" y="3714276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2.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1010325" y="4476803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3.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1010325" y="523803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4.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4891114" y="2275971"/>
            <a:ext cx="817649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8576" y="1838965"/>
            <a:ext cx="9675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Aşağıdaki örneklerde olumlu ve olumsuz emir cümleleri bulunmaktadır. Olumsuz olması gereken cümlelere </a:t>
            </a:r>
            <a:r>
              <a:rPr lang="tr-TR" sz="2400" b="1" dirty="0" err="1" smtClean="0"/>
              <a:t>Don’t</a:t>
            </a:r>
            <a:r>
              <a:rPr lang="tr-TR" sz="2400" b="1" dirty="0" smtClean="0"/>
              <a:t>  </a:t>
            </a:r>
            <a:r>
              <a:rPr lang="tr-TR" sz="2400" b="1" dirty="0"/>
              <a:t>getirelim.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4617105" y="2978915"/>
            <a:ext cx="109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Don’t</a:t>
            </a:r>
            <a:r>
              <a:rPr lang="tr-TR" sz="2400" b="1" dirty="0" smtClean="0"/>
              <a:t> </a:t>
            </a:r>
            <a:endParaRPr lang="en-US" sz="2400" dirty="0"/>
          </a:p>
        </p:txBody>
      </p:sp>
      <p:sp>
        <p:nvSpPr>
          <p:cNvPr id="24" name="Dikdörtgen 2"/>
          <p:cNvSpPr/>
          <p:nvPr/>
        </p:nvSpPr>
        <p:spPr>
          <a:xfrm>
            <a:off x="1317100" y="3700635"/>
            <a:ext cx="738651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I </a:t>
            </a:r>
            <a:r>
              <a:rPr lang="tr-TR" sz="2400" b="1" dirty="0" err="1"/>
              <a:t>want</a:t>
            </a:r>
            <a:r>
              <a:rPr lang="tr-TR" sz="2400" b="1" dirty="0"/>
              <a:t> a </a:t>
            </a:r>
            <a:r>
              <a:rPr lang="tr-TR" sz="2400" b="1" dirty="0" err="1"/>
              <a:t>little</a:t>
            </a:r>
            <a:r>
              <a:rPr lang="tr-TR" sz="2400" b="1" dirty="0"/>
              <a:t> salt</a:t>
            </a:r>
            <a:r>
              <a:rPr lang="tr-TR" sz="2400" b="1" dirty="0" smtClean="0"/>
              <a:t>. </a:t>
            </a:r>
            <a:r>
              <a:rPr lang="tr-TR" sz="2400" b="1" dirty="0" err="1" smtClean="0"/>
              <a:t>Pass</a:t>
            </a:r>
            <a:r>
              <a:rPr lang="tr-TR" sz="2400" b="1" dirty="0" smtClean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shaker,please</a:t>
            </a:r>
            <a:r>
              <a:rPr lang="en-US" sz="2400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5052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001813" y="1922574"/>
            <a:ext cx="708918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87480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328503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561376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1001812" y="2999002"/>
            <a:ext cx="568092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The</a:t>
            </a:r>
            <a:r>
              <a:rPr lang="tr-TR" sz="2400" b="1" dirty="0"/>
              <a:t> car is </a:t>
            </a:r>
            <a:r>
              <a:rPr lang="tr-TR" sz="2400" b="1" dirty="0" err="1"/>
              <a:t>very</a:t>
            </a:r>
            <a:r>
              <a:rPr lang="tr-TR" sz="2400" b="1" dirty="0"/>
              <a:t> </a:t>
            </a:r>
            <a:r>
              <a:rPr lang="tr-TR" sz="2400" b="1" dirty="0" err="1"/>
              <a:t>expensive</a:t>
            </a:r>
            <a:r>
              <a:rPr lang="tr-TR" sz="2400" b="1" dirty="0"/>
              <a:t>. ……</a:t>
            </a:r>
            <a:r>
              <a:rPr lang="tr-TR" sz="2400" b="1" dirty="0" smtClean="0"/>
              <a:t>…. </a:t>
            </a:r>
            <a:r>
              <a:rPr lang="tr-TR" sz="2400" b="1" dirty="0"/>
              <a:t>buy it.</a:t>
            </a:r>
            <a:r>
              <a:rPr lang="en-US" sz="2400" dirty="0"/>
              <a:t> </a:t>
            </a:r>
            <a:endParaRPr lang="en-US" sz="2400" b="1" dirty="0"/>
          </a:p>
        </p:txBody>
      </p:sp>
      <p:sp>
        <p:nvSpPr>
          <p:cNvPr id="58" name="Dikdörtgen 2"/>
          <p:cNvSpPr/>
          <p:nvPr/>
        </p:nvSpPr>
        <p:spPr>
          <a:xfrm>
            <a:off x="1282070" y="4464439"/>
            <a:ext cx="666675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err="1" smtClean="0"/>
              <a:t>It</a:t>
            </a:r>
            <a:r>
              <a:rPr lang="tr-TR" sz="2400" b="1" dirty="0" smtClean="0"/>
              <a:t> </a:t>
            </a:r>
            <a:r>
              <a:rPr lang="tr-TR" sz="2400" b="1" dirty="0"/>
              <a:t>is </a:t>
            </a:r>
            <a:r>
              <a:rPr lang="tr-TR" sz="2400" b="1" dirty="0" err="1"/>
              <a:t>very</a:t>
            </a:r>
            <a:r>
              <a:rPr lang="tr-TR" sz="2400" b="1" dirty="0"/>
              <a:t> hot in </a:t>
            </a:r>
            <a:r>
              <a:rPr lang="tr-TR" sz="2400" b="1" dirty="0" smtClean="0"/>
              <a:t>here......</a:t>
            </a:r>
            <a:r>
              <a:rPr lang="tr-TR" sz="2400" b="1" dirty="0"/>
              <a:t>.……</a:t>
            </a:r>
            <a:r>
              <a:rPr lang="tr-TR" sz="2400" b="1" dirty="0" err="1"/>
              <a:t>close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window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59" name="Rectangle 58"/>
          <p:cNvSpPr/>
          <p:nvPr/>
        </p:nvSpPr>
        <p:spPr>
          <a:xfrm>
            <a:off x="4599589" y="3083691"/>
            <a:ext cx="900748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917924" y="4548240"/>
            <a:ext cx="973190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944198" y="4446921"/>
            <a:ext cx="109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Don’t</a:t>
            </a:r>
            <a:r>
              <a:rPr lang="tr-TR" sz="2400" b="1" dirty="0" smtClean="0"/>
              <a:t> </a:t>
            </a:r>
            <a:endParaRPr lang="en-US" sz="2400" dirty="0"/>
          </a:p>
        </p:txBody>
      </p:sp>
      <p:sp>
        <p:nvSpPr>
          <p:cNvPr id="25" name="Dikdörtgen 2"/>
          <p:cNvSpPr/>
          <p:nvPr/>
        </p:nvSpPr>
        <p:spPr>
          <a:xfrm>
            <a:off x="1001813" y="5228242"/>
            <a:ext cx="67582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    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grades</a:t>
            </a:r>
            <a:r>
              <a:rPr lang="tr-TR" sz="2400" b="1" dirty="0"/>
              <a:t> </a:t>
            </a:r>
            <a:r>
              <a:rPr lang="tr-TR" sz="2400" b="1" dirty="0" err="1"/>
              <a:t>aren’t</a:t>
            </a:r>
            <a:r>
              <a:rPr lang="tr-TR" sz="2400" b="1" dirty="0"/>
              <a:t> </a:t>
            </a:r>
            <a:r>
              <a:rPr lang="tr-TR" sz="2400" b="1" dirty="0" err="1"/>
              <a:t>good</a:t>
            </a:r>
            <a:r>
              <a:rPr lang="tr-TR" sz="2400" b="1" dirty="0"/>
              <a:t>. </a:t>
            </a:r>
            <a:r>
              <a:rPr lang="tr-TR" sz="2400" b="1" dirty="0" err="1" smtClean="0"/>
              <a:t>Study</a:t>
            </a:r>
            <a:r>
              <a:rPr lang="tr-TR" sz="2400" b="1" dirty="0" smtClean="0"/>
              <a:t> </a:t>
            </a:r>
            <a:r>
              <a:rPr lang="tr-TR" sz="2400" b="1" dirty="0" err="1"/>
              <a:t>lesson</a:t>
            </a:r>
            <a:r>
              <a:rPr lang="tr-TR" sz="2400" b="1" dirty="0"/>
              <a:t>.</a:t>
            </a:r>
            <a:endParaRPr lang="en-US" sz="2400" dirty="0"/>
          </a:p>
        </p:txBody>
      </p:sp>
      <p:sp>
        <p:nvSpPr>
          <p:cNvPr id="54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>
                <a:solidFill>
                  <a:srgbClr val="FFFF00"/>
                </a:solidFill>
              </a:rPr>
              <a:t>IMPERATIVES (Emir Cümleleri)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010325" y="301354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1.</a:t>
            </a:r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1010325" y="3714276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2.</a:t>
            </a:r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>
            <a:off x="1010325" y="4476803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3.</a:t>
            </a:r>
            <a:endParaRPr lang="en-US" sz="2400" dirty="0"/>
          </a:p>
        </p:txBody>
      </p:sp>
      <p:sp>
        <p:nvSpPr>
          <p:cNvPr id="57" name="Rectangle 56"/>
          <p:cNvSpPr/>
          <p:nvPr/>
        </p:nvSpPr>
        <p:spPr>
          <a:xfrm>
            <a:off x="1010325" y="5238035"/>
            <a:ext cx="593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4.</a:t>
            </a:r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4891114" y="2275971"/>
            <a:ext cx="817649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8576" y="1838965"/>
            <a:ext cx="9675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Aşağıdaki örneklerde olumlu ve olumsuz emir cümleleri bulunmaktadır. Olumsuz olması gereken cümlelere </a:t>
            </a:r>
            <a:r>
              <a:rPr lang="tr-TR" sz="2400" b="1" dirty="0" err="1" smtClean="0"/>
              <a:t>Don’t</a:t>
            </a:r>
            <a:r>
              <a:rPr lang="tr-TR" sz="2400" b="1" dirty="0" smtClean="0"/>
              <a:t>  </a:t>
            </a:r>
            <a:r>
              <a:rPr lang="tr-TR" sz="2400" b="1" dirty="0"/>
              <a:t>getirelim.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4617105" y="2978915"/>
            <a:ext cx="1099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 smtClean="0"/>
              <a:t>Don’t</a:t>
            </a:r>
            <a:r>
              <a:rPr lang="tr-TR" sz="2400" b="1" dirty="0" smtClean="0"/>
              <a:t> </a:t>
            </a:r>
            <a:endParaRPr lang="en-US" sz="2400" dirty="0"/>
          </a:p>
        </p:txBody>
      </p:sp>
      <p:sp>
        <p:nvSpPr>
          <p:cNvPr id="24" name="Dikdörtgen 2"/>
          <p:cNvSpPr/>
          <p:nvPr/>
        </p:nvSpPr>
        <p:spPr>
          <a:xfrm>
            <a:off x="1317100" y="3700635"/>
            <a:ext cx="738651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400" b="1" dirty="0" smtClean="0"/>
              <a:t>I </a:t>
            </a:r>
            <a:r>
              <a:rPr lang="tr-TR" sz="2400" b="1" dirty="0" err="1"/>
              <a:t>want</a:t>
            </a:r>
            <a:r>
              <a:rPr lang="tr-TR" sz="2400" b="1" dirty="0"/>
              <a:t> a </a:t>
            </a:r>
            <a:r>
              <a:rPr lang="tr-TR" sz="2400" b="1" dirty="0" err="1"/>
              <a:t>little</a:t>
            </a:r>
            <a:r>
              <a:rPr lang="tr-TR" sz="2400" b="1" dirty="0"/>
              <a:t> salt</a:t>
            </a:r>
            <a:r>
              <a:rPr lang="tr-TR" sz="2400" b="1" dirty="0" smtClean="0"/>
              <a:t>. </a:t>
            </a:r>
            <a:r>
              <a:rPr lang="tr-TR" sz="2400" b="1" dirty="0" err="1" smtClean="0"/>
              <a:t>Pass</a:t>
            </a:r>
            <a:r>
              <a:rPr lang="tr-TR" sz="2400" b="1" dirty="0" smtClean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shaker,please</a:t>
            </a:r>
            <a:r>
              <a:rPr lang="en-US" sz="2400" dirty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0083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13073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21752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849526" y="2286136"/>
            <a:ext cx="944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IMPERATIVES</a:t>
            </a:r>
            <a:r>
              <a:rPr lang="tr-T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</a:t>
            </a:r>
            <a:r>
              <a:rPr lang="tr-T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B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(EMİR CÜMLELERİ)</a:t>
            </a:r>
            <a:r>
              <a:rPr lang="tr-T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                        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8281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6722" y="1282635"/>
            <a:ext cx="4768853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>
                <a:solidFill>
                  <a:srgbClr val="FFFFFF"/>
                </a:solidFill>
              </a:rPr>
              <a:t>IMPERATIVES (Emir Cümleleri)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262759" y="2147824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9374" y="1958769"/>
            <a:ext cx="845404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</a:t>
            </a:r>
            <a:r>
              <a:rPr lang="tr-TR" sz="2400" b="1" dirty="0"/>
              <a:t>Emir cümleleri, kural ve yasaklardan söz etmek, </a:t>
            </a:r>
            <a:r>
              <a:rPr lang="tr-TR" sz="2400" b="1" dirty="0" smtClean="0"/>
              <a:t>birisinden </a:t>
            </a:r>
            <a:r>
              <a:rPr lang="tr-TR" sz="2400" b="1" dirty="0"/>
              <a:t>bir şey yapmasını rica etmek, öneride bulunmak, uyarıda bulunmak, iyi dilekte bulunmak gibi çeşitli </a:t>
            </a:r>
            <a:r>
              <a:rPr lang="tr-TR" sz="2400" b="1" dirty="0" smtClean="0"/>
              <a:t>durumlarda </a:t>
            </a:r>
            <a:r>
              <a:rPr lang="tr-TR" sz="2400" b="1" dirty="0"/>
              <a:t>kullanılır.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416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/>
      <p:bldP spid="16" grpId="1"/>
      <p:bldP spid="1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28579" y="919005"/>
            <a:ext cx="5760673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202306" y="828490"/>
            <a:ext cx="5830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İnsanlardan bir şey yapmalarını istemek için: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454769" y="1301464"/>
            <a:ext cx="431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err="1"/>
              <a:t>Give</a:t>
            </a:r>
            <a:r>
              <a:rPr lang="tr-TR" sz="2400" b="1" dirty="0"/>
              <a:t> me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 smtClean="0"/>
              <a:t>book</a:t>
            </a:r>
            <a:r>
              <a:rPr lang="tr-TR" sz="2400" b="1" dirty="0" smtClean="0"/>
              <a:t>, </a:t>
            </a:r>
            <a:r>
              <a:rPr lang="tr-TR" sz="2400" b="1" dirty="0" err="1"/>
              <a:t>please</a:t>
            </a:r>
            <a:r>
              <a:rPr lang="tr-TR" sz="2400" b="1" dirty="0"/>
              <a:t>!</a:t>
            </a:r>
            <a:endParaRPr lang="en-US" sz="24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2306" y="2031378"/>
            <a:ext cx="2511271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202306" y="1940863"/>
            <a:ext cx="2975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Öğüt vermek için: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2454769" y="2413837"/>
            <a:ext cx="431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err="1"/>
              <a:t>Have</a:t>
            </a:r>
            <a:r>
              <a:rPr lang="tr-TR" sz="2400" b="1" dirty="0"/>
              <a:t> a rest!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are</a:t>
            </a:r>
            <a:r>
              <a:rPr lang="tr-TR" sz="2400" b="1" dirty="0"/>
              <a:t> </a:t>
            </a:r>
            <a:r>
              <a:rPr lang="tr-TR" sz="2400" b="1" dirty="0" err="1"/>
              <a:t>tired</a:t>
            </a:r>
            <a:r>
              <a:rPr lang="tr-TR" sz="2400" b="1" dirty="0"/>
              <a:t>.</a:t>
            </a:r>
            <a:endParaRPr lang="en-US" sz="2400" dirty="0"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02306" y="3099956"/>
            <a:ext cx="2695200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02306" y="3009441"/>
            <a:ext cx="2975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Talimat vermek için: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2454769" y="3482415"/>
            <a:ext cx="431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err="1"/>
              <a:t>Turn</a:t>
            </a:r>
            <a:r>
              <a:rPr lang="tr-TR" sz="2400" b="1" dirty="0"/>
              <a:t> </a:t>
            </a:r>
            <a:r>
              <a:rPr lang="tr-TR" sz="2400" b="1" dirty="0" err="1"/>
              <a:t>right</a:t>
            </a:r>
            <a:r>
              <a:rPr lang="tr-TR" sz="2400" b="1" dirty="0"/>
              <a:t>!</a:t>
            </a:r>
            <a:endParaRPr lang="en-US" sz="2400" dirty="0"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2306" y="4212329"/>
            <a:ext cx="1793074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02306" y="4121814"/>
            <a:ext cx="209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Teklifler için: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454769" y="4594788"/>
            <a:ext cx="431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err="1"/>
              <a:t>Come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have</a:t>
            </a:r>
            <a:r>
              <a:rPr lang="tr-TR" sz="2400" b="1" dirty="0"/>
              <a:t> </a:t>
            </a:r>
            <a:r>
              <a:rPr lang="tr-TR" sz="2400" b="1" dirty="0" err="1"/>
              <a:t>dinner</a:t>
            </a:r>
            <a:r>
              <a:rPr lang="tr-TR" sz="2400" b="1" dirty="0"/>
              <a:t> </a:t>
            </a:r>
            <a:r>
              <a:rPr lang="tr-TR" sz="2400" b="1" dirty="0" err="1"/>
              <a:t>with</a:t>
            </a:r>
            <a:r>
              <a:rPr lang="tr-TR" sz="2400" b="1" dirty="0"/>
              <a:t> us!</a:t>
            </a:r>
            <a:endParaRPr lang="en-US" sz="2400" dirty="0"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02306" y="5262839"/>
            <a:ext cx="2686446" cy="324422"/>
          </a:xfrm>
          <a:prstGeom prst="rect">
            <a:avLst/>
          </a:prstGeom>
          <a:solidFill>
            <a:srgbClr val="F8E21C"/>
          </a:solidFill>
          <a:ln w="19050" cmpd="sng">
            <a:solidFill>
              <a:srgbClr val="F8E2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02306" y="5172324"/>
            <a:ext cx="3168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Bir şey dilemek için: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2463523" y="5645298"/>
            <a:ext cx="4315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err="1"/>
              <a:t>Have</a:t>
            </a:r>
            <a:r>
              <a:rPr lang="tr-TR" sz="2400" b="1" dirty="0"/>
              <a:t> a nice </a:t>
            </a:r>
            <a:r>
              <a:rPr lang="tr-TR" sz="2400" b="1" dirty="0" err="1"/>
              <a:t>day</a:t>
            </a:r>
            <a:r>
              <a:rPr lang="tr-TR" sz="2400" b="1" dirty="0"/>
              <a:t>!</a:t>
            </a: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5411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 animBg="1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420403" y="1608605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018" y="1419550"/>
            <a:ext cx="845404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Emir cümlesinin başına ya da sonuna lütfen anlamına gelen ‘</a:t>
            </a:r>
            <a:r>
              <a:rPr lang="tr-TR" sz="2400" b="1" dirty="0" err="1"/>
              <a:t>Please</a:t>
            </a:r>
            <a:r>
              <a:rPr lang="tr-TR" sz="2400" b="1" dirty="0"/>
              <a:t>’ kelimesini ekleyerek cümleyi daha kibar bir şekilde söylemiş oluruz.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904533" y="2885274"/>
            <a:ext cx="956807" cy="3244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87018" y="2782089"/>
            <a:ext cx="4963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Please</a:t>
            </a:r>
            <a:r>
              <a:rPr lang="tr-TR" sz="2400" b="1" dirty="0"/>
              <a:t> 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wait</a:t>
            </a:r>
            <a:r>
              <a:rPr lang="tr-TR" sz="2400" b="1" dirty="0" smtClean="0"/>
              <a:t> </a:t>
            </a:r>
            <a:r>
              <a:rPr lang="tr-TR" sz="2400" b="1" dirty="0" err="1"/>
              <a:t>for</a:t>
            </a:r>
            <a:r>
              <a:rPr lang="tr-TR" sz="2400" b="1" dirty="0"/>
              <a:t> me at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bus</a:t>
            </a:r>
            <a:r>
              <a:rPr lang="tr-TR" sz="2400" b="1" dirty="0"/>
              <a:t> stop!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063934" y="3521786"/>
            <a:ext cx="1029290" cy="3244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87018" y="3430243"/>
            <a:ext cx="49636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Don’t</a:t>
            </a:r>
            <a:r>
              <a:rPr lang="tr-TR" sz="2400" b="1" dirty="0"/>
              <a:t> </a:t>
            </a:r>
            <a:r>
              <a:rPr lang="tr-TR" sz="2400" b="1" dirty="0" err="1"/>
              <a:t>close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window</a:t>
            </a:r>
            <a:r>
              <a:rPr lang="tr-TR" sz="2400" b="1" dirty="0"/>
              <a:t>, </a:t>
            </a:r>
            <a:r>
              <a:rPr lang="tr-TR" sz="2400" b="1" dirty="0" err="1"/>
              <a:t>please</a:t>
            </a:r>
            <a:r>
              <a:rPr lang="tr-TR" sz="2400" b="1" dirty="0"/>
              <a:t>!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3722369" y="4266288"/>
            <a:ext cx="1029290" cy="32442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43225" y="4174745"/>
            <a:ext cx="4079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Turn</a:t>
            </a:r>
            <a:r>
              <a:rPr lang="tr-TR" sz="2400" b="1" dirty="0"/>
              <a:t> </a:t>
            </a:r>
            <a:r>
              <a:rPr lang="tr-TR" sz="2400" b="1" dirty="0" err="1"/>
              <a:t>down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music</a:t>
            </a:r>
            <a:r>
              <a:rPr lang="tr-TR" sz="2400" b="1" dirty="0"/>
              <a:t>, </a:t>
            </a:r>
            <a:r>
              <a:rPr lang="tr-TR" sz="2400" b="1" dirty="0" err="1"/>
              <a:t>please</a:t>
            </a:r>
            <a:r>
              <a:rPr lang="tr-TR" sz="2400" b="1" dirty="0"/>
              <a:t>!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806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1" grpId="0" animBg="1"/>
      <p:bldP spid="12" grpId="0"/>
      <p:bldP spid="17" grpId="0" animBg="1"/>
      <p:bldP spid="18" grpId="0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43227" y="3503623"/>
            <a:ext cx="794612" cy="32442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5713" y="3392657"/>
            <a:ext cx="2169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Open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door</a:t>
            </a:r>
            <a:r>
              <a:rPr lang="tr-TR" sz="2400" b="1" dirty="0"/>
              <a:t>!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825713" y="4268634"/>
            <a:ext cx="890953" cy="32442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3227" y="4157668"/>
            <a:ext cx="4639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Speak</a:t>
            </a:r>
            <a:r>
              <a:rPr lang="tr-TR" sz="2400" b="1" dirty="0"/>
              <a:t> English </a:t>
            </a:r>
            <a:r>
              <a:rPr lang="tr-TR" sz="2400" b="1" dirty="0" err="1"/>
              <a:t>during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lesson</a:t>
            </a:r>
            <a:r>
              <a:rPr lang="tr-TR" sz="2400" b="1" dirty="0"/>
              <a:t>!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976723" y="1129721"/>
            <a:ext cx="4234584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OLUMLU EMİR CÜMLELERİ</a:t>
            </a:r>
            <a:endParaRPr lang="en-US" sz="2800" dirty="0"/>
          </a:p>
        </p:txBody>
      </p:sp>
      <p:sp>
        <p:nvSpPr>
          <p:cNvPr id="25" name="5-Point Star 24"/>
          <p:cNvSpPr/>
          <p:nvPr/>
        </p:nvSpPr>
        <p:spPr>
          <a:xfrm>
            <a:off x="262759" y="1994910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9374" y="1805855"/>
            <a:ext cx="8454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Olumlu emir cümleleri fiilin yalın halinin cümle başına getirilmesiyle oluşturulur.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885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28" grpId="0" animBg="1"/>
      <p:bldP spid="18" grpId="0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/>
      <p:bldP spid="26" grpId="1"/>
      <p:bldP spid="2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21530" y="5211883"/>
            <a:ext cx="1470220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30290" y="5100917"/>
            <a:ext cx="142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stand</a:t>
            </a:r>
            <a:r>
              <a:rPr lang="tr-TR" sz="2400" b="1" dirty="0"/>
              <a:t> </a:t>
            </a:r>
            <a:r>
              <a:rPr lang="tr-TR" sz="2400" b="1" dirty="0" err="1"/>
              <a:t>up</a:t>
            </a:r>
            <a:r>
              <a:rPr lang="tr-TR" sz="2400" b="1" dirty="0"/>
              <a:t>! 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756185" y="1129721"/>
            <a:ext cx="443603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CLASSROOM INSTRUCTIONS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700681" y="1988260"/>
            <a:ext cx="6582106" cy="311047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32240" y="5238530"/>
            <a:ext cx="1347601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32240" y="5128277"/>
            <a:ext cx="1811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sit </a:t>
            </a:r>
            <a:r>
              <a:rPr lang="tr-TR" sz="2400" b="1" dirty="0" err="1" smtClean="0"/>
              <a:t>down</a:t>
            </a:r>
            <a:r>
              <a:rPr lang="tr-TR" sz="2400" b="1" dirty="0" smtClean="0"/>
              <a:t>! </a:t>
            </a:r>
            <a:endParaRPr lang="en-US" sz="2400" dirty="0"/>
          </a:p>
        </p:txBody>
      </p:sp>
      <p:pic>
        <p:nvPicPr>
          <p:cNvPr id="3" name="Picture 2" descr="Ekran Resmi 2014-09-09 16.36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9" y="2353415"/>
            <a:ext cx="2405314" cy="2413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Ekran Resmi 2014-09-09 16.36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519" y="2364887"/>
            <a:ext cx="2567726" cy="23753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378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24" grpId="0" animBg="1"/>
      <p:bldP spid="24" grpId="1" animBg="1"/>
      <p:bldP spid="24" grpId="2" animBg="1"/>
      <p:bldP spid="24" grpId="3" animBg="1"/>
      <p:bldP spid="16" grpId="0" animBg="1"/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8661" y="5211883"/>
            <a:ext cx="2197175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71211" y="5109676"/>
            <a:ext cx="224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open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 smtClean="0"/>
              <a:t>book</a:t>
            </a:r>
            <a:r>
              <a:rPr lang="tr-TR" sz="2400" b="1" dirty="0" smtClean="0"/>
              <a:t>!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00681" y="1988260"/>
            <a:ext cx="6582106" cy="311047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90665" y="5217741"/>
            <a:ext cx="2197175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43215" y="5115534"/>
            <a:ext cx="2249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close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book</a:t>
            </a:r>
            <a:r>
              <a:rPr lang="tr-TR" sz="2400" b="1" dirty="0"/>
              <a:t>!</a:t>
            </a:r>
            <a:r>
              <a:rPr lang="en-US" sz="2400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6185" y="1129721"/>
            <a:ext cx="443603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CLASSROOM INSTRUCTIONS</a:t>
            </a:r>
            <a:endParaRPr lang="en-US" sz="2800" dirty="0"/>
          </a:p>
        </p:txBody>
      </p:sp>
      <p:pic>
        <p:nvPicPr>
          <p:cNvPr id="3" name="Picture 2" descr="Ekran Resmi 2014-09-09 16.38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42" y="2426199"/>
            <a:ext cx="2438594" cy="2291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Ekran Resmi 2014-09-09 16.39.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28" y="2399922"/>
            <a:ext cx="2525070" cy="2343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011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16" grpId="0" animBg="1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18661" y="5211883"/>
            <a:ext cx="2197175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04809" y="5109676"/>
            <a:ext cx="2643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 </a:t>
            </a:r>
            <a:r>
              <a:rPr lang="tr-TR" sz="2400" b="1" dirty="0" err="1"/>
              <a:t>raise</a:t>
            </a:r>
            <a:r>
              <a:rPr lang="tr-TR" sz="2400" b="1" dirty="0"/>
              <a:t>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hand</a:t>
            </a:r>
            <a:r>
              <a:rPr lang="tr-TR" sz="2400" b="1" dirty="0"/>
              <a:t>!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700681" y="1988260"/>
            <a:ext cx="6582106" cy="311047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90665" y="5217741"/>
            <a:ext cx="2197175" cy="32442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87005" y="5115534"/>
            <a:ext cx="1794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read</a:t>
            </a:r>
            <a:r>
              <a:rPr lang="tr-TR" sz="2400" b="1" dirty="0"/>
              <a:t> </a:t>
            </a:r>
            <a:r>
              <a:rPr lang="tr-TR" sz="2400" b="1" dirty="0" err="1"/>
              <a:t>page</a:t>
            </a:r>
            <a:r>
              <a:rPr lang="tr-TR" sz="2400" b="1" dirty="0"/>
              <a:t> </a:t>
            </a:r>
            <a:r>
              <a:rPr lang="tr-TR" sz="2400" b="1" dirty="0" smtClean="0"/>
              <a:t>9!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756185" y="1129721"/>
            <a:ext cx="4436030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/>
              <a:t>CLASSROOM INSTRUCTIONS</a:t>
            </a:r>
            <a:endParaRPr lang="en-US" sz="2800" dirty="0"/>
          </a:p>
        </p:txBody>
      </p:sp>
      <p:pic>
        <p:nvPicPr>
          <p:cNvPr id="3" name="Picture 2" descr="Ekran Resmi 2014-09-09 16.40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97" y="2503544"/>
            <a:ext cx="2574512" cy="216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Ekran Resmi 2014-09-09 16.40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53" y="2503544"/>
            <a:ext cx="2286516" cy="2216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53044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16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4 Metin kutusu"/>
          <p:cNvSpPr txBox="1"/>
          <p:nvPr/>
        </p:nvSpPr>
        <p:spPr>
          <a:xfrm>
            <a:off x="190895" y="98260"/>
            <a:ext cx="709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000" b="1" dirty="0" smtClean="0">
                <a:solidFill>
                  <a:srgbClr val="FFFF00"/>
                </a:solidFill>
              </a:rPr>
              <a:t>IMPERATIVES</a:t>
            </a:r>
            <a:r>
              <a:rPr lang="tr-TR" sz="2000" b="1" dirty="0" smtClean="0"/>
              <a:t> </a:t>
            </a:r>
            <a:r>
              <a:rPr lang="tr-TR" sz="2000" b="1" dirty="0">
                <a:solidFill>
                  <a:schemeClr val="bg1"/>
                </a:solidFill>
              </a:rPr>
              <a:t>(Emir Cümleleri)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420403" y="1372112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1217" y="1282342"/>
            <a:ext cx="693385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29497" y="1282342"/>
            <a:ext cx="1052471" cy="324422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56512" y="1282342"/>
            <a:ext cx="871374" cy="324422"/>
          </a:xfrm>
          <a:prstGeom prst="rect">
            <a:avLst/>
          </a:prstGeom>
          <a:solidFill>
            <a:srgbClr val="4AB8F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4400" y="1645837"/>
            <a:ext cx="1405359" cy="324422"/>
          </a:xfrm>
          <a:prstGeom prst="rect">
            <a:avLst/>
          </a:prstGeom>
          <a:solidFill>
            <a:srgbClr val="3366F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95828" y="1645837"/>
            <a:ext cx="888609" cy="324422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7018" y="1183057"/>
            <a:ext cx="87648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Emir cümleleriyle talimat verirken </a:t>
            </a:r>
            <a:r>
              <a:rPr lang="tr-TR" sz="2400" b="1" dirty="0" err="1" smtClean="0"/>
              <a:t>first</a:t>
            </a:r>
            <a:r>
              <a:rPr lang="tr-TR" sz="2400" b="1" dirty="0" smtClean="0"/>
              <a:t>/  </a:t>
            </a:r>
            <a:r>
              <a:rPr lang="tr-TR" sz="2400" b="1" dirty="0" err="1" smtClean="0"/>
              <a:t>second</a:t>
            </a:r>
            <a:r>
              <a:rPr lang="tr-TR" sz="2400" b="1" dirty="0" smtClean="0"/>
              <a:t>/  </a:t>
            </a:r>
            <a:r>
              <a:rPr lang="tr-TR" sz="2400" b="1" dirty="0" err="1" smtClean="0"/>
              <a:t>then</a:t>
            </a:r>
            <a:r>
              <a:rPr lang="tr-TR" sz="2400" b="1" dirty="0" smtClean="0"/>
              <a:t>/ </a:t>
            </a:r>
          </a:p>
          <a:p>
            <a:r>
              <a:rPr lang="tr-TR" sz="2400" b="1" dirty="0" err="1" smtClean="0"/>
              <a:t>after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that</a:t>
            </a:r>
            <a:r>
              <a:rPr lang="tr-TR" sz="2400" b="1" dirty="0" smtClean="0"/>
              <a:t>/  </a:t>
            </a:r>
            <a:r>
              <a:rPr lang="tr-TR" sz="2400" b="1" dirty="0" err="1" smtClean="0"/>
              <a:t>finally</a:t>
            </a:r>
            <a:r>
              <a:rPr lang="tr-TR" sz="2400" b="1" dirty="0" smtClean="0"/>
              <a:t>  kullanabiliriz.</a:t>
            </a:r>
            <a:endParaRPr lang="en-US" sz="2400" dirty="0"/>
          </a:p>
        </p:txBody>
      </p:sp>
      <p:pic>
        <p:nvPicPr>
          <p:cNvPr id="31" name="Resim 5"/>
          <p:cNvPicPr/>
          <p:nvPr/>
        </p:nvPicPr>
        <p:blipFill>
          <a:blip r:embed="rId4"/>
          <a:stretch>
            <a:fillRect/>
          </a:stretch>
        </p:blipFill>
        <p:spPr>
          <a:xfrm>
            <a:off x="536678" y="2747281"/>
            <a:ext cx="2589230" cy="2218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ectangle 32"/>
          <p:cNvSpPr/>
          <p:nvPr/>
        </p:nvSpPr>
        <p:spPr>
          <a:xfrm>
            <a:off x="3319469" y="2937416"/>
            <a:ext cx="693385" cy="324422"/>
          </a:xfrm>
          <a:prstGeom prst="rect">
            <a:avLst/>
          </a:prstGeom>
          <a:solidFill>
            <a:srgbClr val="FFFF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210481" y="2911139"/>
            <a:ext cx="1046031" cy="324422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11981" y="3288115"/>
            <a:ext cx="675855" cy="324422"/>
          </a:xfrm>
          <a:prstGeom prst="rect">
            <a:avLst/>
          </a:prstGeom>
          <a:solidFill>
            <a:srgbClr val="4AB8F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84437" y="4016967"/>
            <a:ext cx="1361569" cy="324422"/>
          </a:xfrm>
          <a:prstGeom prst="rect">
            <a:avLst/>
          </a:prstGeom>
          <a:solidFill>
            <a:srgbClr val="3366FF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84120" y="4376425"/>
            <a:ext cx="888609" cy="324422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84437" y="2831188"/>
            <a:ext cx="42784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First</a:t>
            </a:r>
            <a:r>
              <a:rPr lang="tr-TR" sz="2400" b="1" dirty="0"/>
              <a:t>, </a:t>
            </a:r>
            <a:r>
              <a:rPr lang="tr-TR" sz="2400" b="1" dirty="0" err="1"/>
              <a:t>boil</a:t>
            </a:r>
            <a:r>
              <a:rPr lang="tr-TR" sz="2400" b="1" dirty="0"/>
              <a:t> </a:t>
            </a:r>
            <a:r>
              <a:rPr lang="tr-TR" sz="2400" b="1" dirty="0" err="1"/>
              <a:t>some</a:t>
            </a:r>
            <a:r>
              <a:rPr lang="tr-TR" sz="2400" b="1" dirty="0"/>
              <a:t> </a:t>
            </a:r>
            <a:r>
              <a:rPr lang="tr-TR" sz="2400" b="1" dirty="0" err="1"/>
              <a:t>water</a:t>
            </a:r>
            <a:r>
              <a:rPr lang="tr-TR" sz="2400" b="1" dirty="0"/>
              <a:t>. Second, put </a:t>
            </a:r>
            <a:r>
              <a:rPr lang="tr-TR" sz="2400" b="1" dirty="0" err="1"/>
              <a:t>coffee</a:t>
            </a:r>
            <a:r>
              <a:rPr lang="tr-TR" sz="2400" b="1" dirty="0"/>
              <a:t> </a:t>
            </a:r>
            <a:r>
              <a:rPr lang="tr-TR" sz="2400" b="1" dirty="0" err="1"/>
              <a:t>into</a:t>
            </a:r>
            <a:r>
              <a:rPr lang="tr-TR" sz="2400" b="1" dirty="0"/>
              <a:t> a cup. </a:t>
            </a:r>
            <a:r>
              <a:rPr lang="tr-TR" sz="2400" b="1" dirty="0" err="1"/>
              <a:t>Then</a:t>
            </a:r>
            <a:r>
              <a:rPr lang="tr-TR" sz="2400" b="1" dirty="0"/>
              <a:t> </a:t>
            </a:r>
            <a:r>
              <a:rPr lang="tr-TR" sz="2400" b="1" dirty="0" err="1"/>
              <a:t>pour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hot </a:t>
            </a:r>
            <a:r>
              <a:rPr lang="tr-TR" sz="2400" b="1" dirty="0" err="1"/>
              <a:t>water</a:t>
            </a:r>
            <a:r>
              <a:rPr lang="tr-TR" sz="2400" b="1" dirty="0"/>
              <a:t> </a:t>
            </a:r>
            <a:r>
              <a:rPr lang="tr-TR" sz="2400" b="1" dirty="0" err="1"/>
              <a:t>into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cup. </a:t>
            </a:r>
            <a:r>
              <a:rPr lang="tr-TR" sz="2400" b="1" dirty="0" err="1"/>
              <a:t>After</a:t>
            </a:r>
            <a:r>
              <a:rPr lang="tr-TR" sz="2400" b="1" dirty="0"/>
              <a:t> </a:t>
            </a:r>
            <a:r>
              <a:rPr lang="tr-TR" sz="2400" b="1" dirty="0" err="1"/>
              <a:t>that</a:t>
            </a:r>
            <a:r>
              <a:rPr lang="tr-TR" sz="2400" b="1" dirty="0"/>
              <a:t> </a:t>
            </a:r>
            <a:r>
              <a:rPr lang="tr-TR" sz="2400" b="1" dirty="0" err="1"/>
              <a:t>add</a:t>
            </a:r>
            <a:r>
              <a:rPr lang="tr-TR" sz="2400" b="1" dirty="0"/>
              <a:t> a </a:t>
            </a:r>
            <a:r>
              <a:rPr lang="tr-TR" sz="2400" b="1" dirty="0" err="1"/>
              <a:t>little</a:t>
            </a:r>
            <a:r>
              <a:rPr lang="tr-TR" sz="2400" b="1" dirty="0"/>
              <a:t> </a:t>
            </a:r>
            <a:r>
              <a:rPr lang="tr-TR" sz="2400" b="1" dirty="0" err="1"/>
              <a:t>milk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sugar</a:t>
            </a:r>
            <a:r>
              <a:rPr lang="tr-TR" sz="2400" b="1" dirty="0"/>
              <a:t>. </a:t>
            </a:r>
            <a:r>
              <a:rPr lang="tr-TR" sz="2400" b="1" dirty="0" err="1"/>
              <a:t>Finally</a:t>
            </a:r>
            <a:r>
              <a:rPr lang="tr-TR" sz="2400" b="1" dirty="0"/>
              <a:t> </a:t>
            </a:r>
            <a:r>
              <a:rPr lang="tr-TR" sz="2400" b="1" dirty="0" err="1"/>
              <a:t>stir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coffee</a:t>
            </a:r>
            <a:r>
              <a:rPr lang="tr-TR" sz="2400" b="1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05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6" grpId="0" animBg="1"/>
      <p:bldP spid="27" grpId="0" animBg="1"/>
      <p:bldP spid="28" grpId="0" animBg="1"/>
      <p:bldP spid="30" grpId="0" animBg="1"/>
      <p:bldP spid="17" grpId="0"/>
      <p:bldP spid="33" grpId="0" animBg="1"/>
      <p:bldP spid="34" grpId="0" animBg="1"/>
      <p:bldP spid="35" grpId="0" animBg="1"/>
      <p:bldP spid="36" grpId="0" animBg="1"/>
      <p:bldP spid="37" grpId="0" animBg="1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739</Words>
  <Application>Microsoft Office PowerPoint</Application>
  <PresentationFormat>Özel</PresentationFormat>
  <Paragraphs>141</Paragraphs>
  <Slides>18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Myriad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VESTEL</cp:lastModifiedBy>
  <cp:revision>648</cp:revision>
  <dcterms:created xsi:type="dcterms:W3CDTF">2014-03-24T15:31:55Z</dcterms:created>
  <dcterms:modified xsi:type="dcterms:W3CDTF">2014-09-18T11:23:33Z</dcterms:modified>
</cp:coreProperties>
</file>