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46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</p:sldIdLst>
  <p:sldSz cx="11704638" cy="6583363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36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0C6"/>
    <a:srgbClr val="C400C6"/>
    <a:srgbClr val="E1C436"/>
    <a:srgbClr val="25FF54"/>
    <a:srgbClr val="FFDB20"/>
    <a:srgbClr val="182C7F"/>
    <a:srgbClr val="4AB8FF"/>
    <a:srgbClr val="1098FF"/>
    <a:srgbClr val="0000B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186" y="120"/>
      </p:cViewPr>
      <p:guideLst>
        <p:guide orient="horz" pos="2074"/>
        <p:guide pos="36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4087B-AB65-284C-B08E-13CC99A526D5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B17F-07B5-724F-80C4-D9DF2454D2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34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CC7E5-C8F0-1A47-8EEA-5AD665A1F6B3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BBB83-79E8-704E-883B-3BFFFF9B2C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2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848" y="2045110"/>
            <a:ext cx="9948942" cy="14111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696" y="3730572"/>
            <a:ext cx="8193247" cy="1682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8A47-B69C-6341-B046-1136A4568278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5ECF-0864-6D4D-8CC6-AEC941DFC373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5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63368" y="252972"/>
            <a:ext cx="3369148" cy="539165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830" y="252972"/>
            <a:ext cx="9918461" cy="539165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3A9C-4F8A-7A4B-86BB-4314FA486444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29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4D9-CFEA-0241-897F-78F301B73F0A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4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86" y="4230421"/>
            <a:ext cx="9948942" cy="13075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586" y="2790311"/>
            <a:ext cx="9948942" cy="14401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4F93-129F-1F4D-AA72-E24732563CEE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2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830" y="1475161"/>
            <a:ext cx="6642788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7695" y="1475161"/>
            <a:ext cx="6644821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A207-18E9-D944-BFA8-4B28DAC29282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473637"/>
            <a:ext cx="5171581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087779"/>
            <a:ext cx="5171581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794" y="1473637"/>
            <a:ext cx="5173613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794" y="2087779"/>
            <a:ext cx="5173613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E9FE-0867-934F-A5DD-930AA25F658E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DF9-9DF5-D349-AE4C-FCDD6DC6096E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86FE-920F-A14D-9657-3A7918A7B5FA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3" y="262116"/>
            <a:ext cx="3850745" cy="11155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188" y="262116"/>
            <a:ext cx="6543218" cy="56187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5233" y="1377630"/>
            <a:ext cx="3850745" cy="45032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D21B-39B9-0B40-A863-47D2A1731759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91" y="4608354"/>
            <a:ext cx="7022783" cy="544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4191" y="588236"/>
            <a:ext cx="7022783" cy="3950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91" y="5152397"/>
            <a:ext cx="7022783" cy="772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4A5F-C78E-FF4A-BB7B-164024A2E338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4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6119"/>
            <a:ext cx="10534174" cy="4344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232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3812D-BF62-3B4B-8E09-457EAA1C3F84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9085" y="6101803"/>
            <a:ext cx="3706469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24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10" name="Elbow Connector 9"/>
          <p:cNvCxnSpPr/>
          <p:nvPr/>
        </p:nvCxnSpPr>
        <p:spPr>
          <a:xfrm>
            <a:off x="350832" y="3313073"/>
            <a:ext cx="5395799" cy="334592"/>
          </a:xfrm>
          <a:prstGeom prst="bentConnector3">
            <a:avLst/>
          </a:prstGeom>
          <a:ln w="571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4109648" y="3521752"/>
            <a:ext cx="3580593" cy="251825"/>
          </a:xfrm>
          <a:prstGeom prst="bentConnector3">
            <a:avLst/>
          </a:prstGeom>
          <a:ln w="57150" cmpd="sng">
            <a:solidFill>
              <a:srgbClr val="1623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0832" y="2021908"/>
            <a:ext cx="59093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A0000"/>
                </a:solidFill>
                <a:effectLst>
                  <a:reflection blurRad="12700" stA="28000" endPos="45000" dist="1000" dir="5400000" sy="-100000" algn="bl" rotWithShape="0"/>
                </a:effectLst>
                <a:cs typeface="Myriad Pro"/>
              </a:rPr>
              <a:t>EXPRESSING AGREEMENT </a:t>
            </a:r>
          </a:p>
          <a:p>
            <a:pPr algn="ctr"/>
            <a:r>
              <a:rPr lang="tr-T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A0000"/>
                </a:solidFill>
                <a:effectLst>
                  <a:reflection blurRad="12700" stA="28000" endPos="45000" dist="1000" dir="5400000" sy="-100000" algn="bl" rotWithShape="0"/>
                </a:effectLst>
                <a:cs typeface="Myriad Pro"/>
              </a:rPr>
              <a:t>AND  DISAGREEMENT</a:t>
            </a:r>
            <a:endParaRPr lang="tr-T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B0"/>
              </a:solidFill>
              <a:effectLst>
                <a:reflection blurRad="12700" stA="28000" endPos="45000" dist="1000" dir="5400000" sy="-100000" algn="bl" rotWithShape="0"/>
              </a:effectLst>
              <a:cs typeface="Myriad Pro"/>
            </a:endParaRPr>
          </a:p>
        </p:txBody>
      </p:sp>
      <p:sp>
        <p:nvSpPr>
          <p:cNvPr id="14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54603" y="2399739"/>
            <a:ext cx="7373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- I </a:t>
            </a:r>
            <a:r>
              <a:rPr lang="tr-TR" sz="2800" b="1" dirty="0" err="1"/>
              <a:t>think</a:t>
            </a:r>
            <a:r>
              <a:rPr lang="tr-TR" sz="2800" b="1" dirty="0"/>
              <a:t> English </a:t>
            </a:r>
            <a:r>
              <a:rPr lang="tr-TR" sz="2800" b="1" dirty="0" smtClean="0"/>
              <a:t>is </a:t>
            </a:r>
            <a:r>
              <a:rPr lang="tr-TR" sz="2800" b="1" dirty="0"/>
              <a:t>a </a:t>
            </a:r>
            <a:r>
              <a:rPr lang="tr-TR" sz="2800" b="1" dirty="0" err="1"/>
              <a:t>difficult</a:t>
            </a:r>
            <a:r>
              <a:rPr lang="tr-TR" sz="2800" b="1" dirty="0"/>
              <a:t> </a:t>
            </a:r>
            <a:r>
              <a:rPr lang="tr-TR" sz="2800" b="1" dirty="0" err="1" smtClean="0"/>
              <a:t>subject</a:t>
            </a:r>
            <a:r>
              <a:rPr lang="tr-TR" sz="2800" b="1" dirty="0" smtClean="0"/>
              <a:t>.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854603" y="3417415"/>
            <a:ext cx="5338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- </a:t>
            </a:r>
            <a:r>
              <a:rPr lang="tr-TR" sz="2800" b="1" dirty="0" smtClean="0">
                <a:solidFill>
                  <a:srgbClr val="FF0000"/>
                </a:solidFill>
              </a:rPr>
              <a:t>I </a:t>
            </a:r>
            <a:r>
              <a:rPr lang="tr-TR" sz="2800" b="1" dirty="0" err="1">
                <a:solidFill>
                  <a:srgbClr val="FF0000"/>
                </a:solidFill>
              </a:rPr>
              <a:t>disagree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with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you</a:t>
            </a:r>
            <a:r>
              <a:rPr lang="tr-TR" sz="2800" b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/>
          <p:nvPr/>
        </p:nvCxnSpPr>
        <p:spPr>
          <a:xfrm>
            <a:off x="402559" y="1302509"/>
            <a:ext cx="4284311" cy="317520"/>
          </a:xfrm>
          <a:prstGeom prst="bentConnector3">
            <a:avLst/>
          </a:prstGeom>
          <a:ln w="285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>
            <a:off x="3962569" y="1620029"/>
            <a:ext cx="1442809" cy="260589"/>
          </a:xfrm>
          <a:prstGeom prst="bentConnector3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2559" y="779289"/>
            <a:ext cx="178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BA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n-US" sz="2800" dirty="0">
              <a:solidFill>
                <a:srgbClr val="BA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2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26" grpId="0"/>
      <p:bldP spid="26" grpId="1"/>
      <p:bldP spid="2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54603" y="2399739"/>
            <a:ext cx="73739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- </a:t>
            </a:r>
            <a:r>
              <a:rPr lang="tr-TR" sz="2800" b="1" dirty="0" err="1" smtClean="0"/>
              <a:t>In</a:t>
            </a:r>
            <a:r>
              <a:rPr lang="tr-TR" sz="2800" b="1" dirty="0" smtClean="0"/>
              <a:t> </a:t>
            </a:r>
            <a:r>
              <a:rPr lang="tr-TR" sz="2800" b="1" dirty="0" err="1"/>
              <a:t>my</a:t>
            </a:r>
            <a:r>
              <a:rPr lang="tr-TR" sz="2800" b="1" dirty="0"/>
              <a:t> </a:t>
            </a:r>
            <a:r>
              <a:rPr lang="tr-TR" sz="2800" b="1" dirty="0" err="1"/>
              <a:t>opinion</a:t>
            </a:r>
            <a:r>
              <a:rPr lang="tr-TR" sz="2800" b="1" dirty="0"/>
              <a:t>, </a:t>
            </a:r>
            <a:r>
              <a:rPr lang="tr-TR" sz="2800" b="1" dirty="0" err="1"/>
              <a:t>grammar</a:t>
            </a:r>
            <a:r>
              <a:rPr lang="tr-TR" sz="2800" b="1" dirty="0"/>
              <a:t> is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most</a:t>
            </a:r>
            <a:r>
              <a:rPr lang="tr-TR" sz="2800" b="1" dirty="0"/>
              <a:t> </a:t>
            </a:r>
            <a:r>
              <a:rPr lang="tr-TR" sz="2800" b="1" dirty="0" err="1"/>
              <a:t>important</a:t>
            </a:r>
            <a:r>
              <a:rPr lang="tr-TR" sz="2800" b="1" dirty="0"/>
              <a:t> </a:t>
            </a:r>
            <a:r>
              <a:rPr lang="tr-TR" sz="2800" b="1" dirty="0" smtClean="0"/>
              <a:t>   </a:t>
            </a:r>
            <a:r>
              <a:rPr lang="tr-TR" sz="2800" b="1" dirty="0" err="1" smtClean="0"/>
              <a:t>thing</a:t>
            </a:r>
            <a:r>
              <a:rPr lang="tr-TR" sz="2800" b="1" dirty="0" smtClean="0"/>
              <a:t> </a:t>
            </a:r>
            <a:r>
              <a:rPr lang="tr-TR" sz="2800" b="1" dirty="0"/>
              <a:t>in </a:t>
            </a:r>
            <a:r>
              <a:rPr lang="tr-TR" sz="2800" b="1" dirty="0" err="1"/>
              <a:t>language</a:t>
            </a:r>
            <a:r>
              <a:rPr lang="tr-TR" sz="2800" b="1" dirty="0"/>
              <a:t> </a:t>
            </a:r>
            <a:r>
              <a:rPr lang="tr-TR" sz="2800" b="1" dirty="0" err="1"/>
              <a:t>learning</a:t>
            </a:r>
            <a:r>
              <a:rPr lang="tr-TR" sz="2800" b="1" dirty="0"/>
              <a:t>. 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767623" y="3417415"/>
            <a:ext cx="7373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 </a:t>
            </a:r>
            <a:r>
              <a:rPr lang="tr-TR" sz="2800" b="1" dirty="0" smtClean="0"/>
              <a:t>- </a:t>
            </a:r>
            <a:r>
              <a:rPr lang="tr-TR" sz="2800" b="1" dirty="0" smtClean="0">
                <a:solidFill>
                  <a:srgbClr val="FF0000"/>
                </a:solidFill>
              </a:rPr>
              <a:t>I </a:t>
            </a:r>
            <a:r>
              <a:rPr lang="tr-TR" sz="2800" b="1" dirty="0">
                <a:solidFill>
                  <a:srgbClr val="FF0000"/>
                </a:solidFill>
              </a:rPr>
              <a:t>am </a:t>
            </a:r>
            <a:r>
              <a:rPr lang="tr-TR" sz="2800" b="1" dirty="0" err="1" smtClean="0">
                <a:solidFill>
                  <a:srgbClr val="FF0000"/>
                </a:solidFill>
              </a:rPr>
              <a:t>afraid</a:t>
            </a:r>
            <a:r>
              <a:rPr lang="tr-TR" sz="2800" b="1" dirty="0" smtClean="0">
                <a:solidFill>
                  <a:srgbClr val="FF0000"/>
                </a:solidFill>
              </a:rPr>
              <a:t> I </a:t>
            </a:r>
            <a:r>
              <a:rPr lang="tr-TR" sz="2800" b="1" dirty="0" err="1">
                <a:solidFill>
                  <a:srgbClr val="FF0000"/>
                </a:solidFill>
              </a:rPr>
              <a:t>don’t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agree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with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you</a:t>
            </a:r>
            <a:r>
              <a:rPr lang="tr-TR" sz="2800" b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/>
          <p:nvPr/>
        </p:nvCxnSpPr>
        <p:spPr>
          <a:xfrm>
            <a:off x="402559" y="1302509"/>
            <a:ext cx="4284311" cy="317520"/>
          </a:xfrm>
          <a:prstGeom prst="bentConnector3">
            <a:avLst/>
          </a:prstGeom>
          <a:ln w="285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>
            <a:off x="3962569" y="1620029"/>
            <a:ext cx="1442809" cy="260589"/>
          </a:xfrm>
          <a:prstGeom prst="bentConnector3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2559" y="779289"/>
            <a:ext cx="178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BA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n-US" sz="2800" dirty="0">
              <a:solidFill>
                <a:srgbClr val="BA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26" grpId="0"/>
      <p:bldP spid="26" grpId="1"/>
      <p:bldP spid="26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10" name="Elbow Connector 9"/>
          <p:cNvCxnSpPr/>
          <p:nvPr/>
        </p:nvCxnSpPr>
        <p:spPr>
          <a:xfrm>
            <a:off x="350832" y="3313073"/>
            <a:ext cx="5395799" cy="334592"/>
          </a:xfrm>
          <a:prstGeom prst="bentConnector3">
            <a:avLst/>
          </a:prstGeom>
          <a:ln w="571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4109648" y="3521752"/>
            <a:ext cx="3580593" cy="251825"/>
          </a:xfrm>
          <a:prstGeom prst="bentConnector3">
            <a:avLst/>
          </a:prstGeom>
          <a:ln w="57150" cmpd="sng">
            <a:solidFill>
              <a:srgbClr val="1623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0832" y="2021908"/>
            <a:ext cx="59093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A0000"/>
                </a:solidFill>
                <a:effectLst>
                  <a:reflection blurRad="12700" stA="28000" endPos="45000" dist="1000" dir="5400000" sy="-100000" algn="bl" rotWithShape="0"/>
                </a:effectLst>
                <a:cs typeface="Myriad Pro"/>
              </a:rPr>
              <a:t>EXPRESSING AGREEMENT </a:t>
            </a:r>
          </a:p>
          <a:p>
            <a:pPr algn="ctr"/>
            <a:r>
              <a:rPr lang="tr-T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A0000"/>
                </a:solidFill>
                <a:effectLst>
                  <a:reflection blurRad="12700" stA="28000" endPos="45000" dist="1000" dir="5400000" sy="-100000" algn="bl" rotWithShape="0"/>
                </a:effectLst>
                <a:cs typeface="Myriad Pro"/>
              </a:rPr>
              <a:t>AND  DISAGREEMENT</a:t>
            </a:r>
            <a:endParaRPr lang="tr-T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B0"/>
              </a:solidFill>
              <a:effectLst>
                <a:reflection blurRad="12700" stA="28000" endPos="45000" dist="1000" dir="5400000" sy="-100000" algn="bl" rotWithShape="0"/>
              </a:effectLst>
              <a:cs typeface="Myriad Pro"/>
            </a:endParaRPr>
          </a:p>
        </p:txBody>
      </p:sp>
      <p:sp>
        <p:nvSpPr>
          <p:cNvPr id="14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49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90895" y="1875793"/>
            <a:ext cx="503998" cy="43541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1944" y="1799567"/>
            <a:ext cx="71478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Kişilerle </a:t>
            </a:r>
            <a:r>
              <a:rPr lang="tr-TR" sz="2800" b="1" dirty="0"/>
              <a:t>aynı fikirde </a:t>
            </a:r>
            <a:r>
              <a:rPr lang="tr-TR" sz="2800" b="1" dirty="0" smtClean="0"/>
              <a:t>olduğumuzu, onların fikirlerine </a:t>
            </a:r>
            <a:r>
              <a:rPr lang="tr-TR" sz="2800" b="1" dirty="0"/>
              <a:t>katıldığımızı belirtirken kullandığımız bazı kalıplar vardır.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1266380" y="1090831"/>
            <a:ext cx="6127197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 err="1" smtClean="0"/>
              <a:t>agreement</a:t>
            </a:r>
            <a:r>
              <a:rPr lang="tr-TR" sz="2800" b="1" dirty="0" smtClean="0"/>
              <a:t>: aynı </a:t>
            </a:r>
            <a:r>
              <a:rPr lang="tr-TR" sz="2800" b="1" dirty="0"/>
              <a:t>fikirde </a:t>
            </a:r>
            <a:r>
              <a:rPr lang="tr-TR" sz="2800" b="1" dirty="0" smtClean="0"/>
              <a:t>olma  </a:t>
            </a:r>
            <a:endParaRPr lang="en-US" sz="2800" dirty="0"/>
          </a:p>
        </p:txBody>
      </p:sp>
      <p:sp>
        <p:nvSpPr>
          <p:cNvPr id="27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3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6" grpId="0"/>
      <p:bldP spid="16" grpId="1"/>
      <p:bldP spid="16" grpId="2"/>
      <p:bldP spid="26" grpId="0" animBg="1"/>
      <p:bldP spid="26" grpId="1" animBg="1"/>
      <p:bldP spid="2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7408" y="1576156"/>
            <a:ext cx="3529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 </a:t>
            </a:r>
            <a:r>
              <a:rPr lang="tr-TR" sz="2400" b="1" dirty="0" err="1">
                <a:solidFill>
                  <a:srgbClr val="FF0000"/>
                </a:solidFill>
              </a:rPr>
              <a:t>agree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/>
              <a:t>: </a:t>
            </a:r>
            <a:r>
              <a:rPr lang="tr-TR" sz="2400" b="1" dirty="0" smtClean="0"/>
              <a:t>katılıyorum.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787407" y="2030633"/>
            <a:ext cx="8693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 </a:t>
            </a:r>
            <a:r>
              <a:rPr lang="tr-TR" sz="2400" b="1" dirty="0" err="1">
                <a:solidFill>
                  <a:srgbClr val="FF0000"/>
                </a:solidFill>
              </a:rPr>
              <a:t>agree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with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you</a:t>
            </a:r>
            <a:r>
              <a:rPr lang="tr-TR" sz="2400" b="1" dirty="0"/>
              <a:t>: sana katılıyorum</a:t>
            </a:r>
            <a:r>
              <a:rPr lang="tr-TR" sz="2400" b="1" dirty="0" smtClean="0"/>
              <a:t>/seninle </a:t>
            </a:r>
            <a:r>
              <a:rPr lang="tr-TR" sz="2400" b="1" dirty="0"/>
              <a:t>aynı </a:t>
            </a:r>
            <a:r>
              <a:rPr lang="tr-TR" sz="2400" b="1" dirty="0" smtClean="0"/>
              <a:t>fikirdeyim.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87407" y="2485110"/>
            <a:ext cx="3352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</a:rPr>
              <a:t>y</a:t>
            </a:r>
            <a:r>
              <a:rPr lang="tr-TR" sz="2400" b="1" dirty="0" err="1" smtClean="0">
                <a:solidFill>
                  <a:srgbClr val="FF0000"/>
                </a:solidFill>
              </a:rPr>
              <a:t>ou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are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right</a:t>
            </a:r>
            <a:r>
              <a:rPr lang="tr-TR" sz="2400" b="1" dirty="0" smtClean="0"/>
              <a:t>: haklısın.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787408" y="2939587"/>
            <a:ext cx="3529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 </a:t>
            </a:r>
            <a:r>
              <a:rPr lang="tr-TR" sz="2400" b="1" dirty="0" err="1">
                <a:solidFill>
                  <a:srgbClr val="FF0000"/>
                </a:solidFill>
              </a:rPr>
              <a:t>think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so</a:t>
            </a:r>
            <a:r>
              <a:rPr lang="tr-TR" sz="2400" b="1" dirty="0"/>
              <a:t>: bence de </a:t>
            </a:r>
            <a:r>
              <a:rPr lang="tr-TR" sz="2400" b="1" dirty="0" smtClean="0"/>
              <a:t>öyle.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787408" y="3394064"/>
            <a:ext cx="4170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o</a:t>
            </a:r>
            <a:r>
              <a:rPr lang="tr-TR" sz="2400" b="1" dirty="0" smtClean="0">
                <a:solidFill>
                  <a:srgbClr val="FF0000"/>
                </a:solidFill>
              </a:rPr>
              <a:t>f </a:t>
            </a:r>
            <a:r>
              <a:rPr lang="tr-TR" sz="2400" b="1" dirty="0" err="1">
                <a:solidFill>
                  <a:srgbClr val="FF0000"/>
                </a:solidFill>
              </a:rPr>
              <a:t>course</a:t>
            </a:r>
            <a:r>
              <a:rPr lang="tr-TR" sz="2400" b="1" dirty="0"/>
              <a:t>: tabi </a:t>
            </a:r>
            <a:r>
              <a:rPr lang="tr-TR" sz="2400" b="1" dirty="0" smtClean="0"/>
              <a:t>ki/elbette.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787408" y="3848542"/>
            <a:ext cx="5289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</a:rPr>
              <a:t>a</a:t>
            </a:r>
            <a:r>
              <a:rPr lang="tr-TR" sz="2400" b="1" dirty="0" err="1" smtClean="0">
                <a:solidFill>
                  <a:srgbClr val="FF0000"/>
                </a:solidFill>
              </a:rPr>
              <a:t>bsolutely</a:t>
            </a:r>
            <a:r>
              <a:rPr lang="tr-TR" sz="2400" b="1" dirty="0"/>
              <a:t>: </a:t>
            </a:r>
            <a:r>
              <a:rPr lang="tr-TR" sz="2400" b="1" dirty="0" smtClean="0"/>
              <a:t>kesinlikle.</a:t>
            </a:r>
            <a:endParaRPr lang="en-US" sz="2400" dirty="0"/>
          </a:p>
        </p:txBody>
      </p:sp>
      <p:sp>
        <p:nvSpPr>
          <p:cNvPr id="33" name="Oval 32"/>
          <p:cNvSpPr/>
          <p:nvPr/>
        </p:nvSpPr>
        <p:spPr>
          <a:xfrm>
            <a:off x="592867" y="2664751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92867" y="3102304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92867" y="3557253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92867" y="4029598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92867" y="1763551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2867" y="2192406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7406" y="4324759"/>
            <a:ext cx="5289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</a:rPr>
              <a:t>n</a:t>
            </a:r>
            <a:r>
              <a:rPr lang="tr-TR" sz="2400" b="1" dirty="0" err="1" smtClean="0">
                <a:solidFill>
                  <a:srgbClr val="FF0000"/>
                </a:solidFill>
              </a:rPr>
              <a:t>o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doubt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about</a:t>
            </a:r>
            <a:r>
              <a:rPr lang="tr-TR" sz="2400" b="1" dirty="0">
                <a:solidFill>
                  <a:srgbClr val="FF0000"/>
                </a:solidFill>
              </a:rPr>
              <a:t> it</a:t>
            </a:r>
            <a:r>
              <a:rPr lang="tr-TR" sz="2400" b="1" dirty="0"/>
              <a:t>: hiç şüphe </a:t>
            </a:r>
            <a:r>
              <a:rPr lang="tr-TR" sz="2400" b="1" dirty="0" smtClean="0"/>
              <a:t>yok.</a:t>
            </a:r>
            <a:endParaRPr lang="en-US" sz="2400" dirty="0"/>
          </a:p>
        </p:txBody>
      </p:sp>
      <p:sp>
        <p:nvSpPr>
          <p:cNvPr id="31" name="Oval 30"/>
          <p:cNvSpPr/>
          <p:nvPr/>
        </p:nvSpPr>
        <p:spPr>
          <a:xfrm>
            <a:off x="592866" y="4487948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66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9" grpId="0"/>
      <p:bldP spid="19" grpId="1"/>
      <p:bldP spid="19" grpId="2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3" grpId="0" animBg="1"/>
      <p:bldP spid="34" grpId="0" animBg="1"/>
      <p:bldP spid="35" grpId="0" animBg="1"/>
      <p:bldP spid="36" grpId="0" animBg="1"/>
      <p:bldP spid="23" grpId="0" animBg="1"/>
      <p:bldP spid="24" grpId="0" animBg="1"/>
      <p:bldP spid="22" grpId="0"/>
      <p:bldP spid="22" grpId="1"/>
      <p:bldP spid="22" grpId="2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2831" y="2399739"/>
            <a:ext cx="8226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 </a:t>
            </a:r>
            <a:r>
              <a:rPr lang="tr-TR" sz="2800" b="1" dirty="0" smtClean="0"/>
              <a:t>-</a:t>
            </a:r>
            <a:r>
              <a:rPr lang="tr-TR" sz="2800" b="1" dirty="0" err="1"/>
              <a:t>If</a:t>
            </a:r>
            <a:r>
              <a:rPr lang="tr-TR" sz="2800" b="1" dirty="0"/>
              <a:t> </a:t>
            </a:r>
            <a:r>
              <a:rPr lang="tr-TR" sz="2800" b="1" dirty="0" err="1"/>
              <a:t>we</a:t>
            </a:r>
            <a:r>
              <a:rPr lang="tr-TR" sz="2800" b="1" dirty="0"/>
              <a:t> </a:t>
            </a:r>
            <a:r>
              <a:rPr lang="tr-TR" sz="2800" b="1" dirty="0" err="1"/>
              <a:t>want</a:t>
            </a:r>
            <a:r>
              <a:rPr lang="tr-TR" sz="2800" b="1" dirty="0"/>
              <a:t> </a:t>
            </a:r>
            <a:r>
              <a:rPr lang="tr-TR" sz="2800" b="1" dirty="0" err="1"/>
              <a:t>to</a:t>
            </a:r>
            <a:r>
              <a:rPr lang="tr-TR" sz="2800" b="1" dirty="0"/>
              <a:t> </a:t>
            </a:r>
            <a:r>
              <a:rPr lang="tr-TR" sz="2800" b="1" dirty="0" err="1"/>
              <a:t>pass</a:t>
            </a:r>
            <a:r>
              <a:rPr lang="tr-TR" sz="2800" b="1" dirty="0"/>
              <a:t>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class</a:t>
            </a:r>
            <a:r>
              <a:rPr lang="tr-TR" sz="2800" b="1" dirty="0"/>
              <a:t>, </a:t>
            </a:r>
            <a:r>
              <a:rPr lang="tr-TR" sz="2800" b="1" dirty="0" err="1"/>
              <a:t>we</a:t>
            </a:r>
            <a:r>
              <a:rPr lang="tr-TR" sz="2800" b="1" dirty="0"/>
              <a:t> </a:t>
            </a:r>
            <a:r>
              <a:rPr lang="tr-TR" sz="2800" b="1" dirty="0" err="1"/>
              <a:t>should</a:t>
            </a:r>
            <a:r>
              <a:rPr lang="tr-TR" sz="2800" b="1" dirty="0"/>
              <a:t> </a:t>
            </a:r>
            <a:r>
              <a:rPr lang="tr-TR" sz="2800" b="1" dirty="0" err="1"/>
              <a:t>study</a:t>
            </a:r>
            <a:r>
              <a:rPr lang="tr-TR" sz="2800" b="1" dirty="0"/>
              <a:t> </a:t>
            </a:r>
            <a:r>
              <a:rPr lang="tr-TR" sz="2800" b="1" dirty="0" smtClean="0"/>
              <a:t>hard.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732832" y="3417415"/>
            <a:ext cx="3694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 -</a:t>
            </a:r>
            <a:r>
              <a:rPr lang="tr-TR" sz="2800" b="1" dirty="0">
                <a:solidFill>
                  <a:srgbClr val="FF0000"/>
                </a:solidFill>
              </a:rPr>
              <a:t>I </a:t>
            </a:r>
            <a:r>
              <a:rPr lang="tr-TR" sz="2800" b="1" dirty="0" err="1">
                <a:solidFill>
                  <a:srgbClr val="FF0000"/>
                </a:solidFill>
              </a:rPr>
              <a:t>agree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with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you</a:t>
            </a:r>
            <a:r>
              <a:rPr lang="tr-TR" sz="2800" b="1" dirty="0">
                <a:solidFill>
                  <a:srgbClr val="FF0000"/>
                </a:solidFill>
              </a:rPr>
              <a:t>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cxnSp>
        <p:nvCxnSpPr>
          <p:cNvPr id="14" name="Elbow Connector 13"/>
          <p:cNvCxnSpPr/>
          <p:nvPr/>
        </p:nvCxnSpPr>
        <p:spPr>
          <a:xfrm>
            <a:off x="402559" y="1302509"/>
            <a:ext cx="4284311" cy="317520"/>
          </a:xfrm>
          <a:prstGeom prst="bentConnector3">
            <a:avLst/>
          </a:prstGeom>
          <a:ln w="285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>
            <a:off x="3962569" y="1620029"/>
            <a:ext cx="1442809" cy="260589"/>
          </a:xfrm>
          <a:prstGeom prst="bentConnector3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2559" y="779289"/>
            <a:ext cx="178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BA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n-US" sz="2800" dirty="0">
              <a:solidFill>
                <a:srgbClr val="BA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6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26" grpId="0"/>
      <p:bldP spid="26" grpId="1"/>
      <p:bldP spid="26" grpId="2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54603" y="2399739"/>
            <a:ext cx="7373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-</a:t>
            </a:r>
            <a:r>
              <a:rPr lang="tr-TR" sz="2800" b="1" dirty="0"/>
              <a:t>I </a:t>
            </a:r>
            <a:r>
              <a:rPr lang="tr-TR" sz="2800" b="1" dirty="0" err="1"/>
              <a:t>think</a:t>
            </a:r>
            <a:r>
              <a:rPr lang="tr-TR" sz="2800" b="1" dirty="0"/>
              <a:t> </a:t>
            </a:r>
            <a:r>
              <a:rPr lang="tr-TR" sz="2800" b="1" dirty="0" err="1"/>
              <a:t>boxing</a:t>
            </a:r>
            <a:r>
              <a:rPr lang="tr-TR" sz="2800" b="1" dirty="0"/>
              <a:t> is a </a:t>
            </a:r>
            <a:r>
              <a:rPr lang="tr-TR" sz="2800" b="1" dirty="0" err="1"/>
              <a:t>very</a:t>
            </a:r>
            <a:r>
              <a:rPr lang="tr-TR" sz="2800" b="1" dirty="0"/>
              <a:t> </a:t>
            </a:r>
            <a:r>
              <a:rPr lang="tr-TR" sz="2800" b="1" dirty="0" err="1"/>
              <a:t>dangerous</a:t>
            </a:r>
            <a:r>
              <a:rPr lang="tr-TR" sz="2800" b="1" dirty="0"/>
              <a:t> </a:t>
            </a:r>
            <a:r>
              <a:rPr lang="tr-TR" sz="2800" b="1" dirty="0" err="1"/>
              <a:t>sport</a:t>
            </a:r>
            <a:r>
              <a:rPr lang="tr-TR" sz="2800" b="1" dirty="0"/>
              <a:t>.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854603" y="3417415"/>
            <a:ext cx="5338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-</a:t>
            </a:r>
            <a:r>
              <a:rPr lang="tr-TR" sz="2800" b="1" dirty="0">
                <a:solidFill>
                  <a:srgbClr val="FF0000"/>
                </a:solidFill>
              </a:rPr>
              <a:t>I </a:t>
            </a:r>
            <a:r>
              <a:rPr lang="tr-TR" sz="2800" b="1" dirty="0" err="1">
                <a:solidFill>
                  <a:srgbClr val="FF0000"/>
                </a:solidFill>
              </a:rPr>
              <a:t>think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so</a:t>
            </a:r>
            <a:r>
              <a:rPr lang="tr-TR" sz="2800" b="1" dirty="0">
                <a:solidFill>
                  <a:srgbClr val="FF0000"/>
                </a:solidFill>
              </a:rPr>
              <a:t>.</a:t>
            </a:r>
            <a:endParaRPr lang="en-US" sz="2800" dirty="0"/>
          </a:p>
        </p:txBody>
      </p:sp>
      <p:cxnSp>
        <p:nvCxnSpPr>
          <p:cNvPr id="13" name="Elbow Connector 12"/>
          <p:cNvCxnSpPr/>
          <p:nvPr/>
        </p:nvCxnSpPr>
        <p:spPr>
          <a:xfrm>
            <a:off x="402559" y="1302509"/>
            <a:ext cx="4284311" cy="317520"/>
          </a:xfrm>
          <a:prstGeom prst="bentConnector3">
            <a:avLst/>
          </a:prstGeom>
          <a:ln w="285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>
            <a:off x="3962569" y="1620029"/>
            <a:ext cx="1442809" cy="260589"/>
          </a:xfrm>
          <a:prstGeom prst="bentConnector3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2559" y="779289"/>
            <a:ext cx="178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BA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n-US" sz="2800" dirty="0">
              <a:solidFill>
                <a:srgbClr val="BA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26" grpId="0"/>
      <p:bldP spid="26" grpId="1"/>
      <p:bldP spid="2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54603" y="2399739"/>
            <a:ext cx="7373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-</a:t>
            </a:r>
            <a:r>
              <a:rPr lang="tr-TR" sz="2800" b="1" dirty="0" err="1" smtClean="0"/>
              <a:t>Health</a:t>
            </a:r>
            <a:r>
              <a:rPr lang="tr-TR" sz="2800" b="1" dirty="0" smtClean="0"/>
              <a:t> </a:t>
            </a:r>
            <a:r>
              <a:rPr lang="tr-TR" sz="2800" b="1" dirty="0"/>
              <a:t>is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most</a:t>
            </a:r>
            <a:r>
              <a:rPr lang="tr-TR" sz="2800" b="1" dirty="0"/>
              <a:t> </a:t>
            </a:r>
            <a:r>
              <a:rPr lang="tr-TR" sz="2800" b="1" dirty="0" err="1"/>
              <a:t>important</a:t>
            </a:r>
            <a:r>
              <a:rPr lang="tr-TR" sz="2800" b="1" dirty="0"/>
              <a:t> </a:t>
            </a:r>
            <a:r>
              <a:rPr lang="tr-TR" sz="2800" b="1" dirty="0" err="1"/>
              <a:t>thing</a:t>
            </a:r>
            <a:r>
              <a:rPr lang="tr-TR" sz="2800" b="1" dirty="0"/>
              <a:t> in life.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854604" y="3417415"/>
            <a:ext cx="2163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-</a:t>
            </a:r>
            <a:r>
              <a:rPr lang="tr-TR" sz="2800" b="1" dirty="0" err="1" smtClean="0">
                <a:solidFill>
                  <a:srgbClr val="FF0000"/>
                </a:solidFill>
              </a:rPr>
              <a:t>Absolutely</a:t>
            </a:r>
            <a:r>
              <a:rPr lang="tr-TR" sz="2800" b="1" dirty="0">
                <a:solidFill>
                  <a:srgbClr val="FF0000"/>
                </a:solidFill>
              </a:rPr>
              <a:t>!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/>
          <p:nvPr/>
        </p:nvCxnSpPr>
        <p:spPr>
          <a:xfrm>
            <a:off x="402559" y="1302509"/>
            <a:ext cx="4284311" cy="317520"/>
          </a:xfrm>
          <a:prstGeom prst="bentConnector3">
            <a:avLst/>
          </a:prstGeom>
          <a:ln w="285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>
            <a:off x="3962569" y="1620029"/>
            <a:ext cx="1442809" cy="260589"/>
          </a:xfrm>
          <a:prstGeom prst="bentConnector3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2559" y="779289"/>
            <a:ext cx="178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BA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n-US" sz="2800" dirty="0">
              <a:solidFill>
                <a:srgbClr val="BA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0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26" grpId="0"/>
      <p:bldP spid="26" grpId="1"/>
      <p:bldP spid="2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90895" y="1875793"/>
            <a:ext cx="503998" cy="43541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1944" y="1799567"/>
            <a:ext cx="71478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Birisiyle farklı fikirde olduğumuzu, ona katılmadığımızı ifade ederken kullandığımız bazı ifadeler vardır.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1266381" y="1090831"/>
            <a:ext cx="5622666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 err="1"/>
              <a:t>d</a:t>
            </a:r>
            <a:r>
              <a:rPr lang="tr-TR" sz="2800" b="1" dirty="0" err="1" smtClean="0"/>
              <a:t>isagreement</a:t>
            </a:r>
            <a:r>
              <a:rPr lang="tr-TR" sz="2800" b="1" dirty="0"/>
              <a:t>: a</a:t>
            </a:r>
            <a:r>
              <a:rPr lang="tr-TR" sz="2800" b="1" dirty="0" smtClean="0"/>
              <a:t>ynı </a:t>
            </a:r>
            <a:r>
              <a:rPr lang="tr-TR" sz="2800" b="1" dirty="0"/>
              <a:t>fikirde olmama</a:t>
            </a:r>
            <a:endParaRPr lang="en-US" sz="2800" dirty="0"/>
          </a:p>
        </p:txBody>
      </p:sp>
      <p:sp>
        <p:nvSpPr>
          <p:cNvPr id="27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3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6" grpId="0"/>
      <p:bldP spid="16" grpId="1"/>
      <p:bldP spid="16" grpId="2"/>
      <p:bldP spid="26" grpId="0" animBg="1"/>
      <p:bldP spid="26" grpId="1" animBg="1"/>
      <p:bldP spid="26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7408" y="2011056"/>
            <a:ext cx="5997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 </a:t>
            </a:r>
            <a:r>
              <a:rPr lang="tr-TR" sz="2400" b="1" dirty="0" err="1">
                <a:solidFill>
                  <a:srgbClr val="FF0000"/>
                </a:solidFill>
              </a:rPr>
              <a:t>don’t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agree</a:t>
            </a:r>
            <a:r>
              <a:rPr lang="tr-TR" sz="2400" b="1" dirty="0"/>
              <a:t>: </a:t>
            </a:r>
            <a:r>
              <a:rPr lang="tr-TR" sz="2400" b="1" dirty="0" smtClean="0"/>
              <a:t>katılmıyorum.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787408" y="2465533"/>
            <a:ext cx="5289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 am </a:t>
            </a:r>
            <a:r>
              <a:rPr lang="tr-TR" sz="2400" b="1" dirty="0" err="1" smtClean="0">
                <a:solidFill>
                  <a:srgbClr val="FF0000"/>
                </a:solidFill>
              </a:rPr>
              <a:t>afraid</a:t>
            </a:r>
            <a:r>
              <a:rPr lang="tr-TR" sz="2400" b="1" dirty="0" smtClean="0">
                <a:solidFill>
                  <a:srgbClr val="FF0000"/>
                </a:solidFill>
              </a:rPr>
              <a:t> I </a:t>
            </a:r>
            <a:r>
              <a:rPr lang="tr-TR" sz="2400" b="1" dirty="0" err="1">
                <a:solidFill>
                  <a:srgbClr val="FF0000"/>
                </a:solidFill>
              </a:rPr>
              <a:t>don’t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agree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with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you</a:t>
            </a:r>
            <a:r>
              <a:rPr lang="tr-TR" sz="2400" b="1" dirty="0" smtClean="0"/>
              <a:t>: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87406" y="2920010"/>
            <a:ext cx="6458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k</a:t>
            </a:r>
            <a:r>
              <a:rPr lang="tr-TR" sz="2400" b="1" dirty="0" smtClean="0"/>
              <a:t>orkarım </a:t>
            </a:r>
            <a:r>
              <a:rPr lang="tr-TR" sz="2400" b="1" dirty="0"/>
              <a:t>seninle aynı fikirde değilim.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787408" y="3374487"/>
            <a:ext cx="6701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 </a:t>
            </a:r>
            <a:r>
              <a:rPr lang="tr-TR" sz="2400" b="1" dirty="0" err="1">
                <a:solidFill>
                  <a:srgbClr val="FF0000"/>
                </a:solidFill>
              </a:rPr>
              <a:t>disagree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with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you</a:t>
            </a:r>
            <a:r>
              <a:rPr lang="tr-TR" sz="2400" b="1" dirty="0"/>
              <a:t>: </a:t>
            </a:r>
            <a:r>
              <a:rPr lang="tr-TR" sz="2400" b="1" dirty="0" smtClean="0"/>
              <a:t>seninle </a:t>
            </a:r>
            <a:r>
              <a:rPr lang="tr-TR" sz="2400" b="1" dirty="0"/>
              <a:t>aynı fikirde </a:t>
            </a:r>
            <a:r>
              <a:rPr lang="tr-TR" sz="2400" b="1" dirty="0" smtClean="0"/>
              <a:t>değilim.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787407" y="3828964"/>
            <a:ext cx="6806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</a:rPr>
              <a:t>n</a:t>
            </a:r>
            <a:r>
              <a:rPr lang="tr-TR" sz="2400" b="1" dirty="0" err="1" smtClean="0">
                <a:solidFill>
                  <a:srgbClr val="FF0000"/>
                </a:solidFill>
              </a:rPr>
              <a:t>o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way</a:t>
            </a:r>
            <a:r>
              <a:rPr lang="tr-TR" sz="2400" b="1" dirty="0" smtClean="0">
                <a:solidFill>
                  <a:srgbClr val="FF0000"/>
                </a:solidFill>
              </a:rPr>
              <a:t>!</a:t>
            </a:r>
            <a:r>
              <a:rPr lang="tr-TR" sz="2400" b="1" dirty="0" smtClean="0"/>
              <a:t>: asla</a:t>
            </a:r>
            <a:r>
              <a:rPr lang="tr-TR" sz="2400" b="1" dirty="0"/>
              <a:t>/ kesinlikle </a:t>
            </a:r>
            <a:r>
              <a:rPr lang="tr-TR" sz="2400" b="1" dirty="0" smtClean="0"/>
              <a:t>olmaz.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592867" y="3537204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92867" y="3992153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7753" y="2160441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2867" y="2627306"/>
            <a:ext cx="199653" cy="19965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8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9" grpId="0"/>
      <p:bldP spid="19" grpId="1"/>
      <p:bldP spid="19" grpId="2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4" grpId="0" animBg="1"/>
      <p:bldP spid="35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2831" y="2399739"/>
            <a:ext cx="4390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 </a:t>
            </a:r>
            <a:r>
              <a:rPr lang="tr-TR" sz="2800" b="1" dirty="0" smtClean="0"/>
              <a:t>- </a:t>
            </a:r>
            <a:r>
              <a:rPr lang="tr-TR" sz="2800" b="1" dirty="0" err="1" smtClean="0"/>
              <a:t>This</a:t>
            </a:r>
            <a:r>
              <a:rPr lang="tr-TR" sz="2800" b="1" dirty="0" smtClean="0"/>
              <a:t> </a:t>
            </a:r>
            <a:r>
              <a:rPr lang="tr-TR" sz="2800" b="1" dirty="0" err="1"/>
              <a:t>question</a:t>
            </a:r>
            <a:r>
              <a:rPr lang="tr-TR" sz="2800" b="1" dirty="0"/>
              <a:t> </a:t>
            </a:r>
            <a:r>
              <a:rPr lang="tr-TR" sz="2800" b="1" dirty="0" smtClean="0"/>
              <a:t>is </a:t>
            </a:r>
            <a:r>
              <a:rPr lang="tr-TR" sz="2800" b="1" dirty="0" err="1"/>
              <a:t>very</a:t>
            </a:r>
            <a:r>
              <a:rPr lang="tr-TR" sz="2800" b="1" dirty="0"/>
              <a:t> </a:t>
            </a:r>
            <a:r>
              <a:rPr lang="tr-TR" sz="2800" b="1" dirty="0" err="1" smtClean="0"/>
              <a:t>easy</a:t>
            </a:r>
            <a:r>
              <a:rPr lang="tr-TR" sz="2800" b="1" dirty="0" smtClean="0"/>
              <a:t>.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732832" y="3417415"/>
            <a:ext cx="5495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 - </a:t>
            </a:r>
            <a:r>
              <a:rPr lang="tr-TR" sz="2800" b="1" dirty="0" smtClean="0">
                <a:solidFill>
                  <a:srgbClr val="FF0000"/>
                </a:solidFill>
              </a:rPr>
              <a:t>I </a:t>
            </a:r>
            <a:r>
              <a:rPr lang="tr-TR" sz="2800" b="1" dirty="0" err="1">
                <a:solidFill>
                  <a:srgbClr val="FF0000"/>
                </a:solidFill>
              </a:rPr>
              <a:t>don’t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agree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with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you</a:t>
            </a:r>
            <a:r>
              <a:rPr lang="tr-TR" sz="2800" b="1" dirty="0" smtClean="0">
                <a:solidFill>
                  <a:srgbClr val="FF0000"/>
                </a:solidFill>
              </a:rPr>
              <a:t>. </a:t>
            </a:r>
            <a:r>
              <a:rPr lang="tr-TR" sz="2800" b="1" dirty="0" smtClean="0"/>
              <a:t>I </a:t>
            </a:r>
            <a:r>
              <a:rPr lang="tr-TR" sz="2800" b="1" dirty="0" err="1" smtClean="0"/>
              <a:t>think</a:t>
            </a:r>
            <a:r>
              <a:rPr lang="tr-TR" sz="2800" b="1" dirty="0" smtClean="0"/>
              <a:t> it is </a:t>
            </a:r>
            <a:r>
              <a:rPr lang="tr-TR" sz="2800" b="1" dirty="0" err="1" smtClean="0"/>
              <a:t>difficult</a:t>
            </a:r>
            <a:r>
              <a:rPr lang="tr-TR" sz="2800" b="1" dirty="0" smtClean="0"/>
              <a:t>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cxnSp>
        <p:nvCxnSpPr>
          <p:cNvPr id="14" name="Elbow Connector 13"/>
          <p:cNvCxnSpPr/>
          <p:nvPr/>
        </p:nvCxnSpPr>
        <p:spPr>
          <a:xfrm>
            <a:off x="402559" y="1302509"/>
            <a:ext cx="4284311" cy="317520"/>
          </a:xfrm>
          <a:prstGeom prst="bentConnector3">
            <a:avLst/>
          </a:prstGeom>
          <a:ln w="285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>
            <a:off x="3962569" y="1620029"/>
            <a:ext cx="1442809" cy="260589"/>
          </a:xfrm>
          <a:prstGeom prst="bentConnector3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2559" y="779289"/>
            <a:ext cx="178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BA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n-US" sz="2800" dirty="0">
              <a:solidFill>
                <a:srgbClr val="BA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4 Metin kutusu"/>
          <p:cNvSpPr txBox="1"/>
          <p:nvPr/>
        </p:nvSpPr>
        <p:spPr>
          <a:xfrm>
            <a:off x="190895" y="98260"/>
            <a:ext cx="749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</a:t>
            </a:r>
            <a:r>
              <a:rPr lang="tr-TR" sz="24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EXPRESSING AGREEMENT </a:t>
            </a:r>
            <a:r>
              <a:rPr lang="tr-TR" sz="2400" b="1" dirty="0" err="1">
                <a:solidFill>
                  <a:srgbClr val="FFFF00"/>
                </a:solidFill>
              </a:rPr>
              <a:t>and</a:t>
            </a:r>
            <a:r>
              <a:rPr lang="tr-TR" sz="2400" b="1" dirty="0">
                <a:solidFill>
                  <a:srgbClr val="FFFF00"/>
                </a:solidFill>
              </a:rPr>
              <a:t> DISAGREEMENT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72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26" grpId="0"/>
      <p:bldP spid="26" grpId="1"/>
      <p:bldP spid="26" grpId="2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3629</TotalTime>
  <Words>290</Words>
  <Application>Microsoft Office PowerPoint</Application>
  <PresentationFormat>Özel</PresentationFormat>
  <Paragraphs>62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Myriad Pro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MEB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Tibet Oğuzoğlu</dc:creator>
  <cp:lastModifiedBy>VESTEL</cp:lastModifiedBy>
  <cp:revision>958</cp:revision>
  <dcterms:created xsi:type="dcterms:W3CDTF">2014-03-24T15:31:55Z</dcterms:created>
  <dcterms:modified xsi:type="dcterms:W3CDTF">2015-01-15T12:22:17Z</dcterms:modified>
</cp:coreProperties>
</file>