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302" r:id="rId4"/>
    <p:sldId id="303" r:id="rId5"/>
    <p:sldId id="301" r:id="rId6"/>
    <p:sldId id="306" r:id="rId7"/>
    <p:sldId id="309" r:id="rId8"/>
    <p:sldId id="310" r:id="rId9"/>
    <p:sldId id="307" r:id="rId10"/>
    <p:sldId id="312" r:id="rId11"/>
    <p:sldId id="313" r:id="rId12"/>
    <p:sldId id="311" r:id="rId13"/>
    <p:sldId id="314" r:id="rId14"/>
    <p:sldId id="315" r:id="rId15"/>
    <p:sldId id="316" r:id="rId16"/>
    <p:sldId id="317" r:id="rId17"/>
    <p:sldId id="260" r:id="rId18"/>
    <p:sldId id="280" r:id="rId19"/>
    <p:sldId id="279" r:id="rId20"/>
    <p:sldId id="281" r:id="rId21"/>
    <p:sldId id="261" r:id="rId22"/>
    <p:sldId id="283" r:id="rId23"/>
    <p:sldId id="282" r:id="rId24"/>
    <p:sldId id="319" r:id="rId25"/>
    <p:sldId id="318" r:id="rId26"/>
    <p:sldId id="321" r:id="rId27"/>
    <p:sldId id="320" r:id="rId28"/>
    <p:sldId id="344" r:id="rId29"/>
    <p:sldId id="262" r:id="rId30"/>
    <p:sldId id="304" r:id="rId31"/>
    <p:sldId id="305" r:id="rId32"/>
    <p:sldId id="338" r:id="rId33"/>
    <p:sldId id="291" r:id="rId34"/>
    <p:sldId id="325" r:id="rId35"/>
    <p:sldId id="326" r:id="rId36"/>
    <p:sldId id="324" r:id="rId37"/>
    <p:sldId id="328" r:id="rId38"/>
    <p:sldId id="329" r:id="rId39"/>
    <p:sldId id="331" r:id="rId40"/>
    <p:sldId id="327" r:id="rId41"/>
    <p:sldId id="332" r:id="rId42"/>
    <p:sldId id="333" r:id="rId43"/>
    <p:sldId id="334" r:id="rId44"/>
    <p:sldId id="335" r:id="rId45"/>
    <p:sldId id="336" r:id="rId46"/>
    <p:sldId id="342" r:id="rId47"/>
    <p:sldId id="343" r:id="rId48"/>
    <p:sldId id="339" r:id="rId49"/>
  </p:sldIdLst>
  <p:sldSz cx="11704638" cy="6583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6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570" y="96"/>
      </p:cViewPr>
      <p:guideLst>
        <p:guide orient="horz" pos="2074"/>
        <p:guide pos="36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7FAC-4486-1C4B-8F69-C51660E863A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FB92-1374-3645-93B5-B32745DED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8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82D10-BF45-7749-AD5E-1FBA3C9653DA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4A8BC-CEE1-1547-AA3B-E90BB0ED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63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4A8BC-CEE1-1547-AA3B-E90BB0EDBC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4A8BC-CEE1-1547-AA3B-E90BB0EDBC7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045110"/>
            <a:ext cx="9948942" cy="14111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730572"/>
            <a:ext cx="8193247" cy="1682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7482-0584-E448-A49C-6318E617AE79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EC64-2B56-EB49-A0F3-5BD38FA2CF83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63368" y="252972"/>
            <a:ext cx="3369148" cy="539165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830" y="252972"/>
            <a:ext cx="9918461" cy="539165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F258-7C58-C34F-B671-882CA1B2CE21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C208-3891-984C-92DF-6F4A8B116B90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230421"/>
            <a:ext cx="9948942" cy="1307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790311"/>
            <a:ext cx="9948942" cy="144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8705-AA71-6A4D-BE9E-EBEED74D872C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2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830" y="1475161"/>
            <a:ext cx="6642788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7695" y="1475161"/>
            <a:ext cx="6644821" cy="4169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11B-74C1-C342-BDA2-C04293A9D724}" type="datetime1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7930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415F-F9B7-6746-AC1F-BF13EB6E6EDE}" type="datetime1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8B8-6D06-9E44-9D94-ED941F3BF8B1}" type="datetime1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B518-BE1C-6B45-89FE-33EA6EB8086A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3" y="262116"/>
            <a:ext cx="3850745" cy="11155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8" y="262116"/>
            <a:ext cx="6543218" cy="5618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3" y="1377630"/>
            <a:ext cx="3850745" cy="4503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1954-D695-1645-BB49-B497FB4987D0}" type="datetime1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608354"/>
            <a:ext cx="7022783" cy="544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88236"/>
            <a:ext cx="7022783" cy="3950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152397"/>
            <a:ext cx="7022783" cy="772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AD56-7981-A349-8C8C-80CE55D7E4BB}" type="datetime1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1E37-65B6-8343-9A36-2A1BE63C4609}" type="datetime1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76F2-8F7A-0446-97E7-A0082C0A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s-1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36" y="0"/>
            <a:ext cx="11680160" cy="6583363"/>
          </a:xfrm>
          <a:prstGeom prst="rect">
            <a:avLst/>
          </a:prstGeom>
        </p:spPr>
      </p:pic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398" y="1039467"/>
            <a:ext cx="49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36110" y="1670999"/>
            <a:ext cx="49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6675" y="2233130"/>
            <a:ext cx="49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30168" y="2788322"/>
            <a:ext cx="49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66305" y="4542920"/>
            <a:ext cx="1432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10</a:t>
            </a:r>
            <a:r>
              <a:rPr lang="en-US" sz="7200" baseline="30000" dirty="0" smtClean="0">
                <a:solidFill>
                  <a:schemeClr val="bg1"/>
                </a:solidFill>
              </a:rPr>
              <a:t>5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9792" y="3048721"/>
            <a:ext cx="889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10</a:t>
            </a:r>
            <a:r>
              <a:rPr lang="en-US" sz="4000" baseline="30000" dirty="0">
                <a:solidFill>
                  <a:schemeClr val="bg1"/>
                </a:solidFill>
              </a:rPr>
              <a:t>4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9288" y="1217467"/>
            <a:ext cx="454279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ÜSLÜ </a:t>
            </a:r>
            <a:r>
              <a:rPr lang="tr-T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SAYILARLA </a:t>
            </a:r>
            <a:endParaRPr lang="tr-TR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tr-T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ÇARPMA </a:t>
            </a:r>
            <a:r>
              <a:rPr lang="tr-T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VE BÖLME </a:t>
            </a:r>
            <a:endParaRPr lang="tr-TR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tr-T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İŞLEMLERİ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50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26545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99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180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453" y="4054487"/>
            <a:ext cx="14702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70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453" y="4054487"/>
            <a:ext cx="32360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(3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664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453" y="4054487"/>
            <a:ext cx="49148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(3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r>
              <a:rPr lang="en-US" sz="3200" dirty="0" smtClean="0"/>
              <a:t>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765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453" y="4054487"/>
            <a:ext cx="63695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(3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r>
              <a:rPr lang="en-US" sz="3200" dirty="0" smtClean="0"/>
              <a:t>3</a:t>
            </a:r>
            <a:r>
              <a:rPr lang="en-US" sz="3200" baseline="30000" dirty="0"/>
              <a:t>-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10+(-12)</a:t>
            </a:r>
            <a:r>
              <a:rPr lang="en-US" sz="3200" dirty="0"/>
              <a:t>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737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453" y="4054487"/>
            <a:ext cx="68927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(3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-12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10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r>
              <a:rPr lang="en-US" sz="3200" dirty="0" smtClean="0"/>
              <a:t>3</a:t>
            </a:r>
            <a:r>
              <a:rPr lang="en-US" sz="3200" baseline="30000" dirty="0"/>
              <a:t>-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10+(-12)</a:t>
            </a:r>
            <a:r>
              <a:rPr lang="en-US" sz="3200" dirty="0"/>
              <a:t>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-2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3093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4+(-3)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325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59401" y="2461929"/>
            <a:ext cx="1692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.2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5091" y="1115747"/>
            <a:ext cx="653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1546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59401" y="2461929"/>
            <a:ext cx="22705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.2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= 2</a:t>
            </a:r>
            <a:r>
              <a:rPr lang="en-US" sz="3200" baseline="30000" dirty="0" smtClean="0"/>
              <a:t>11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5091" y="1115747"/>
            <a:ext cx="653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79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59401" y="2461929"/>
            <a:ext cx="22705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.2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= 2</a:t>
            </a:r>
            <a:r>
              <a:rPr lang="en-US" sz="3200" baseline="30000" dirty="0" smtClean="0"/>
              <a:t>11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76114" y="3254646"/>
            <a:ext cx="17952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9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-7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5091" y="1115747"/>
            <a:ext cx="653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147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5s-1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184" y="218552"/>
            <a:ext cx="11680160" cy="6583363"/>
          </a:xfrm>
          <a:prstGeom prst="rect">
            <a:avLst/>
          </a:prstGeom>
        </p:spPr>
      </p:pic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20901" y="2746085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1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37982" y="3230590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20901" y="3689752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3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20901" y="4182301"/>
            <a:ext cx="1095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4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220237" y="325353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57891" y="2768925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57891" y="3233730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77889" y="2768925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77889" y="3248562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12546" y="1981953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Çarpma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12402" y="2044102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Çarpım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57718" y="2017902"/>
            <a:ext cx="186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Çarpımın</a:t>
            </a:r>
            <a:r>
              <a:rPr lang="en-US" dirty="0" smtClean="0"/>
              <a:t> </a:t>
            </a:r>
            <a:r>
              <a:rPr lang="en-US" dirty="0" err="1" smtClean="0"/>
              <a:t>Üslü</a:t>
            </a:r>
            <a:r>
              <a:rPr lang="en-US" dirty="0" smtClean="0"/>
              <a:t> </a:t>
            </a:r>
            <a:r>
              <a:rPr lang="en-US" dirty="0" err="1" smtClean="0"/>
              <a:t>Gösterimi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73302" y="1994450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Ç</a:t>
            </a:r>
            <a:r>
              <a:rPr lang="en-US" sz="2200" dirty="0" err="1" smtClean="0"/>
              <a:t>arpma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220237" y="2774539"/>
            <a:ext cx="652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6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59401" y="2461929"/>
            <a:ext cx="22705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.2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= 2</a:t>
            </a:r>
            <a:r>
              <a:rPr lang="en-US" sz="3200" baseline="30000" dirty="0" smtClean="0"/>
              <a:t>11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76114" y="3254646"/>
            <a:ext cx="22347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9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-7</a:t>
            </a:r>
            <a:r>
              <a:rPr lang="en-US" sz="3200" dirty="0" smtClean="0"/>
              <a:t> = 3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5091" y="1115747"/>
            <a:ext cx="653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404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399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78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33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60595" y="2548984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72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60595" y="2548984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014780" y="3518999"/>
            <a:ext cx="2356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c) 5</a:t>
            </a:r>
            <a:r>
              <a:rPr lang="en-US" sz="3200" baseline="30000" dirty="0"/>
              <a:t> </a:t>
            </a:r>
            <a:r>
              <a:rPr lang="en-US" sz="3200" dirty="0" smtClean="0"/>
              <a:t>  .5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 5</a:t>
            </a:r>
            <a:r>
              <a:rPr lang="en-US" sz="3200" baseline="30000" dirty="0" smtClean="0"/>
              <a:t>10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4560564" y="3303626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062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14780" y="3518999"/>
            <a:ext cx="2356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c) 5</a:t>
            </a:r>
            <a:r>
              <a:rPr lang="en-US" sz="3200" baseline="30000" dirty="0"/>
              <a:t> </a:t>
            </a:r>
            <a:r>
              <a:rPr lang="en-US" sz="3200" dirty="0" smtClean="0"/>
              <a:t>  .5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 5</a:t>
            </a:r>
            <a:r>
              <a:rPr lang="en-US" sz="3200" baseline="30000" dirty="0" smtClean="0"/>
              <a:t>10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560564" y="3303626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694924" y="335416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60595" y="2548984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239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41800" y="4275635"/>
            <a:ext cx="24292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d) 7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. 7    =7</a:t>
            </a:r>
            <a:r>
              <a:rPr lang="en-US" sz="3200" baseline="30000" dirty="0" smtClean="0"/>
              <a:t>4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5328495" y="4053639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60595" y="2548984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4780" y="3518999"/>
            <a:ext cx="2356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c) 5</a:t>
            </a:r>
            <a:r>
              <a:rPr lang="en-US" sz="3200" baseline="30000" dirty="0"/>
              <a:t> </a:t>
            </a:r>
            <a:r>
              <a:rPr lang="en-US" sz="3200" dirty="0" smtClean="0"/>
              <a:t>  .5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 5</a:t>
            </a:r>
            <a:r>
              <a:rPr lang="en-US" sz="3200" baseline="30000" dirty="0" smtClean="0"/>
              <a:t>10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94924" y="335416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60564" y="3303626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912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4780" y="2654279"/>
            <a:ext cx="2126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b) 3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.3</a:t>
            </a:r>
            <a:r>
              <a:rPr lang="en-US" sz="3200" baseline="30000" dirty="0" smtClean="0"/>
              <a:t>-8  </a:t>
            </a:r>
            <a:r>
              <a:rPr lang="en-US" sz="3200" dirty="0" smtClean="0"/>
              <a:t>= 3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878361" y="2502250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41800" y="4275635"/>
            <a:ext cx="24292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d) 7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. 7    =7</a:t>
            </a:r>
            <a:r>
              <a:rPr lang="en-US" sz="3200" baseline="30000" dirty="0" smtClean="0"/>
              <a:t>4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5328495" y="4053639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14780" y="1803069"/>
            <a:ext cx="2579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2</a:t>
            </a:r>
            <a:r>
              <a:rPr lang="en-US" sz="3200" baseline="30000" dirty="0"/>
              <a:t> </a:t>
            </a:r>
            <a:r>
              <a:rPr lang="en-US" sz="3200" dirty="0" smtClean="0"/>
              <a:t>   .2</a:t>
            </a:r>
            <a:r>
              <a:rPr lang="en-US" sz="3200" baseline="30000" dirty="0" smtClean="0"/>
              <a:t>12 </a:t>
            </a:r>
            <a:r>
              <a:rPr lang="en-US" sz="3200" dirty="0" smtClean="0"/>
              <a:t>= 2</a:t>
            </a:r>
            <a:r>
              <a:rPr lang="en-US" sz="3200" baseline="30000" dirty="0" smtClean="0"/>
              <a:t>17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3996" y="1658443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7274" y="1604785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091" y="1115747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verilmeyen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üssü</a:t>
            </a:r>
            <a:r>
              <a:rPr lang="en-US" sz="2400" dirty="0" smtClean="0"/>
              <a:t> </a:t>
            </a:r>
            <a:r>
              <a:rPr lang="en-US" sz="2400" dirty="0" err="1" smtClean="0"/>
              <a:t>bulalım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960595" y="2548984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4780" y="3518999"/>
            <a:ext cx="2356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c) 5</a:t>
            </a:r>
            <a:r>
              <a:rPr lang="en-US" sz="3200" baseline="30000" dirty="0"/>
              <a:t> </a:t>
            </a:r>
            <a:r>
              <a:rPr lang="en-US" sz="3200" dirty="0" smtClean="0"/>
              <a:t>  .5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 5</a:t>
            </a:r>
            <a:r>
              <a:rPr lang="en-US" sz="3200" baseline="30000" dirty="0" smtClean="0"/>
              <a:t>10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94924" y="335416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60564" y="3303626"/>
            <a:ext cx="59503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0143" y="4086040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70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pic>
        <p:nvPicPr>
          <p:cNvPr id="6" name="Picture 5" descr="5s-2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428" y="493852"/>
            <a:ext cx="11680160" cy="65833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43941" y="2998854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941" y="3348418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7594" y="333114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0490" y="3335150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50490" y="370918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0490" y="40665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5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2486" y="29821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74304" y="298347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31646" y="2964534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2-1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31646" y="3336096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3-1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57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5s-1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184" y="218552"/>
            <a:ext cx="11680160" cy="6583363"/>
          </a:xfrm>
          <a:prstGeom prst="rect">
            <a:avLst/>
          </a:prstGeom>
        </p:spPr>
      </p:pic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20901" y="2746085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1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37982" y="3230590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20901" y="3689752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3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20901" y="4182301"/>
            <a:ext cx="1095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4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220237" y="2774539"/>
            <a:ext cx="652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220237" y="325353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183894" y="3676018"/>
            <a:ext cx="1034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10 000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57891" y="2768925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57891" y="3233730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057891" y="3741752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77889" y="2768925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77889" y="3248562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9534" y="3720636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12546" y="1981953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Çarpma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12402" y="2044102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Çarpım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57718" y="2017902"/>
            <a:ext cx="186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Çarpımın</a:t>
            </a:r>
            <a:r>
              <a:rPr lang="en-US" dirty="0" smtClean="0"/>
              <a:t> </a:t>
            </a:r>
            <a:r>
              <a:rPr lang="en-US" dirty="0" err="1" smtClean="0"/>
              <a:t>Üslü</a:t>
            </a:r>
            <a:r>
              <a:rPr lang="en-US" dirty="0" smtClean="0"/>
              <a:t> </a:t>
            </a:r>
            <a:r>
              <a:rPr lang="en-US" dirty="0" err="1" smtClean="0"/>
              <a:t>Gösterimi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73302" y="1994450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Ç</a:t>
            </a:r>
            <a:r>
              <a:rPr lang="en-US" sz="2200" dirty="0" err="1" smtClean="0"/>
              <a:t>arpma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233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pic>
        <p:nvPicPr>
          <p:cNvPr id="6" name="Picture 5" descr="5s-2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428" y="493852"/>
            <a:ext cx="11680160" cy="65833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43941" y="2998854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941" y="3348418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941" y="3712951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7594" y="333114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49238" y="3690383"/>
            <a:ext cx="141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0490" y="3335150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50490" y="370918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0490" y="40665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5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2486" y="29821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74304" y="298347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31646" y="2964534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2-1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31646" y="3336096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3-1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31646" y="3714555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4-1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90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pic>
        <p:nvPicPr>
          <p:cNvPr id="6" name="Picture 5" descr="5s-2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428" y="511994"/>
            <a:ext cx="11680160" cy="65833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43941" y="2998854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40884" y="4069441"/>
            <a:ext cx="103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10 000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941" y="3348418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941" y="3712951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3941" y="4078921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7594" y="333114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49238" y="3690383"/>
            <a:ext cx="141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0490" y="3335150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150490" y="370918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0490" y="40665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5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2486" y="2982142"/>
            <a:ext cx="125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</a:t>
            </a:r>
            <a:r>
              <a:rPr lang="en-US" sz="2400" dirty="0"/>
              <a:t>:10</a:t>
            </a:r>
            <a:r>
              <a:rPr lang="en-US" sz="2400" baseline="30000" dirty="0" smtClean="0"/>
              <a:t>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74304" y="2983476"/>
            <a:ext cx="73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31646" y="2964534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2-1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31646" y="3336096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3-1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31646" y="3714555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4-1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31646" y="4086117"/>
            <a:ext cx="76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5-1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53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6148" y="2688647"/>
            <a:ext cx="6459296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endParaRPr lang="tr-TR" dirty="0" smtClean="0">
              <a:solidFill>
                <a:srgbClr val="000000"/>
              </a:solidFill>
            </a:endParaRPr>
          </a:p>
          <a:p>
            <a:pPr algn="ctr"/>
            <a:r>
              <a:rPr lang="tr-TR" dirty="0" smtClean="0">
                <a:solidFill>
                  <a:srgbClr val="000000"/>
                </a:solidFill>
              </a:rPr>
              <a:t>Tabanları</a:t>
            </a:r>
            <a:r>
              <a:rPr lang="tr-TR" dirty="0">
                <a:solidFill>
                  <a:srgbClr val="000000"/>
                </a:solidFill>
              </a:rPr>
              <a:t> aynı olan üslü ifadeler ile bölme işlemi yapılırken </a:t>
            </a:r>
            <a:endParaRPr lang="tr-TR" dirty="0" smtClean="0">
              <a:solidFill>
                <a:srgbClr val="000000"/>
              </a:solidFill>
            </a:endParaRPr>
          </a:p>
          <a:p>
            <a:pPr algn="ctr"/>
            <a:r>
              <a:rPr lang="tr-TR" dirty="0" smtClean="0">
                <a:solidFill>
                  <a:srgbClr val="000000"/>
                </a:solidFill>
              </a:rPr>
              <a:t>ortak</a:t>
            </a:r>
            <a:r>
              <a:rPr lang="tr-TR" dirty="0">
                <a:solidFill>
                  <a:srgbClr val="000000"/>
                </a:solidFill>
              </a:rPr>
              <a:t> taban bölüme taban olarak yazılır. Payın </a:t>
            </a:r>
            <a:r>
              <a:rPr lang="tr-TR" dirty="0" smtClean="0">
                <a:solidFill>
                  <a:srgbClr val="000000"/>
                </a:solidFill>
              </a:rPr>
              <a:t>üssünden</a:t>
            </a:r>
            <a:r>
              <a:rPr lang="tr-TR" dirty="0">
                <a:solidFill>
                  <a:srgbClr val="000000"/>
                </a:solidFill>
              </a:rPr>
              <a:t> paydanın </a:t>
            </a:r>
            <a:endParaRPr lang="tr-TR" dirty="0" smtClean="0">
              <a:solidFill>
                <a:srgbClr val="000000"/>
              </a:solidFill>
            </a:endParaRPr>
          </a:p>
          <a:p>
            <a:pPr algn="ctr"/>
            <a:r>
              <a:rPr lang="tr-TR" dirty="0" smtClean="0">
                <a:solidFill>
                  <a:srgbClr val="000000"/>
                </a:solidFill>
              </a:rPr>
              <a:t>üssü</a:t>
            </a:r>
            <a:r>
              <a:rPr lang="tr-TR" dirty="0">
                <a:solidFill>
                  <a:srgbClr val="000000"/>
                </a:solidFill>
              </a:rPr>
              <a:t> çıkarılarak ortak tabana üs olarak yazılır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tr-TR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43265" y="3923579"/>
            <a:ext cx="1030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-n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836475" y="3732097"/>
            <a:ext cx="5056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baseline="30000" dirty="0" err="1"/>
              <a:t>k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19378" y="4161226"/>
            <a:ext cx="524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30000" dirty="0" smtClean="0"/>
              <a:t>n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893678" y="427216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ttention-98643_6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390" y="1466222"/>
            <a:ext cx="1246676" cy="10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6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141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93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155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90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63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20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138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449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82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39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517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5s-1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184" y="218552"/>
            <a:ext cx="11680160" cy="6583363"/>
          </a:xfrm>
          <a:prstGeom prst="rect">
            <a:avLst/>
          </a:prstGeom>
        </p:spPr>
      </p:pic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20901" y="2746085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1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37982" y="3230590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20901" y="3689752"/>
            <a:ext cx="10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 smtClean="0"/>
              <a:t>3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20901" y="4182301"/>
            <a:ext cx="1095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.10</a:t>
            </a:r>
            <a:r>
              <a:rPr lang="en-US" sz="2400" baseline="30000" dirty="0"/>
              <a:t>4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220237" y="3253535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183894" y="3676018"/>
            <a:ext cx="1034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10 000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9937" y="4185724"/>
            <a:ext cx="1190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100 000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57891" y="2768925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57891" y="3233730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057891" y="3741752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057891" y="4266485"/>
            <a:ext cx="60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77889" y="2768925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77889" y="3248562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1+2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9534" y="3720636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869534" y="4200273"/>
            <a:ext cx="8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en-US" sz="2400" baseline="30000" dirty="0" smtClean="0"/>
              <a:t>1+4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12546" y="1981953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Çarpma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12402" y="2044102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Çarpım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57718" y="2017902"/>
            <a:ext cx="186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Çarpımın</a:t>
            </a:r>
            <a:r>
              <a:rPr lang="en-US" dirty="0" smtClean="0"/>
              <a:t> </a:t>
            </a:r>
            <a:r>
              <a:rPr lang="en-US" dirty="0" err="1" smtClean="0"/>
              <a:t>Üslü</a:t>
            </a:r>
            <a:r>
              <a:rPr lang="en-US" dirty="0" smtClean="0"/>
              <a:t> </a:t>
            </a:r>
            <a:r>
              <a:rPr lang="en-US" dirty="0" err="1" smtClean="0"/>
              <a:t>Gösterimi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73302" y="1994450"/>
            <a:ext cx="1106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Ç</a:t>
            </a:r>
            <a:r>
              <a:rPr lang="en-US" sz="2200" dirty="0" err="1" smtClean="0"/>
              <a:t>arpma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931541" y="1058075"/>
            <a:ext cx="458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Tablodaki</a:t>
            </a:r>
            <a:r>
              <a:rPr lang="en-US" sz="2400" dirty="0" smtClean="0"/>
              <a:t> </a:t>
            </a:r>
            <a:r>
              <a:rPr lang="en-US" sz="2400" dirty="0" err="1" smtClean="0"/>
              <a:t>boşlukları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dolduralım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220237" y="2774539"/>
            <a:ext cx="652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384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65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11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307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8103175" y="4294770"/>
            <a:ext cx="1001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-6-10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63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103175" y="4756435"/>
            <a:ext cx="83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-16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8103175" y="4294770"/>
            <a:ext cx="1001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-6-10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124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103175" y="4756435"/>
            <a:ext cx="83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-16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528512" y="5131736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77811" y="5002244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-5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476329" y="5165516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968206" y="5430129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36647" y="5476772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8103175" y="4294770"/>
            <a:ext cx="1001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-6-10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48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103175" y="4756435"/>
            <a:ext cx="83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-16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528512" y="5131736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77811" y="5002244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-5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476329" y="5165516"/>
            <a:ext cx="1284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6</a:t>
            </a:r>
            <a:r>
              <a:rPr lang="en-US" sz="2400" baseline="30000" dirty="0" smtClean="0"/>
              <a:t>-5-(-2) </a:t>
            </a:r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968206" y="5430129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36647" y="5476772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8103175" y="4294770"/>
            <a:ext cx="1001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-6-10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839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9076" y="1894568"/>
            <a:ext cx="2484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2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: 2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7-3  </a:t>
            </a:r>
            <a:r>
              <a:rPr lang="en-US" sz="2400" dirty="0" smtClean="0"/>
              <a:t>= 2</a:t>
            </a:r>
            <a:r>
              <a:rPr lang="en-US" sz="2400" baseline="30000" dirty="0" smtClean="0"/>
              <a:t>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0932" y="2743260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101" y="2613768"/>
            <a:ext cx="54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 smtClean="0"/>
              <a:t>10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8456" y="2962707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baseline="30000" dirty="0"/>
              <a:t>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8749" y="2777040"/>
            <a:ext cx="1467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3</a:t>
            </a:r>
            <a:r>
              <a:rPr lang="en-US" sz="2400" baseline="30000" dirty="0" smtClean="0"/>
              <a:t>10-2 </a:t>
            </a:r>
            <a:r>
              <a:rPr lang="en-US" sz="2400" dirty="0" smtClean="0"/>
              <a:t>= 3</a:t>
            </a:r>
            <a:r>
              <a:rPr lang="en-US" sz="2400" baseline="30000" dirty="0" smtClean="0"/>
              <a:t>8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87231" y="500224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850626" y="3041653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30690" y="3807226"/>
            <a:ext cx="40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714" y="3664222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904164" y="403130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78464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uble Bracket 24"/>
          <p:cNvSpPr/>
          <p:nvPr/>
        </p:nvSpPr>
        <p:spPr>
          <a:xfrm>
            <a:off x="2870163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107" y="3664222"/>
            <a:ext cx="889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-10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1557" y="4031303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5857" y="409210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uble Bracket 30"/>
          <p:cNvSpPr/>
          <p:nvPr/>
        </p:nvSpPr>
        <p:spPr>
          <a:xfrm>
            <a:off x="3737556" y="3838853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098" y="3862403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32034" y="4014492"/>
            <a:ext cx="44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786069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uble Bracket 35"/>
          <p:cNvSpPr/>
          <p:nvPr/>
        </p:nvSpPr>
        <p:spPr>
          <a:xfrm>
            <a:off x="4677768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9162" y="4014492"/>
            <a:ext cx="41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5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653462" y="4075296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5545161" y="3822042"/>
            <a:ext cx="574068" cy="57406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81703" y="3845592"/>
            <a:ext cx="114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              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79319" y="3614759"/>
            <a:ext cx="72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 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81703" y="3812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58175" y="3642955"/>
            <a:ext cx="84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     -10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7132" y="3781506"/>
            <a:ext cx="2022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(5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: (5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339600" y="3785121"/>
            <a:ext cx="109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: 5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103175" y="4756435"/>
            <a:ext cx="83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-16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528512" y="5131736"/>
            <a:ext cx="43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77811" y="5002244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-5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476329" y="5165516"/>
            <a:ext cx="2474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6</a:t>
            </a:r>
            <a:r>
              <a:rPr lang="en-US" sz="2400" baseline="30000" dirty="0" smtClean="0"/>
              <a:t>-5-(-2) </a:t>
            </a:r>
            <a:r>
              <a:rPr lang="en-US" sz="2400" dirty="0" smtClean="0"/>
              <a:t>= </a:t>
            </a:r>
            <a:r>
              <a:rPr lang="en-US" sz="2400" dirty="0"/>
              <a:t>6</a:t>
            </a:r>
            <a:r>
              <a:rPr lang="en-US" sz="2400" baseline="30000" dirty="0"/>
              <a:t>-</a:t>
            </a:r>
            <a:r>
              <a:rPr lang="en-US" sz="2400" baseline="30000" dirty="0" smtClean="0"/>
              <a:t>5</a:t>
            </a:r>
            <a:r>
              <a:rPr lang="en-US" sz="2400" baseline="30000" dirty="0"/>
              <a:t>+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6</a:t>
            </a:r>
            <a:r>
              <a:rPr lang="en-US" sz="2400" baseline="30000" dirty="0" smtClean="0"/>
              <a:t>-3</a:t>
            </a:r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968206" y="5430129"/>
            <a:ext cx="458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36647" y="5476772"/>
            <a:ext cx="50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-2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93929" y="1008181"/>
            <a:ext cx="740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Bölme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8103175" y="4294770"/>
            <a:ext cx="1001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</a:t>
            </a:r>
            <a:r>
              <a:rPr lang="en-US" sz="2400" baseline="30000" dirty="0" smtClean="0"/>
              <a:t>-6-10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30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48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pic>
        <p:nvPicPr>
          <p:cNvPr id="6" name="Picture 5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7" name="Picture 6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8" name="Slide Number Placeholder 1"/>
          <p:cNvSpPr txBox="1">
            <a:spLocks/>
          </p:cNvSpPr>
          <p:nvPr/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2D76F2-8F7A-0446-97E7-A0082C0A3BA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439891" y="1992784"/>
            <a:ext cx="621414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ÜSLÜ SAYILARLA ÇARPMA VE BÖLME İŞLEMLERİ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4742" y="3205589"/>
            <a:ext cx="2177556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 </a:t>
            </a:r>
            <a:endParaRPr lang="en-US" dirty="0"/>
          </a:p>
          <a:p>
            <a:r>
              <a:rPr lang="tr-TR" sz="2400" dirty="0" smtClean="0"/>
              <a:t>   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41347" y="3205589"/>
            <a:ext cx="2177556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 </a:t>
            </a:r>
            <a:endParaRPr lang="en-US" dirty="0"/>
          </a:p>
          <a:p>
            <a:r>
              <a:rPr lang="tr-TR" sz="2400" dirty="0" smtClean="0"/>
              <a:t>   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70022" y="3514989"/>
            <a:ext cx="19712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</a:t>
            </a:r>
            <a:r>
              <a:rPr lang="en-US" sz="3200" baseline="30000" dirty="0" err="1" smtClean="0"/>
              <a:t>k</a:t>
            </a:r>
            <a:r>
              <a:rPr lang="en-US" sz="3200" dirty="0" err="1" smtClean="0"/>
              <a:t>.a</a:t>
            </a:r>
            <a:r>
              <a:rPr lang="en-US" sz="3200" baseline="30000" dirty="0" err="1" smtClean="0"/>
              <a:t>n</a:t>
            </a:r>
            <a:r>
              <a:rPr lang="en-US" sz="3200" baseline="30000" dirty="0" smtClean="0"/>
              <a:t>  </a:t>
            </a:r>
            <a:r>
              <a:rPr lang="en-US" sz="3200" dirty="0" smtClean="0"/>
              <a:t>=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k+n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758160" y="3150045"/>
            <a:ext cx="2805053" cy="13849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 </a:t>
            </a:r>
            <a:endParaRPr lang="en-US" dirty="0"/>
          </a:p>
          <a:p>
            <a:r>
              <a:rPr lang="tr-TR" sz="2400" dirty="0" smtClean="0"/>
              <a:t>    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49196" y="3550155"/>
            <a:ext cx="1030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-n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4533334" y="3349602"/>
            <a:ext cx="50560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baseline="30000" dirty="0" err="1"/>
              <a:t>k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516237" y="3778731"/>
            <a:ext cx="524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30000" dirty="0" smtClean="0"/>
              <a:t>n</a:t>
            </a:r>
            <a:endParaRPr lang="en-US" sz="3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569622" y="3898087"/>
            <a:ext cx="333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77732" y="3563691"/>
            <a:ext cx="2842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(a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k</a:t>
            </a:r>
            <a:r>
              <a:rPr lang="en-US" sz="3200" dirty="0" smtClean="0"/>
              <a:t> = </a:t>
            </a:r>
            <a:r>
              <a:rPr lang="en-US" sz="3200" dirty="0"/>
              <a:t>(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</a:t>
            </a:r>
            <a:r>
              <a:rPr lang="tr-TR" sz="3200" dirty="0" smtClean="0"/>
              <a:t>=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n.k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55830" y="2939043"/>
            <a:ext cx="1846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1086" y="2750254"/>
            <a:ext cx="5818533" cy="196977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Tabanları</a:t>
            </a:r>
            <a:r>
              <a:rPr lang="tr-TR" dirty="0">
                <a:solidFill>
                  <a:schemeClr val="tx1"/>
                </a:solidFill>
              </a:rPr>
              <a:t> aynı olan üslü ifadeler ile çarpma işlemi yapılırken 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ortak</a:t>
            </a:r>
            <a:r>
              <a:rPr lang="tr-TR" dirty="0">
                <a:solidFill>
                  <a:schemeClr val="tx1"/>
                </a:solidFill>
              </a:rPr>
              <a:t> taban </a:t>
            </a:r>
            <a:r>
              <a:rPr lang="tr-TR" dirty="0" smtClean="0">
                <a:solidFill>
                  <a:schemeClr val="tx1"/>
                </a:solidFill>
              </a:rPr>
              <a:t>çarpıma</a:t>
            </a:r>
            <a:r>
              <a:rPr lang="tr-TR" dirty="0">
                <a:solidFill>
                  <a:schemeClr val="tx1"/>
                </a:solidFill>
              </a:rPr>
              <a:t> taban olarak yazılır. 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Sayıların</a:t>
            </a:r>
            <a:r>
              <a:rPr lang="tr-TR" dirty="0">
                <a:solidFill>
                  <a:schemeClr val="tx1"/>
                </a:solidFill>
              </a:rPr>
              <a:t> </a:t>
            </a:r>
            <a:r>
              <a:rPr lang="tr-TR" dirty="0" smtClean="0">
                <a:solidFill>
                  <a:schemeClr val="tx1"/>
                </a:solidFill>
              </a:rPr>
              <a:t>üssü</a:t>
            </a:r>
            <a:r>
              <a:rPr lang="tr-TR" dirty="0">
                <a:solidFill>
                  <a:schemeClr val="tx1"/>
                </a:solidFill>
              </a:rPr>
              <a:t> toplanarak ortak tabana üs olarak yazılır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a</a:t>
            </a:r>
            <a:r>
              <a:rPr lang="en-US" sz="3200" baseline="30000" dirty="0" err="1">
                <a:solidFill>
                  <a:schemeClr val="tx1"/>
                </a:solidFill>
              </a:rPr>
              <a:t>k</a:t>
            </a:r>
            <a:r>
              <a:rPr lang="en-US" sz="3200" dirty="0" err="1">
                <a:solidFill>
                  <a:schemeClr val="tx1"/>
                </a:solidFill>
              </a:rPr>
              <a:t>.a</a:t>
            </a:r>
            <a:r>
              <a:rPr lang="en-US" sz="3200" baseline="30000" dirty="0" err="1">
                <a:solidFill>
                  <a:schemeClr val="tx1"/>
                </a:solidFill>
              </a:rPr>
              <a:t>n</a:t>
            </a:r>
            <a:r>
              <a:rPr lang="en-US" sz="3200" baseline="30000" dirty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= </a:t>
            </a:r>
            <a:r>
              <a:rPr lang="en-US" sz="3200" dirty="0" err="1">
                <a:solidFill>
                  <a:schemeClr val="tx1"/>
                </a:solidFill>
              </a:rPr>
              <a:t>a</a:t>
            </a:r>
            <a:r>
              <a:rPr lang="en-US" sz="3200" baseline="30000" dirty="0" err="1">
                <a:solidFill>
                  <a:schemeClr val="tx1"/>
                </a:solidFill>
              </a:rPr>
              <a:t>k+n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tr-TR" dirty="0" smtClean="0"/>
              <a:t> </a:t>
            </a:r>
            <a:endParaRPr lang="en-US" dirty="0"/>
          </a:p>
        </p:txBody>
      </p:sp>
      <p:pic>
        <p:nvPicPr>
          <p:cNvPr id="11" name="Picture 10" descr="attention-98643_6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670" y="1525654"/>
            <a:ext cx="1246676" cy="10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2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14792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498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25984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045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50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76F2-8F7A-0446-97E7-A0082C0A3BA5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6001" y="138798"/>
            <a:ext cx="497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ÜSLÜ SAYILAR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595191" y="6162736"/>
            <a:ext cx="251834" cy="251834"/>
          </a:xfrm>
          <a:prstGeom prst="rect">
            <a:avLst/>
          </a:prstGeom>
        </p:spPr>
      </p:pic>
      <p:pic>
        <p:nvPicPr>
          <p:cNvPr id="5" name="Picture 4" descr="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277" y="6162735"/>
            <a:ext cx="251835" cy="251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4197" y="2061232"/>
            <a:ext cx="3238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. 3</a:t>
            </a:r>
            <a:r>
              <a:rPr lang="en-US" sz="3200" baseline="30000" dirty="0" smtClean="0"/>
              <a:t>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13+6 </a:t>
            </a:r>
            <a:r>
              <a:rPr lang="en-US" sz="3200" dirty="0" smtClean="0"/>
              <a:t>= 3</a:t>
            </a:r>
            <a:r>
              <a:rPr lang="en-US" sz="3200" baseline="30000" dirty="0" smtClean="0"/>
              <a:t>19</a:t>
            </a:r>
            <a:endParaRPr lang="en-US" sz="32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5125" y="3097808"/>
            <a:ext cx="1424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. 2</a:t>
            </a:r>
            <a:r>
              <a:rPr lang="en-US" sz="3200" baseline="30000" dirty="0" smtClean="0"/>
              <a:t>-3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05091" y="1115747"/>
            <a:ext cx="758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Çarpma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üslü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edelim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04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1522</Words>
  <Application>Microsoft Office PowerPoint</Application>
  <PresentationFormat>Özel</PresentationFormat>
  <Paragraphs>556</Paragraphs>
  <Slides>48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2" baseType="lpstr">
      <vt:lpstr>ＭＳ ゴシック</vt:lpstr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Tibet Oğuzoğlu</dc:creator>
  <cp:lastModifiedBy>VESTEL</cp:lastModifiedBy>
  <cp:revision>152</cp:revision>
  <dcterms:created xsi:type="dcterms:W3CDTF">2014-03-24T15:31:55Z</dcterms:created>
  <dcterms:modified xsi:type="dcterms:W3CDTF">2014-04-24T12:49:57Z</dcterms:modified>
</cp:coreProperties>
</file>