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8"/>
  </p:notesMasterIdLst>
  <p:sldIdLst>
    <p:sldId id="266" r:id="rId2"/>
    <p:sldId id="259" r:id="rId3"/>
    <p:sldId id="273" r:id="rId4"/>
    <p:sldId id="269" r:id="rId5"/>
    <p:sldId id="264" r:id="rId6"/>
    <p:sldId id="257" r:id="rId7"/>
    <p:sldId id="262" r:id="rId8"/>
    <p:sldId id="267" r:id="rId9"/>
    <p:sldId id="268" r:id="rId10"/>
    <p:sldId id="276" r:id="rId11"/>
    <p:sldId id="271" r:id="rId12"/>
    <p:sldId id="260" r:id="rId13"/>
    <p:sldId id="258" r:id="rId14"/>
    <p:sldId id="270" r:id="rId15"/>
    <p:sldId id="265" r:id="rId16"/>
    <p:sldId id="277"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674227E-3FAB-4560-88F1-EBF97B1D7CA4}">
          <p14:sldIdLst>
            <p14:sldId id="266"/>
            <p14:sldId id="259"/>
            <p14:sldId id="273"/>
            <p14:sldId id="269"/>
            <p14:sldId id="264"/>
            <p14:sldId id="257"/>
            <p14:sldId id="262"/>
            <p14:sldId id="267"/>
            <p14:sldId id="268"/>
            <p14:sldId id="276"/>
            <p14:sldId id="271"/>
            <p14:sldId id="260"/>
            <p14:sldId id="258"/>
            <p14:sldId id="270"/>
            <p14:sldId id="26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AB6"/>
    <a:srgbClr val="A50021"/>
    <a:srgbClr val="66FFFF"/>
    <a:srgbClr val="33CCFF"/>
    <a:srgbClr val="4C99FF"/>
    <a:srgbClr val="0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p:scale>
          <a:sx n="107" d="100"/>
          <a:sy n="107" d="100"/>
        </p:scale>
        <p:origin x="-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17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B5675-75F7-41A0-8A69-0E9178C2B3D2}" type="datetimeFigureOut">
              <a:rPr lang="tr-TR" smtClean="0"/>
              <a:t>01.01.2007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666E2-8345-4860-8AB6-0EA83E86635A}" type="slidenum">
              <a:rPr lang="tr-TR" smtClean="0"/>
              <a:t>‹#›</a:t>
            </a:fld>
            <a:endParaRPr lang="tr-TR"/>
          </a:p>
        </p:txBody>
      </p:sp>
    </p:spTree>
    <p:extLst>
      <p:ext uri="{BB962C8B-B14F-4D97-AF65-F5344CB8AC3E}">
        <p14:creationId xmlns:p14="http://schemas.microsoft.com/office/powerpoint/2010/main" val="287387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B666E2-8345-4860-8AB6-0EA83E86635A}" type="slidenum">
              <a:rPr lang="tr-TR" smtClean="0"/>
              <a:t>9</a:t>
            </a:fld>
            <a:endParaRPr lang="tr-TR"/>
          </a:p>
        </p:txBody>
      </p:sp>
    </p:spTree>
    <p:extLst>
      <p:ext uri="{BB962C8B-B14F-4D97-AF65-F5344CB8AC3E}">
        <p14:creationId xmlns:p14="http://schemas.microsoft.com/office/powerpoint/2010/main" val="76166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www.fenokulu.net</a:t>
            </a:r>
            <a:endParaRPr lang="tr-TR" dirty="0"/>
          </a:p>
        </p:txBody>
      </p:sp>
      <p:sp>
        <p:nvSpPr>
          <p:cNvPr id="4" name="Slayt Numarası Yer Tutucusu 3"/>
          <p:cNvSpPr>
            <a:spLocks noGrp="1"/>
          </p:cNvSpPr>
          <p:nvPr>
            <p:ph type="sldNum" sz="quarter" idx="10"/>
          </p:nvPr>
        </p:nvSpPr>
        <p:spPr/>
        <p:txBody>
          <a:bodyPr/>
          <a:lstStyle/>
          <a:p>
            <a:fld id="{3CB666E2-8345-4860-8AB6-0EA83E86635A}" type="slidenum">
              <a:rPr lang="tr-TR" smtClean="0"/>
              <a:t>13</a:t>
            </a:fld>
            <a:endParaRPr lang="tr-TR"/>
          </a:p>
        </p:txBody>
      </p:sp>
    </p:spTree>
    <p:extLst>
      <p:ext uri="{BB962C8B-B14F-4D97-AF65-F5344CB8AC3E}">
        <p14:creationId xmlns:p14="http://schemas.microsoft.com/office/powerpoint/2010/main" val="83832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3"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2"/>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2"/>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3" y="702070"/>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3" y="1794936"/>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4"/>
            <a:ext cx="1213821" cy="365125"/>
          </a:xfrm>
        </p:spPr>
        <p:txBody>
          <a:bodyPr/>
          <a:lstStyle/>
          <a:p>
            <a:fld id="{C801A8EA-F0EF-4E50-B83A-51DC4EED268F}" type="datetimeFigureOut">
              <a:rPr lang="tr-TR" smtClean="0"/>
              <a:t>01.01.2007</a:t>
            </a:fld>
            <a:endParaRPr lang="tr-TR"/>
          </a:p>
        </p:txBody>
      </p:sp>
      <p:sp>
        <p:nvSpPr>
          <p:cNvPr id="5" name="Footer Placeholder 4"/>
          <p:cNvSpPr>
            <a:spLocks noGrp="1"/>
          </p:cNvSpPr>
          <p:nvPr>
            <p:ph type="ftr" sz="quarter" idx="11"/>
          </p:nvPr>
        </p:nvSpPr>
        <p:spPr>
          <a:xfrm>
            <a:off x="1174044" y="5357594"/>
            <a:ext cx="5034845" cy="365125"/>
          </a:xfrm>
        </p:spPr>
        <p:txBody>
          <a:bodyPr/>
          <a:lstStyle/>
          <a:p>
            <a:endParaRPr lang="tr-TR"/>
          </a:p>
        </p:txBody>
      </p:sp>
      <p:sp>
        <p:nvSpPr>
          <p:cNvPr id="6" name="Slide Number Placeholder 5"/>
          <p:cNvSpPr>
            <a:spLocks noGrp="1"/>
          </p:cNvSpPr>
          <p:nvPr>
            <p:ph type="sldNum" sz="quarter" idx="12"/>
          </p:nvPr>
        </p:nvSpPr>
        <p:spPr>
          <a:xfrm>
            <a:off x="6213933" y="5357594"/>
            <a:ext cx="554023" cy="365125"/>
          </a:xfrm>
        </p:spPr>
        <p:txBody>
          <a:bodyPr/>
          <a:lstStyle>
            <a:lvl1pPr algn="ctr">
              <a:defRPr/>
            </a:lvl1pPr>
          </a:lstStyle>
          <a:p>
            <a:fld id="{3756897C-B382-4438-A1A5-DF09AE5FA7BC}"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801A8EA-F0EF-4E50-B83A-51DC4EED268F}" type="datetimeFigureOut">
              <a:rPr lang="tr-TR" smtClean="0"/>
              <a:t>01.01.2007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2"/>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4"/>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801A8EA-F0EF-4E50-B83A-51DC4EED268F}" type="datetimeFigureOut">
              <a:rPr lang="tr-TR" smtClean="0"/>
              <a:t>01.01.2007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801A8EA-F0EF-4E50-B83A-51DC4EED268F}" type="datetimeFigureOut">
              <a:rPr lang="tr-TR" smtClean="0"/>
              <a:t>01.01.2007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9" y="3725336"/>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01A8EA-F0EF-4E50-B83A-51DC4EED268F}" type="datetimeFigureOut">
              <a:rPr lang="tr-TR" smtClean="0"/>
              <a:t>01.01.2007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C801A8EA-F0EF-4E50-B83A-51DC4EED268F}" type="datetimeFigureOut">
              <a:rPr lang="tr-TR" smtClean="0"/>
              <a:t>01.01.2007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756897C-B382-4438-A1A5-DF09AE5FA7BC}"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72"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C801A8EA-F0EF-4E50-B83A-51DC4EED268F}" type="datetimeFigureOut">
              <a:rPr lang="tr-TR" smtClean="0"/>
              <a:t>01.01.2007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56897C-B382-4438-A1A5-DF09AE5FA7BC}"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801A8EA-F0EF-4E50-B83A-51DC4EED268F}" type="datetimeFigureOut">
              <a:rPr lang="tr-TR" smtClean="0"/>
              <a:t>01.01.2007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01A8EA-F0EF-4E50-B83A-51DC4EED268F}" type="datetimeFigureOut">
              <a:rPr lang="tr-TR" smtClean="0"/>
              <a:t>01.01.2007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756897C-B382-4438-A1A5-DF09AE5FA7B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80"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9"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4"/>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5"/>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700" y="5885674"/>
            <a:ext cx="1213821" cy="365125"/>
          </a:xfrm>
        </p:spPr>
        <p:txBody>
          <a:bodyPr/>
          <a:lstStyle/>
          <a:p>
            <a:fld id="{C801A8EA-F0EF-4E50-B83A-51DC4EED268F}" type="datetimeFigureOut">
              <a:rPr lang="tr-TR" smtClean="0"/>
              <a:t>01.01.2007</a:t>
            </a:fld>
            <a:endParaRPr lang="tr-TR"/>
          </a:p>
        </p:txBody>
      </p:sp>
      <p:sp>
        <p:nvSpPr>
          <p:cNvPr id="6" name="Footer Placeholder 5"/>
          <p:cNvSpPr>
            <a:spLocks noGrp="1"/>
          </p:cNvSpPr>
          <p:nvPr>
            <p:ph type="ftr" sz="quarter" idx="11"/>
          </p:nvPr>
        </p:nvSpPr>
        <p:spPr>
          <a:xfrm rot="-60000">
            <a:off x="914557" y="5829263"/>
            <a:ext cx="3522607" cy="365125"/>
          </a:xfrm>
        </p:spPr>
        <p:txBody>
          <a:bodyPr/>
          <a:lstStyle/>
          <a:p>
            <a:endParaRPr lang="tr-TR"/>
          </a:p>
        </p:txBody>
      </p:sp>
      <p:sp>
        <p:nvSpPr>
          <p:cNvPr id="7" name="Slide Number Placeholder 6"/>
          <p:cNvSpPr>
            <a:spLocks noGrp="1"/>
          </p:cNvSpPr>
          <p:nvPr>
            <p:ph type="sldNum" sz="quarter" idx="12"/>
          </p:nvPr>
        </p:nvSpPr>
        <p:spPr>
          <a:xfrm rot="60000">
            <a:off x="7557315" y="5896963"/>
            <a:ext cx="554023" cy="365125"/>
          </a:xfrm>
        </p:spPr>
        <p:txBody>
          <a:bodyPr/>
          <a:lstStyle/>
          <a:p>
            <a:fld id="{3756897C-B382-4438-A1A5-DF09AE5FA7BC}"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80"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60"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9"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8"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9"/>
            <a:ext cx="1213821" cy="365125"/>
          </a:xfrm>
        </p:spPr>
        <p:txBody>
          <a:bodyPr/>
          <a:lstStyle/>
          <a:p>
            <a:fld id="{C801A8EA-F0EF-4E50-B83A-51DC4EED268F}" type="datetimeFigureOut">
              <a:rPr lang="tr-TR" smtClean="0"/>
              <a:t>01.01.2007</a:t>
            </a:fld>
            <a:endParaRPr lang="tr-TR"/>
          </a:p>
        </p:txBody>
      </p:sp>
      <p:sp>
        <p:nvSpPr>
          <p:cNvPr id="6" name="Footer Placeholder 5"/>
          <p:cNvSpPr>
            <a:spLocks noGrp="1"/>
          </p:cNvSpPr>
          <p:nvPr>
            <p:ph type="ftr" sz="quarter" idx="11"/>
          </p:nvPr>
        </p:nvSpPr>
        <p:spPr>
          <a:xfrm rot="-60000">
            <a:off x="914569" y="5831039"/>
            <a:ext cx="3319043" cy="365125"/>
          </a:xfrm>
        </p:spPr>
        <p:txBody>
          <a:bodyPr/>
          <a:lstStyle/>
          <a:p>
            <a:endParaRPr lang="tr-TR"/>
          </a:p>
        </p:txBody>
      </p:sp>
      <p:sp>
        <p:nvSpPr>
          <p:cNvPr id="7" name="Slide Number Placeholder 6"/>
          <p:cNvSpPr>
            <a:spLocks noGrp="1"/>
          </p:cNvSpPr>
          <p:nvPr>
            <p:ph type="sldNum" sz="quarter" idx="12"/>
          </p:nvPr>
        </p:nvSpPr>
        <p:spPr>
          <a:xfrm rot="60000">
            <a:off x="7562091" y="5900028"/>
            <a:ext cx="554023" cy="365125"/>
          </a:xfrm>
        </p:spPr>
        <p:txBody>
          <a:bodyPr/>
          <a:lstStyle/>
          <a:p>
            <a:fld id="{3756897C-B382-4438-A1A5-DF09AE5FA7BC}"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3"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3"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4"/>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8"/>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4"/>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801A8EA-F0EF-4E50-B83A-51DC4EED268F}" type="datetimeFigureOut">
              <a:rPr lang="tr-TR" smtClean="0"/>
              <a:t>01.01.2007</a:t>
            </a:fld>
            <a:endParaRPr lang="tr-TR"/>
          </a:p>
        </p:txBody>
      </p:sp>
      <p:sp>
        <p:nvSpPr>
          <p:cNvPr id="5" name="Footer Placeholder 4"/>
          <p:cNvSpPr>
            <a:spLocks noGrp="1"/>
          </p:cNvSpPr>
          <p:nvPr>
            <p:ph type="ftr" sz="quarter" idx="3"/>
          </p:nvPr>
        </p:nvSpPr>
        <p:spPr>
          <a:xfrm>
            <a:off x="914403" y="5809154"/>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5" y="5809154"/>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756897C-B382-4438-A1A5-DF09AE5FA7B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6.wav"/></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7.wav"/><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8.wav"/><Relationship Id="rId1" Type="http://schemas.openxmlformats.org/officeDocument/2006/relationships/slideLayout" Target="../slideLayouts/slideLayout9.xml"/><Relationship Id="rId4" Type="http://schemas.openxmlformats.org/officeDocument/2006/relationships/audio" Target="../media/audio8.wav"/></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8.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6.xml"/><Relationship Id="rId5" Type="http://schemas.openxmlformats.org/officeDocument/2006/relationships/audio" Target="../media/audio3.wav"/><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4.wav"/><Relationship Id="rId1" Type="http://schemas.openxmlformats.org/officeDocument/2006/relationships/slideLayout" Target="../slideLayouts/slideLayout9.xml"/><Relationship Id="rId5" Type="http://schemas.openxmlformats.org/officeDocument/2006/relationships/audio" Target="../media/audio4.wav"/><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5.wav"/><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ctrTitle"/>
          </p:nvPr>
        </p:nvSpPr>
        <p:spPr/>
        <p:txBody>
          <a:bodyPr/>
          <a:lstStyle/>
          <a:p>
            <a:r>
              <a:rPr lang="tr-TR" dirty="0" smtClean="0">
                <a:solidFill>
                  <a:schemeClr val="accent2">
                    <a:lumMod val="60000"/>
                    <a:lumOff val="40000"/>
                  </a:schemeClr>
                </a:solidFill>
              </a:rPr>
              <a:t>	</a:t>
            </a:r>
            <a:endParaRPr lang="tr-TR" dirty="0">
              <a:solidFill>
                <a:schemeClr val="accent2">
                  <a:lumMod val="60000"/>
                  <a:lumOff val="40000"/>
                </a:schemeClr>
              </a:solidFill>
            </a:endParaRPr>
          </a:p>
        </p:txBody>
      </p:sp>
      <p:sp>
        <p:nvSpPr>
          <p:cNvPr id="2" name="Alt Başlık 1"/>
          <p:cNvSpPr>
            <a:spLocks noGrp="1"/>
          </p:cNvSpPr>
          <p:nvPr>
            <p:ph type="subTitle" idx="1"/>
          </p:nvPr>
        </p:nvSpPr>
        <p:spPr>
          <a:xfrm>
            <a:off x="1727201" y="1412776"/>
            <a:ext cx="5712179" cy="3847846"/>
          </a:xfrm>
        </p:spPr>
        <p:txBody>
          <a:bodyPr/>
          <a:lstStyle/>
          <a:p>
            <a:r>
              <a:rPr lang="tr-TR" dirty="0" smtClean="0">
                <a:solidFill>
                  <a:srgbClr val="B21AB6"/>
                </a:solidFill>
                <a:latin typeface="Calibri" panose="020F0502020204030204" pitchFamily="34" charset="0"/>
              </a:rPr>
              <a:t>ELEKTRİĞİN YOLCULUĞU</a:t>
            </a:r>
          </a:p>
          <a:p>
            <a:r>
              <a:rPr lang="tr-TR" dirty="0" smtClean="0">
                <a:solidFill>
                  <a:srgbClr val="B21AB6"/>
                </a:solidFill>
                <a:latin typeface="Calibri" panose="020F0502020204030204" pitchFamily="34" charset="0"/>
              </a:rPr>
              <a:t>İLETKEN VE YALITKANLAR                                         </a:t>
            </a:r>
          </a:p>
          <a:p>
            <a:endParaRPr lang="tr-TR" dirty="0" smtClean="0">
              <a:solidFill>
                <a:srgbClr val="B21AB6"/>
              </a:solidFill>
            </a:endParaRPr>
          </a:p>
          <a:p>
            <a:r>
              <a:rPr lang="tr-TR" dirty="0" smtClean="0">
                <a:solidFill>
                  <a:srgbClr val="33CCFF"/>
                </a:solidFill>
                <a:latin typeface="Franklin Gothic Heavy" panose="020B0903020102020204" pitchFamily="34" charset="0"/>
              </a:rPr>
              <a:t>MELİKE SÜLÜMANLAR  489     </a:t>
            </a:r>
          </a:p>
          <a:p>
            <a:r>
              <a:rPr lang="tr-TR" dirty="0" smtClean="0">
                <a:solidFill>
                  <a:srgbClr val="33CCFF"/>
                </a:solidFill>
                <a:latin typeface="Franklin Gothic Heavy" panose="020B0903020102020204" pitchFamily="34" charset="0"/>
              </a:rPr>
              <a:t>HİVA ÖZTÜRK   378</a:t>
            </a:r>
          </a:p>
          <a:p>
            <a:r>
              <a:rPr lang="tr-TR" dirty="0" smtClean="0">
                <a:solidFill>
                  <a:srgbClr val="33CCFF"/>
                </a:solidFill>
                <a:latin typeface="Arial Black" panose="020B0A04020102020204" pitchFamily="34" charset="0"/>
              </a:rPr>
              <a:t>6/C </a:t>
            </a:r>
          </a:p>
          <a:p>
            <a:endParaRPr lang="tr-TR" dirty="0">
              <a:solidFill>
                <a:srgbClr val="33CCFF"/>
              </a:solidFill>
              <a:latin typeface="Arial Black" panose="020B0A040201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69768">
            <a:off x="1180300" y="3769533"/>
            <a:ext cx="14287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7269">
            <a:off x="6634385" y="3675104"/>
            <a:ext cx="13049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o 4"/>
          <p:cNvGraphicFramePr>
            <a:graphicFrameLocks noGrp="1"/>
          </p:cNvGraphicFramePr>
          <p:nvPr>
            <p:extLst>
              <p:ext uri="{D42A27DB-BD31-4B8C-83A1-F6EECF244321}">
                <p14:modId xmlns:p14="http://schemas.microsoft.com/office/powerpoint/2010/main" val="2432768406"/>
              </p:ext>
            </p:extLst>
          </p:nvPr>
        </p:nvGraphicFramePr>
        <p:xfrm>
          <a:off x="1619672" y="5013176"/>
          <a:ext cx="6074553" cy="594804"/>
        </p:xfrm>
        <a:graphic>
          <a:graphicData uri="http://schemas.openxmlformats.org/drawingml/2006/table">
            <a:tbl>
              <a:tblPr/>
              <a:tblGrid>
                <a:gridCol w="6074553"/>
              </a:tblGrid>
              <a:tr h="594804">
                <a:tc>
                  <a:txBody>
                    <a:bodyPr/>
                    <a:lstStyle/>
                    <a:p>
                      <a:r>
                        <a:rPr lang="tr-TR" dirty="0" smtClean="0">
                          <a:solidFill>
                            <a:srgbClr val="B21AB6"/>
                          </a:solidFill>
                        </a:rPr>
                        <a:t>ŞEHİT </a:t>
                      </a:r>
                      <a:r>
                        <a:rPr lang="tr-TR" baseline="0" dirty="0" smtClean="0">
                          <a:solidFill>
                            <a:srgbClr val="B21AB6"/>
                          </a:solidFill>
                        </a:rPr>
                        <a:t> POLİS  İSMAİL  ÖZBEK  ORTAOKULU  KESTEL/ BURSA</a:t>
                      </a:r>
                      <a:endParaRPr lang="tr-TR" dirty="0">
                        <a:solidFill>
                          <a:srgbClr val="B21AB6"/>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7374612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wind.wav"/>
          </p:stSnd>
        </p:sndAc>
      </p:transition>
    </mc:Choice>
    <mc:Fallback xmlns="">
      <p:transition spd="slow">
        <p:dissolve/>
        <p:sndAc>
          <p:stSnd>
            <p:snd r:embed="rId5" name="win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4703"/>
            <a:ext cx="7560840" cy="551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418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3">
                    <a:lumMod val="60000"/>
                    <a:lumOff val="40000"/>
                  </a:schemeClr>
                </a:solidFill>
              </a:rPr>
              <a:t>DİRENÇ ÖLÇÜLEBİLİR Mİ?</a:t>
            </a:r>
            <a:endParaRPr lang="tr-TR" dirty="0">
              <a:solidFill>
                <a:schemeClr val="accent3">
                  <a:lumMod val="60000"/>
                  <a:lumOff val="40000"/>
                </a:schemeClr>
              </a:solidFill>
            </a:endParaRPr>
          </a:p>
        </p:txBody>
      </p:sp>
      <p:sp>
        <p:nvSpPr>
          <p:cNvPr id="3" name="İçerik Yer Tutucusu 2"/>
          <p:cNvSpPr>
            <a:spLocks noGrp="1"/>
          </p:cNvSpPr>
          <p:nvPr>
            <p:ph sz="quarter" idx="13"/>
          </p:nvPr>
        </p:nvSpPr>
        <p:spPr>
          <a:xfrm>
            <a:off x="1115616" y="2121407"/>
            <a:ext cx="3383232" cy="3602736"/>
          </a:xfrm>
        </p:spPr>
        <p:txBody>
          <a:bodyPr>
            <a:normAutofit/>
          </a:bodyPr>
          <a:lstStyle/>
          <a:p>
            <a:r>
              <a:rPr lang="tr-TR" dirty="0" smtClean="0"/>
              <a:t>Boyunuz kaç santimetre ? diye sorulursa boyunuzu ölçerek 140 cm diyebilirsiniz. Çantanız kaç gramdır ? Diye sorulursa çantanızı tartarak 1200 gram diyebilirsiniz.  </a:t>
            </a:r>
            <a:endParaRPr lang="tr-TR" dirty="0"/>
          </a:p>
        </p:txBody>
      </p:sp>
      <p:sp>
        <p:nvSpPr>
          <p:cNvPr id="4" name="İçerik Yer Tutucusu 3"/>
          <p:cNvSpPr>
            <a:spLocks noGrp="1"/>
          </p:cNvSpPr>
          <p:nvPr>
            <p:ph sz="quarter" idx="14"/>
          </p:nvPr>
        </p:nvSpPr>
        <p:spPr>
          <a:xfrm>
            <a:off x="4663440" y="2119313"/>
            <a:ext cx="3436952" cy="3605212"/>
          </a:xfrm>
        </p:spPr>
        <p:txBody>
          <a:bodyPr>
            <a:normAutofit/>
          </a:bodyPr>
          <a:lstStyle/>
          <a:p>
            <a:r>
              <a:rPr lang="tr-TR" dirty="0" smtClean="0"/>
              <a:t>Elektronik aletlerde birçok devre elemanları kullanılır . Bunlar karmaşık yapılar oluşturup farklı görevleri yapar. Bu görev farklılıklarına rağmen ortak noktaları da vardır. </a:t>
            </a:r>
            <a:endParaRPr lang="tr-TR" dirty="0"/>
          </a:p>
        </p:txBody>
      </p:sp>
    </p:spTree>
    <p:extLst>
      <p:ext uri="{BB962C8B-B14F-4D97-AF65-F5344CB8AC3E}">
        <p14:creationId xmlns:p14="http://schemas.microsoft.com/office/powerpoint/2010/main" val="3708400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0" end="0"/>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rot="-60000">
            <a:off x="0" y="1006475"/>
            <a:ext cx="2973388" cy="1435100"/>
          </a:xfrm>
        </p:spPr>
        <p:txBody>
          <a:bodyPr>
            <a:normAutofit/>
          </a:bodyPr>
          <a:lstStyle/>
          <a:p>
            <a:r>
              <a:rPr lang="tr-TR" dirty="0" smtClean="0">
                <a:solidFill>
                  <a:srgbClr val="7030A0"/>
                </a:solidFill>
              </a:rPr>
              <a:t/>
            </a:r>
            <a:br>
              <a:rPr lang="tr-TR" dirty="0" smtClean="0">
                <a:solidFill>
                  <a:srgbClr val="7030A0"/>
                </a:solidFill>
              </a:rPr>
            </a:br>
            <a:endParaRPr lang="tr-TR" dirty="0">
              <a:solidFill>
                <a:srgbClr val="7030A0"/>
              </a:solidFill>
            </a:endParaRPr>
          </a:p>
        </p:txBody>
      </p:sp>
      <p:sp>
        <p:nvSpPr>
          <p:cNvPr id="5" name="Metin Yer Tutucusu 4"/>
          <p:cNvSpPr>
            <a:spLocks noGrp="1"/>
          </p:cNvSpPr>
          <p:nvPr>
            <p:ph type="body" sz="half" idx="4294967295"/>
          </p:nvPr>
        </p:nvSpPr>
        <p:spPr>
          <a:xfrm rot="20385684">
            <a:off x="0" y="781050"/>
            <a:ext cx="3044825" cy="2546350"/>
          </a:xfrm>
        </p:spPr>
        <p:txBody>
          <a:bodyPr>
            <a:normAutofit/>
          </a:bodyPr>
          <a:lstStyle/>
          <a:p>
            <a:r>
              <a:rPr lang="tr-TR" dirty="0"/>
              <a:t/>
            </a:r>
            <a:br>
              <a:rPr lang="tr-TR" dirty="0"/>
            </a:br>
            <a:r>
              <a:rPr lang="tr-TR" dirty="0"/>
              <a:t/>
            </a:r>
            <a:br>
              <a:rPr lang="tr-TR" dirty="0"/>
            </a:b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27456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breeze.wav"/>
          </p:stSnd>
        </p:sndAc>
      </p:transition>
    </mc:Choice>
    <mc:Fallback xmlns="">
      <p:transition spd="slow">
        <p:fade/>
        <p:sndAc>
          <p:stSnd>
            <p:snd r:embed="rId6"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4098"/>
                                        </p:tgtEl>
                                        <p:attrNameLst>
                                          <p:attrName>style.color</p:attrName>
                                        </p:attrNameLst>
                                      </p:cBhvr>
                                      <p:by>
                                        <p:hsl h="0" s="12549" l="25098"/>
                                      </p:by>
                                    </p:animClr>
                                    <p:animClr clrSpc="hsl" dir="cw">
                                      <p:cBhvr>
                                        <p:cTn id="7" dur="500" fill="hold"/>
                                        <p:tgtEl>
                                          <p:spTgt spid="4098"/>
                                        </p:tgtEl>
                                        <p:attrNameLst>
                                          <p:attrName>fillcolor</p:attrName>
                                        </p:attrNameLst>
                                      </p:cBhvr>
                                      <p:by>
                                        <p:hsl h="0" s="12549" l="25098"/>
                                      </p:by>
                                    </p:animClr>
                                    <p:animClr clrSpc="hsl" dir="cw">
                                      <p:cBhvr>
                                        <p:cTn id="8" dur="500" fill="hold"/>
                                        <p:tgtEl>
                                          <p:spTgt spid="4098"/>
                                        </p:tgtEl>
                                        <p:attrNameLst>
                                          <p:attrName>stroke.color</p:attrName>
                                        </p:attrNameLst>
                                      </p:cBhvr>
                                      <p:by>
                                        <p:hsl h="0" s="12549" l="25098"/>
                                      </p:by>
                                    </p:animClr>
                                    <p:set>
                                      <p:cBhvr>
                                        <p:cTn id="9" dur="500" fill="hold"/>
                                        <p:tgtEl>
                                          <p:spTgt spid="40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1328738"/>
            <a:ext cx="66675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77767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3" name="explode.wav"/>
          </p:stSnd>
        </p:sndAc>
      </p:transition>
    </mc:Choice>
    <mc:Fallback xmlns="">
      <p:transition spd="slow">
        <p:dissolve/>
        <p:sndAc>
          <p:stSnd>
            <p:snd r:embed="rId5"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723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anim calcmode="lin" valueType="num">
                                      <p:cBhvr>
                                        <p:cTn id="8" dur="2000" fill="hold"/>
                                        <p:tgtEl>
                                          <p:spTgt spid="5123"/>
                                        </p:tgtEl>
                                        <p:attrNameLst>
                                          <p:attrName>ppt_w</p:attrName>
                                        </p:attrNameLst>
                                      </p:cBhvr>
                                      <p:tavLst>
                                        <p:tav tm="0" fmla="#ppt_w*sin(2.5*pi*$)">
                                          <p:val>
                                            <p:fltVal val="0"/>
                                          </p:val>
                                        </p:tav>
                                        <p:tav tm="100000">
                                          <p:val>
                                            <p:fltVal val="1"/>
                                          </p:val>
                                        </p:tav>
                                      </p:tavLst>
                                    </p:anim>
                                    <p:anim calcmode="lin" valueType="num">
                                      <p:cBhvr>
                                        <p:cTn id="9"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rot="-60000">
            <a:off x="1058832" y="-143485"/>
            <a:ext cx="3214408" cy="1772740"/>
          </a:xfrm>
        </p:spPr>
        <p:txBody>
          <a:bodyPr>
            <a:normAutofit/>
          </a:bodyPr>
          <a:lstStyle/>
          <a:p>
            <a:r>
              <a:rPr lang="tr-TR" dirty="0" smtClean="0">
                <a:solidFill>
                  <a:schemeClr val="accent4">
                    <a:lumMod val="50000"/>
                  </a:schemeClr>
                </a:solidFill>
              </a:rPr>
              <a:t>SORULAR</a:t>
            </a:r>
          </a:p>
        </p:txBody>
      </p:sp>
      <p:sp>
        <p:nvSpPr>
          <p:cNvPr id="6" name="Metin Yer Tutucusu 5"/>
          <p:cNvSpPr>
            <a:spLocks noGrp="1"/>
          </p:cNvSpPr>
          <p:nvPr>
            <p:ph type="body" sz="half" idx="2"/>
          </p:nvPr>
        </p:nvSpPr>
        <p:spPr>
          <a:xfrm rot="-60000">
            <a:off x="1004564" y="1945442"/>
            <a:ext cx="3311863" cy="3806453"/>
          </a:xfrm>
        </p:spPr>
        <p:txBody>
          <a:bodyPr/>
          <a:lstStyle/>
          <a:p>
            <a:r>
              <a:rPr lang="tr-TR" dirty="0" smtClean="0"/>
              <a:t>(</a:t>
            </a:r>
            <a:r>
              <a:rPr lang="tr-TR" dirty="0" smtClean="0">
                <a:solidFill>
                  <a:srgbClr val="FF0000"/>
                </a:solidFill>
              </a:rPr>
              <a:t>D</a:t>
            </a:r>
            <a:r>
              <a:rPr lang="tr-TR" dirty="0" smtClean="0"/>
              <a:t>) Yalıtkan maddelerin dirençleri büyüktür.</a:t>
            </a:r>
          </a:p>
          <a:p>
            <a:r>
              <a:rPr lang="tr-TR" dirty="0" smtClean="0"/>
              <a:t>(</a:t>
            </a:r>
            <a:r>
              <a:rPr lang="tr-TR" dirty="0" smtClean="0">
                <a:solidFill>
                  <a:srgbClr val="FF0000"/>
                </a:solidFill>
              </a:rPr>
              <a:t>Y</a:t>
            </a:r>
            <a:r>
              <a:rPr lang="tr-TR" dirty="0" smtClean="0"/>
              <a:t>) Elektrik enerjisinin zorlaştırmak için iletkenin basit olanı genişletilmelidir.</a:t>
            </a:r>
          </a:p>
          <a:p>
            <a:r>
              <a:rPr lang="tr-TR" dirty="0" smtClean="0"/>
              <a:t>(</a:t>
            </a:r>
            <a:r>
              <a:rPr lang="tr-TR" dirty="0" smtClean="0">
                <a:solidFill>
                  <a:srgbClr val="FF0000"/>
                </a:solidFill>
              </a:rPr>
              <a:t>D</a:t>
            </a:r>
            <a:r>
              <a:rPr lang="tr-TR" dirty="0" smtClean="0"/>
              <a:t>) Metaller iyi iletkenlerdir.</a:t>
            </a:r>
          </a:p>
          <a:p>
            <a:r>
              <a:rPr lang="tr-TR" dirty="0" smtClean="0"/>
              <a:t>(</a:t>
            </a:r>
            <a:r>
              <a:rPr lang="tr-TR" dirty="0" smtClean="0">
                <a:solidFill>
                  <a:srgbClr val="FF0000"/>
                </a:solidFill>
              </a:rPr>
              <a:t>Y</a:t>
            </a:r>
            <a:r>
              <a:rPr lang="tr-TR" dirty="0" smtClean="0"/>
              <a:t>) Şekerli su elektriği iletir , sirke  iletmez.</a:t>
            </a:r>
          </a:p>
          <a:p>
            <a:r>
              <a:rPr lang="tr-TR" dirty="0" smtClean="0"/>
              <a:t>(</a:t>
            </a:r>
            <a:r>
              <a:rPr lang="tr-TR" dirty="0" smtClean="0">
                <a:solidFill>
                  <a:srgbClr val="FF0000"/>
                </a:solidFill>
              </a:rPr>
              <a:t>Y</a:t>
            </a:r>
            <a:r>
              <a:rPr lang="tr-TR" dirty="0" smtClean="0"/>
              <a:t>) Her devre elemanının sadece bir ucu vardır.</a:t>
            </a:r>
          </a:p>
          <a:p>
            <a:r>
              <a:rPr lang="tr-TR" dirty="0" smtClean="0"/>
              <a:t>(</a:t>
            </a:r>
            <a:r>
              <a:rPr lang="tr-TR" dirty="0" smtClean="0">
                <a:solidFill>
                  <a:srgbClr val="FF0000"/>
                </a:solidFill>
              </a:rPr>
              <a:t>D</a:t>
            </a:r>
            <a:r>
              <a:rPr lang="tr-TR" dirty="0" smtClean="0"/>
              <a:t>) İletken ve yakıtların dirençleri vardır.</a:t>
            </a:r>
            <a:endParaRPr lang="tr-T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491" y="1584656"/>
            <a:ext cx="3231954" cy="364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6659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chemeClr val="accent2"/>
                                        </p:clrVal>
                                      </p:to>
                                    </p:set>
                                    <p:set>
                                      <p:cBhvr>
                                        <p:cTn id="7" dur="500" fill="hold"/>
                                        <p:tgtEl>
                                          <p:spTgt spid="4"/>
                                        </p:tgtEl>
                                        <p:attrNameLst>
                                          <p:attrName>fillcolor</p:attrName>
                                        </p:attrNameLst>
                                      </p:cBhvr>
                                      <p:to>
                                        <p:clrVal>
                                          <a:schemeClr val="accent2"/>
                                        </p:clrVal>
                                      </p:to>
                                    </p:set>
                                    <p:set>
                                      <p:cBhvr>
                                        <p:cTn id="8" dur="500" fill="hold"/>
                                        <p:tgtEl>
                                          <p:spTgt spid="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6">
                                            <p:txEl>
                                              <p:pRg st="0" end="0"/>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6">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6">
                                            <p:txEl>
                                              <p:pRg st="2" end="2"/>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6">
                                            <p:txEl>
                                              <p:pRg st="3" end="3"/>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6">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6">
                                            <p:txEl>
                                              <p:pRg st="5" end="5"/>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1028"/>
                                        </p:tgtEl>
                                        <p:attrNameLst>
                                          <p:attrName>style.color</p:attrName>
                                        </p:attrNameLst>
                                      </p:cBhvr>
                                      <p:to>
                                        <a:schemeClr val="accent2"/>
                                      </p:to>
                                    </p:animClr>
                                    <p:animClr clrSpc="rgb" dir="cw">
                                      <p:cBhvr>
                                        <p:cTn id="37" dur="500" fill="hold"/>
                                        <p:tgtEl>
                                          <p:spTgt spid="1028"/>
                                        </p:tgtEl>
                                        <p:attrNameLst>
                                          <p:attrName>fillcolor</p:attrName>
                                        </p:attrNameLst>
                                      </p:cBhvr>
                                      <p:to>
                                        <a:schemeClr val="accent2"/>
                                      </p:to>
                                    </p:animClr>
                                    <p:set>
                                      <p:cBhvr>
                                        <p:cTn id="38" dur="500" fill="hold"/>
                                        <p:tgtEl>
                                          <p:spTgt spid="1028"/>
                                        </p:tgtEl>
                                        <p:attrNameLst>
                                          <p:attrName>fill.type</p:attrName>
                                        </p:attrNameLst>
                                      </p:cBhvr>
                                      <p:to>
                                        <p:strVal val="solid"/>
                                      </p:to>
                                    </p:set>
                                    <p:set>
                                      <p:cBhvr>
                                        <p:cTn id="39" dur="500" fill="hold"/>
                                        <p:tgtEl>
                                          <p:spTgt spid="10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4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146"/>
                                        </p:tgtEl>
                                        <p:attrNameLst>
                                          <p:attrName>ppt_w</p:attrName>
                                        </p:attrNameLst>
                                      </p:cBhvr>
                                      <p:tavLst>
                                        <p:tav tm="0">
                                          <p:val>
                                            <p:strVal val="ppt_w"/>
                                          </p:val>
                                        </p:tav>
                                        <p:tav tm="100000">
                                          <p:val>
                                            <p:fltVal val="0"/>
                                          </p:val>
                                        </p:tav>
                                      </p:tavLst>
                                    </p:anim>
                                    <p:anim calcmode="lin" valueType="num">
                                      <p:cBhvr>
                                        <p:cTn id="7" dur="500"/>
                                        <p:tgtEl>
                                          <p:spTgt spid="6146"/>
                                        </p:tgtEl>
                                        <p:attrNameLst>
                                          <p:attrName>ppt_h</p:attrName>
                                        </p:attrNameLst>
                                      </p:cBhvr>
                                      <p:tavLst>
                                        <p:tav tm="0">
                                          <p:val>
                                            <p:strVal val="ppt_h"/>
                                          </p:val>
                                        </p:tav>
                                        <p:tav tm="100000">
                                          <p:val>
                                            <p:fltVal val="0"/>
                                          </p:val>
                                        </p:tav>
                                      </p:tavLst>
                                    </p:anim>
                                    <p:animEffect transition="out" filter="fade">
                                      <p:cBhvr>
                                        <p:cTn id="8" dur="500"/>
                                        <p:tgtEl>
                                          <p:spTgt spid="6146"/>
                                        </p:tgtEl>
                                      </p:cBhvr>
                                    </p:animEffect>
                                    <p:set>
                                      <p:cBhvr>
                                        <p:cTn id="9"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rot="-60000">
            <a:off x="995004" y="-504901"/>
            <a:ext cx="3064827" cy="2708797"/>
          </a:xfrm>
        </p:spPr>
        <p:txBody>
          <a:bodyPr/>
          <a:lstStyle/>
          <a:p>
            <a:r>
              <a:rPr lang="tr-TR" dirty="0" smtClean="0">
                <a:solidFill>
                  <a:srgbClr val="FF0000"/>
                </a:solidFill>
              </a:rPr>
              <a:t>Ampul De Bir Dirençtir</a:t>
            </a:r>
            <a:endParaRPr lang="tr-TR" dirty="0">
              <a:solidFill>
                <a:srgbClr val="FF0000"/>
              </a:solidFill>
            </a:endParaRPr>
          </a:p>
        </p:txBody>
      </p:sp>
      <p:sp>
        <p:nvSpPr>
          <p:cNvPr id="6" name="Metin Yer Tutucusu 5"/>
          <p:cNvSpPr>
            <a:spLocks noGrp="1"/>
          </p:cNvSpPr>
          <p:nvPr>
            <p:ph type="body" sz="half" idx="2"/>
          </p:nvPr>
        </p:nvSpPr>
        <p:spPr>
          <a:xfrm rot="-60000">
            <a:off x="1141906" y="2661695"/>
            <a:ext cx="2897347" cy="3313120"/>
          </a:xfrm>
        </p:spPr>
        <p:txBody>
          <a:bodyPr/>
          <a:lstStyle/>
          <a:p>
            <a:r>
              <a:rPr lang="tr-TR" dirty="0" smtClean="0"/>
              <a:t>Evlerde kullandığınız ampullerin aydınlatma miktarı aynı değildir. Çok aydınlatan ampuller elektriğin enerjisini de çok kullanır. Buna göre kullanacağınız yerin büyüklüğüne göre ampul seçmek, elektrik enerjisi için ödenecek fatura da olumlu etkileyecektir.</a:t>
            </a:r>
            <a:endParaRPr lang="tr-TR"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1196752"/>
            <a:ext cx="324036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393210"/>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whoosh.wav"/>
          </p:stSnd>
        </p:sndAc>
      </p:transition>
    </mc:Choice>
    <mc:Fallback xmlns="">
      <p:transition spd="slow">
        <p:blinds dir="vert"/>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80">
                                          <p:stCondLst>
                                            <p:cond delay="0"/>
                                          </p:stCondLst>
                                        </p:cTn>
                                        <p:tgtEl>
                                          <p:spTgt spid="6">
                                            <p:txEl>
                                              <p:pRg st="0" end="0"/>
                                            </p:txEl>
                                          </p:spTgt>
                                        </p:tgtEl>
                                      </p:cBhvr>
                                    </p:animEffect>
                                    <p:anim calcmode="lin" valueType="num">
                                      <p:cBhvr>
                                        <p:cTn id="1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xEl>
                                              <p:pRg st="0" end="0"/>
                                            </p:txEl>
                                          </p:spTgt>
                                        </p:tgtEl>
                                      </p:cBhvr>
                                      <p:to x="100000" y="60000"/>
                                    </p:animScale>
                                    <p:animScale>
                                      <p:cBhvr>
                                        <p:cTn id="20" dur="166" decel="50000">
                                          <p:stCondLst>
                                            <p:cond delay="676"/>
                                          </p:stCondLst>
                                        </p:cTn>
                                        <p:tgtEl>
                                          <p:spTgt spid="6">
                                            <p:txEl>
                                              <p:pRg st="0" end="0"/>
                                            </p:txEl>
                                          </p:spTgt>
                                        </p:tgtEl>
                                      </p:cBhvr>
                                      <p:to x="100000" y="100000"/>
                                    </p:animScale>
                                    <p:animScale>
                                      <p:cBhvr>
                                        <p:cTn id="21" dur="26">
                                          <p:stCondLst>
                                            <p:cond delay="1312"/>
                                          </p:stCondLst>
                                        </p:cTn>
                                        <p:tgtEl>
                                          <p:spTgt spid="6">
                                            <p:txEl>
                                              <p:pRg st="0" end="0"/>
                                            </p:txEl>
                                          </p:spTgt>
                                        </p:tgtEl>
                                      </p:cBhvr>
                                      <p:to x="100000" y="80000"/>
                                    </p:animScale>
                                    <p:animScale>
                                      <p:cBhvr>
                                        <p:cTn id="22" dur="166" decel="50000">
                                          <p:stCondLst>
                                            <p:cond delay="1338"/>
                                          </p:stCondLst>
                                        </p:cTn>
                                        <p:tgtEl>
                                          <p:spTgt spid="6">
                                            <p:txEl>
                                              <p:pRg st="0" end="0"/>
                                            </p:txEl>
                                          </p:spTgt>
                                        </p:tgtEl>
                                      </p:cBhvr>
                                      <p:to x="100000" y="100000"/>
                                    </p:animScale>
                                    <p:animScale>
                                      <p:cBhvr>
                                        <p:cTn id="23" dur="26">
                                          <p:stCondLst>
                                            <p:cond delay="1642"/>
                                          </p:stCondLst>
                                        </p:cTn>
                                        <p:tgtEl>
                                          <p:spTgt spid="6">
                                            <p:txEl>
                                              <p:pRg st="0" end="0"/>
                                            </p:txEl>
                                          </p:spTgt>
                                        </p:tgtEl>
                                      </p:cBhvr>
                                      <p:to x="100000" y="90000"/>
                                    </p:animScale>
                                    <p:animScale>
                                      <p:cBhvr>
                                        <p:cTn id="24" dur="166" decel="50000">
                                          <p:stCondLst>
                                            <p:cond delay="1668"/>
                                          </p:stCondLst>
                                        </p:cTn>
                                        <p:tgtEl>
                                          <p:spTgt spid="6">
                                            <p:txEl>
                                              <p:pRg st="0" end="0"/>
                                            </p:txEl>
                                          </p:spTgt>
                                        </p:tgtEl>
                                      </p:cBhvr>
                                      <p:to x="100000" y="100000"/>
                                    </p:animScale>
                                    <p:animScale>
                                      <p:cBhvr>
                                        <p:cTn id="25" dur="26">
                                          <p:stCondLst>
                                            <p:cond delay="1808"/>
                                          </p:stCondLst>
                                        </p:cTn>
                                        <p:tgtEl>
                                          <p:spTgt spid="6">
                                            <p:txEl>
                                              <p:pRg st="0" end="0"/>
                                            </p:txEl>
                                          </p:spTgt>
                                        </p:tgtEl>
                                      </p:cBhvr>
                                      <p:to x="100000" y="95000"/>
                                    </p:animScale>
                                    <p:animScale>
                                      <p:cBhvr>
                                        <p:cTn id="26"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23548" y="863850"/>
            <a:ext cx="3008472" cy="935290"/>
          </a:xfrm>
        </p:spPr>
        <p:txBody>
          <a:bodyPr/>
          <a:lstStyle/>
          <a:p>
            <a:r>
              <a:rPr lang="tr-TR" dirty="0" smtClean="0">
                <a:solidFill>
                  <a:srgbClr val="66FFFF"/>
                </a:solidFill>
              </a:rPr>
              <a:t>ELEKTRİĞİN YOLCULUĞU</a:t>
            </a:r>
            <a:endParaRPr lang="tr-TR" dirty="0">
              <a:solidFill>
                <a:srgbClr val="66FFFF"/>
              </a:solidFill>
            </a:endParaRPr>
          </a:p>
        </p:txBody>
      </p:sp>
      <p:sp>
        <p:nvSpPr>
          <p:cNvPr id="4" name="Metin Yer Tutucusu 3"/>
          <p:cNvSpPr>
            <a:spLocks noGrp="1"/>
          </p:cNvSpPr>
          <p:nvPr>
            <p:ph type="body" sz="half" idx="2"/>
          </p:nvPr>
        </p:nvSpPr>
        <p:spPr>
          <a:xfrm rot="-60000">
            <a:off x="1139155" y="2132539"/>
            <a:ext cx="3044952" cy="3591719"/>
          </a:xfrm>
        </p:spPr>
        <p:txBody>
          <a:bodyPr>
            <a:normAutofit fontScale="92500" lnSpcReduction="20000"/>
          </a:bodyPr>
          <a:lstStyle/>
          <a:p>
            <a:r>
              <a:rPr lang="tr-TR" b="1" dirty="0"/>
              <a:t>Elektrik</a:t>
            </a:r>
            <a:r>
              <a:rPr lang="tr-TR" dirty="0"/>
              <a:t>, serbest ortamda bulunan "özgür elektronların" (herhangi bir atoma esir olmamış elektronların)çekim alanı yaratılarak bir noktaya doğru toplanması sonucunda oluşan enerji biçimidir. Bu serbest elektronları herhangi bir atoma esir olmuş elektronlarla karıştırmamak gerekir. Herhangi bir çekim alanı yaratabilecek düzenekle özgür elektronların oluşturulan çekim alanına çekilmesi ve sıraya dizilmesi ile elektrik oluşur. Örneğin; su gücünün, buhar gücünün, rüzgar gücünün çevirdiği bir jeneratör bu çekim merkezinin oluşmasını sağlar.</a:t>
            </a:r>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350" r="16350"/>
          <a:stretch>
            <a:fillRect/>
          </a:stretch>
        </p:blipFill>
        <p:spPr bwMode="auto">
          <a:xfrm>
            <a:off x="4897668" y="1316303"/>
            <a:ext cx="2843476" cy="442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6892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rot="-60000">
            <a:off x="1125271" y="1295438"/>
            <a:ext cx="3067029" cy="1133102"/>
          </a:xfrm>
        </p:spPr>
        <p:txBody>
          <a:bodyPr>
            <a:normAutofit fontScale="90000"/>
          </a:bodyPr>
          <a:lstStyle/>
          <a:p>
            <a:r>
              <a:rPr lang="tr-TR" dirty="0" smtClean="0">
                <a:solidFill>
                  <a:srgbClr val="4C99FF"/>
                </a:solidFill>
              </a:rPr>
              <a:t>DİRENÇ BAĞLANTI TÜRLERİ/SERİ BAĞLAMA</a:t>
            </a:r>
            <a:endParaRPr lang="tr-TR" dirty="0">
              <a:solidFill>
                <a:srgbClr val="4C99FF"/>
              </a:solidFill>
            </a:endParaRPr>
          </a:p>
        </p:txBody>
      </p:sp>
      <p:sp>
        <p:nvSpPr>
          <p:cNvPr id="9" name="Metin Yer Tutucusu 8"/>
          <p:cNvSpPr>
            <a:spLocks noGrp="1"/>
          </p:cNvSpPr>
          <p:nvPr>
            <p:ph type="body" sz="half" idx="2"/>
          </p:nvPr>
        </p:nvSpPr>
        <p:spPr>
          <a:xfrm rot="20990999">
            <a:off x="1470229" y="3339691"/>
            <a:ext cx="2555964" cy="3385279"/>
          </a:xfrm>
        </p:spPr>
        <p:txBody>
          <a:bodyPr/>
          <a:lstStyle/>
          <a:p>
            <a:r>
              <a:rPr lang="tr-TR" dirty="0" smtClean="0">
                <a:latin typeface="Blackadder ITC" panose="04020505051007020D02" pitchFamily="82" charset="0"/>
              </a:rPr>
              <a:t>Seri bağlanan ,  birden fazla direncin her biri , elektronlara kendi değeri kadar zorluk çıkarabileceği için , eş değer direnç , dirençlerin toplamına eşit olur.  </a:t>
            </a:r>
            <a:endParaRPr lang="tr-TR" dirty="0">
              <a:latin typeface="Blackadder ITC" panose="04020505051007020D02" pitchFamily="82"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980728"/>
            <a:ext cx="282980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849278"/>
            <a:ext cx="2376264" cy="2267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7958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solidFill>
                  <a:srgbClr val="7030A0"/>
                </a:solidFill>
              </a:rPr>
              <a:t>Elektrik Enerjisi</a:t>
            </a:r>
            <a:endParaRPr lang="tr-TR" dirty="0">
              <a:solidFill>
                <a:srgbClr val="7030A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282271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832" y="2492896"/>
            <a:ext cx="269552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6581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rot="-60000">
            <a:off x="1130864" y="1007324"/>
            <a:ext cx="3063240" cy="1774120"/>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tr-TR" b="1" dirty="0" smtClean="0">
                <a:ln/>
                <a:solidFill>
                  <a:schemeClr val="accent5">
                    <a:tint val="50000"/>
                    <a:satMod val="180000"/>
                  </a:schemeClr>
                </a:solidFill>
              </a:rPr>
              <a:t>HAYATIMIZDAKİ İLETKEN VE YALITKANLAR</a:t>
            </a:r>
            <a:endParaRPr lang="tr-TR" b="1" dirty="0">
              <a:ln/>
              <a:solidFill>
                <a:schemeClr val="accent5">
                  <a:tint val="50000"/>
                  <a:satMod val="180000"/>
                </a:schemeClr>
              </a:solidFill>
            </a:endParaRPr>
          </a:p>
        </p:txBody>
      </p:sp>
      <p:sp>
        <p:nvSpPr>
          <p:cNvPr id="6" name="Metin Yer Tutucusu 5"/>
          <p:cNvSpPr>
            <a:spLocks noGrp="1"/>
          </p:cNvSpPr>
          <p:nvPr>
            <p:ph type="body" sz="half" idx="2"/>
          </p:nvPr>
        </p:nvSpPr>
        <p:spPr>
          <a:xfrm rot="20504803">
            <a:off x="1080342" y="3278191"/>
            <a:ext cx="3044952" cy="2103120"/>
          </a:xfrm>
        </p:spPr>
        <p:txBody>
          <a:bodyPr/>
          <a:lstStyle/>
          <a:p>
            <a:r>
              <a:rPr lang="tr-TR" dirty="0" smtClean="0"/>
              <a:t>Elektriksiz bir dünya düşünebilir misiniz? Televizyonun, bilgisayarın ,telefonun ,lambanın,</a:t>
            </a:r>
          </a:p>
          <a:p>
            <a:r>
              <a:rPr lang="tr-TR" dirty="0" smtClean="0"/>
              <a:t>Fırınların hatta arabaların çalışmadığını düşününüz elektrik keşfedilmeden önce de hayat vardı. </a:t>
            </a:r>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052736"/>
            <a:ext cx="194421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933056"/>
            <a:ext cx="201622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25091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0" nodeType="clickEffect">
                                  <p:stCondLst>
                                    <p:cond delay="0"/>
                                  </p:stCondLst>
                                  <p:childTnLst>
                                    <p:animClr clrSpc="hsl" dir="cw">
                                      <p:cBhvr override="childStyle">
                                        <p:cTn id="11" dur="500" fill="hold"/>
                                        <p:tgtEl>
                                          <p:spTgt spid="6">
                                            <p:txEl>
                                              <p:pRg st="0" end="0"/>
                                            </p:txEl>
                                          </p:spTgt>
                                        </p:tgtEl>
                                        <p:attrNameLst>
                                          <p:attrName>style.color</p:attrName>
                                        </p:attrNameLst>
                                      </p:cBhvr>
                                      <p:by>
                                        <p:hsl h="0" s="-12549" l="-25098"/>
                                      </p:by>
                                    </p:animClr>
                                    <p:animClr clrSpc="hsl" dir="cw">
                                      <p:cBhvr>
                                        <p:cTn id="12" dur="500" fill="hold"/>
                                        <p:tgtEl>
                                          <p:spTgt spid="6">
                                            <p:txEl>
                                              <p:pRg st="0" end="0"/>
                                            </p:txEl>
                                          </p:spTgt>
                                        </p:tgtEl>
                                        <p:attrNameLst>
                                          <p:attrName>fillcolor</p:attrName>
                                        </p:attrNameLst>
                                      </p:cBhvr>
                                      <p:by>
                                        <p:hsl h="0" s="-12549" l="-25098"/>
                                      </p:by>
                                    </p:animClr>
                                    <p:animClr clrSpc="hsl" dir="cw">
                                      <p:cBhvr>
                                        <p:cTn id="13" dur="500" fill="hold"/>
                                        <p:tgtEl>
                                          <p:spTgt spid="6">
                                            <p:txEl>
                                              <p:pRg st="0" end="0"/>
                                            </p:txEl>
                                          </p:spTgt>
                                        </p:tgtEl>
                                        <p:attrNameLst>
                                          <p:attrName>stroke.color</p:attrName>
                                        </p:attrNameLst>
                                      </p:cBhvr>
                                      <p:by>
                                        <p:hsl h="0" s="-12549" l="-25098"/>
                                      </p:by>
                                    </p:animClr>
                                    <p:set>
                                      <p:cBhvr>
                                        <p:cTn id="14" dur="500" fill="hold"/>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grpId="0" nodeType="clickEffect">
                                  <p:stCondLst>
                                    <p:cond delay="0"/>
                                  </p:stCondLst>
                                  <p:childTnLst>
                                    <p:animClr clrSpc="hsl" dir="cw">
                                      <p:cBhvr override="childStyle">
                                        <p:cTn id="18" dur="500" fill="hold"/>
                                        <p:tgtEl>
                                          <p:spTgt spid="6">
                                            <p:txEl>
                                              <p:pRg st="1" end="1"/>
                                            </p:txEl>
                                          </p:spTgt>
                                        </p:tgtEl>
                                        <p:attrNameLst>
                                          <p:attrName>style.color</p:attrName>
                                        </p:attrNameLst>
                                      </p:cBhvr>
                                      <p:by>
                                        <p:hsl h="0" s="-12549" l="-25098"/>
                                      </p:by>
                                    </p:animClr>
                                    <p:animClr clrSpc="hsl" dir="cw">
                                      <p:cBhvr>
                                        <p:cTn id="19" dur="500" fill="hold"/>
                                        <p:tgtEl>
                                          <p:spTgt spid="6">
                                            <p:txEl>
                                              <p:pRg st="1" end="1"/>
                                            </p:txEl>
                                          </p:spTgt>
                                        </p:tgtEl>
                                        <p:attrNameLst>
                                          <p:attrName>fillcolor</p:attrName>
                                        </p:attrNameLst>
                                      </p:cBhvr>
                                      <p:by>
                                        <p:hsl h="0" s="-12549" l="-25098"/>
                                      </p:by>
                                    </p:animClr>
                                    <p:animClr clrSpc="hsl" dir="cw">
                                      <p:cBhvr>
                                        <p:cTn id="20" dur="500" fill="hold"/>
                                        <p:tgtEl>
                                          <p:spTgt spid="6">
                                            <p:txEl>
                                              <p:pRg st="1" end="1"/>
                                            </p:txEl>
                                          </p:spTgt>
                                        </p:tgtEl>
                                        <p:attrNameLst>
                                          <p:attrName>stroke.color</p:attrName>
                                        </p:attrNameLst>
                                      </p:cBhvr>
                                      <p:by>
                                        <p:hsl h="0" s="-12549" l="-25098"/>
                                      </p:by>
                                    </p:animClr>
                                    <p:set>
                                      <p:cBhvr>
                                        <p:cTn id="21" dur="500" fill="hold"/>
                                        <p:tgtEl>
                                          <p:spTgt spid="6">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3074"/>
                                        </p:tgtEl>
                                        <p:attrNameLst>
                                          <p:attrName>fillcolor</p:attrName>
                                        </p:attrNameLst>
                                      </p:cBhvr>
                                      <p:to>
                                        <a:schemeClr val="accent2"/>
                                      </p:to>
                                    </p:animClr>
                                    <p:set>
                                      <p:cBhvr>
                                        <p:cTn id="26" dur="2000" fill="hold"/>
                                        <p:tgtEl>
                                          <p:spTgt spid="3074"/>
                                        </p:tgtEl>
                                        <p:attrNameLst>
                                          <p:attrName>fill.type</p:attrName>
                                        </p:attrNameLst>
                                      </p:cBhvr>
                                      <p:to>
                                        <p:strVal val="solid"/>
                                      </p:to>
                                    </p:set>
                                    <p:set>
                                      <p:cBhvr>
                                        <p:cTn id="27" dur="2000" fill="hold"/>
                                        <p:tgtEl>
                                          <p:spTgt spid="3074"/>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fontScale="90000"/>
          </a:bodyPr>
          <a:lstStyle/>
          <a:p>
            <a:r>
              <a:rPr lang="tr-TR" dirty="0" smtClean="0">
                <a:solidFill>
                  <a:srgbClr val="33CCFF"/>
                </a:solidFill>
              </a:rPr>
              <a:t>İLETKEN VE YALITKANLAR</a:t>
            </a:r>
            <a:endParaRPr lang="tr-TR" dirty="0">
              <a:solidFill>
                <a:srgbClr val="33CCFF"/>
              </a:solidFill>
            </a:endParaRPr>
          </a:p>
        </p:txBody>
      </p:sp>
      <p:sp>
        <p:nvSpPr>
          <p:cNvPr id="8" name="İçerik Yer Tutucusu 7"/>
          <p:cNvSpPr>
            <a:spLocks noGrp="1"/>
          </p:cNvSpPr>
          <p:nvPr>
            <p:ph sz="quarter" idx="14"/>
          </p:nvPr>
        </p:nvSpPr>
        <p:spPr>
          <a:xfrm>
            <a:off x="4788024" y="1700808"/>
            <a:ext cx="3227832" cy="5544616"/>
          </a:xfrm>
        </p:spPr>
        <p:txBody>
          <a:bodyPr>
            <a:normAutofit/>
          </a:bodyPr>
          <a:lstStyle/>
          <a:p>
            <a:pPr marL="0" indent="0">
              <a:buNone/>
            </a:pPr>
            <a:r>
              <a:rPr lang="tr-TR" dirty="0" smtClean="0">
                <a:solidFill>
                  <a:srgbClr val="000000"/>
                </a:solidFill>
              </a:rPr>
              <a:t> Evi su basması durumunda elektrik kaçağından dolayı çıkabilecek yangınları önleyebilmek için önce elektrik santralleri indirilmelidir. Yerlerdeki su birikintileri prize veya bir kabloya temas ederse elektrik iletilebilir.</a:t>
            </a:r>
            <a:endParaRPr lang="tr-TR" dirty="0">
              <a:solidFill>
                <a:srgbClr val="000000"/>
              </a:solidFill>
            </a:endParaRPr>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331640" y="1916832"/>
            <a:ext cx="2956758" cy="380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71443"/>
      </p:ext>
    </p:extLst>
  </p:cSld>
  <p:clrMapOvr>
    <a:masterClrMapping/>
  </p:clrMapOvr>
  <p:transition spd="slow">
    <p:randomBar dir="vert"/>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mph" presetSubtype="0" fill="hold" nodeType="clickEffect">
                                  <p:stCondLst>
                                    <p:cond delay="0"/>
                                  </p:stCondLst>
                                  <p:childTnLst>
                                    <p:animClr clrSpc="hsl" dir="cw">
                                      <p:cBhvr override="childStyle">
                                        <p:cTn id="12" dur="500" fill="hold"/>
                                        <p:tgtEl>
                                          <p:spTgt spid="3074"/>
                                        </p:tgtEl>
                                        <p:attrNameLst>
                                          <p:attrName>style.color</p:attrName>
                                        </p:attrNameLst>
                                      </p:cBhvr>
                                      <p:by>
                                        <p:hsl h="7200000" s="0" l="0"/>
                                      </p:by>
                                    </p:animClr>
                                    <p:animClr clrSpc="hsl" dir="cw">
                                      <p:cBhvr>
                                        <p:cTn id="13" dur="500" fill="hold"/>
                                        <p:tgtEl>
                                          <p:spTgt spid="3074"/>
                                        </p:tgtEl>
                                        <p:attrNameLst>
                                          <p:attrName>fillcolor</p:attrName>
                                        </p:attrNameLst>
                                      </p:cBhvr>
                                      <p:by>
                                        <p:hsl h="7200000" s="0" l="0"/>
                                      </p:by>
                                    </p:animClr>
                                    <p:animClr clrSpc="hsl" dir="cw">
                                      <p:cBhvr>
                                        <p:cTn id="14" dur="500" fill="hold"/>
                                        <p:tgtEl>
                                          <p:spTgt spid="3074"/>
                                        </p:tgtEl>
                                        <p:attrNameLst>
                                          <p:attrName>stroke.color</p:attrName>
                                        </p:attrNameLst>
                                      </p:cBhvr>
                                      <p:by>
                                        <p:hsl h="7200000" s="0" l="0"/>
                                      </p:by>
                                    </p:animClr>
                                    <p:set>
                                      <p:cBhvr>
                                        <p:cTn id="15" dur="500" fill="hold"/>
                                        <p:tgtEl>
                                          <p:spTgt spid="307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9" presetClass="emph" presetSubtype="0" fill="hold" grpId="0" nodeType="clickEffect">
                                  <p:stCondLst>
                                    <p:cond delay="0"/>
                                  </p:stCondLst>
                                  <p:childTnLst>
                                    <p:animClr clrSpc="rgb" dir="cw">
                                      <p:cBhvr override="childStyle">
                                        <p:cTn id="19" dur="500" fill="hold"/>
                                        <p:tgtEl>
                                          <p:spTgt spid="8">
                                            <p:txEl>
                                              <p:pRg st="0" end="0"/>
                                            </p:txEl>
                                          </p:spTgt>
                                        </p:tgtEl>
                                        <p:attrNameLst>
                                          <p:attrName>style.color</p:attrName>
                                        </p:attrNameLst>
                                      </p:cBhvr>
                                      <p:to>
                                        <a:schemeClr val="accent2"/>
                                      </p:to>
                                    </p:animClr>
                                    <p:animClr clrSpc="rgb" dir="cw">
                                      <p:cBhvr>
                                        <p:cTn id="20" dur="500" fill="hold"/>
                                        <p:tgtEl>
                                          <p:spTgt spid="8">
                                            <p:txEl>
                                              <p:pRg st="0" end="0"/>
                                            </p:txEl>
                                          </p:spTgt>
                                        </p:tgtEl>
                                        <p:attrNameLst>
                                          <p:attrName>fillcolor</p:attrName>
                                        </p:attrNameLst>
                                      </p:cBhvr>
                                      <p:to>
                                        <a:schemeClr val="accent2"/>
                                      </p:to>
                                    </p:animClr>
                                    <p:set>
                                      <p:cBhvr>
                                        <p:cTn id="21" dur="500" fill="hold"/>
                                        <p:tgtEl>
                                          <p:spTgt spid="8">
                                            <p:txEl>
                                              <p:pRg st="0" end="0"/>
                                            </p:txEl>
                                          </p:spTgt>
                                        </p:tgtEl>
                                        <p:attrNameLst>
                                          <p:attrName>fill.type</p:attrName>
                                        </p:attrNameLst>
                                      </p:cBhvr>
                                      <p:to>
                                        <p:strVal val="solid"/>
                                      </p:to>
                                    </p:set>
                                    <p:set>
                                      <p:cBhvr>
                                        <p:cTn id="22" dur="500" fill="hold"/>
                                        <p:tgtEl>
                                          <p:spTgt spid="8">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accent2">
                    <a:lumMod val="60000"/>
                    <a:lumOff val="40000"/>
                  </a:schemeClr>
                </a:solidFill>
              </a:rPr>
              <a:t>İLETKEN VE YALITKANLAR</a:t>
            </a:r>
            <a:endParaRPr lang="tr-TR" dirty="0">
              <a:solidFill>
                <a:schemeClr val="accent2">
                  <a:lumMod val="60000"/>
                  <a:lumOff val="40000"/>
                </a:schemeClr>
              </a:solidFill>
            </a:endParaRPr>
          </a:p>
        </p:txBody>
      </p:sp>
      <p:sp>
        <p:nvSpPr>
          <p:cNvPr id="3" name="Metin Yer Tutucusu 2"/>
          <p:cNvSpPr>
            <a:spLocks noGrp="1"/>
          </p:cNvSpPr>
          <p:nvPr>
            <p:ph type="body" idx="1"/>
          </p:nvPr>
        </p:nvSpPr>
        <p:spPr>
          <a:xfrm>
            <a:off x="1691680" y="1556792"/>
            <a:ext cx="2942120" cy="792088"/>
          </a:xfrm>
        </p:spPr>
        <p:txBody>
          <a:bodyPr/>
          <a:lstStyle/>
          <a:p>
            <a:r>
              <a:rPr lang="tr-TR" dirty="0" smtClean="0">
                <a:solidFill>
                  <a:schemeClr val="accent5">
                    <a:lumMod val="60000"/>
                    <a:lumOff val="40000"/>
                  </a:schemeClr>
                </a:solidFill>
              </a:rPr>
              <a:t>İLETKENLER</a:t>
            </a:r>
            <a:endParaRPr lang="tr-TR" dirty="0">
              <a:solidFill>
                <a:schemeClr val="accent5">
                  <a:lumMod val="60000"/>
                  <a:lumOff val="40000"/>
                </a:schemeClr>
              </a:solidFill>
            </a:endParaRPr>
          </a:p>
        </p:txBody>
      </p:sp>
      <p:sp>
        <p:nvSpPr>
          <p:cNvPr id="4" name="Metin Yer Tutucusu 3"/>
          <p:cNvSpPr>
            <a:spLocks noGrp="1"/>
          </p:cNvSpPr>
          <p:nvPr>
            <p:ph type="body" sz="quarter" idx="3"/>
          </p:nvPr>
        </p:nvSpPr>
        <p:spPr>
          <a:xfrm>
            <a:off x="4860032" y="1700808"/>
            <a:ext cx="2952328" cy="648072"/>
          </a:xfrm>
        </p:spPr>
        <p:txBody>
          <a:bodyPr/>
          <a:lstStyle/>
          <a:p>
            <a:r>
              <a:rPr lang="tr-TR" dirty="0" smtClean="0">
                <a:solidFill>
                  <a:schemeClr val="accent5">
                    <a:lumMod val="60000"/>
                    <a:lumOff val="40000"/>
                  </a:schemeClr>
                </a:solidFill>
              </a:rPr>
              <a:t>YALITKANLAR</a:t>
            </a:r>
            <a:endParaRPr lang="tr-TR" dirty="0">
              <a:solidFill>
                <a:schemeClr val="accent5">
                  <a:lumMod val="60000"/>
                  <a:lumOff val="40000"/>
                </a:schemeClr>
              </a:solidFill>
            </a:endParaRPr>
          </a:p>
        </p:txBody>
      </p:sp>
      <p:sp>
        <p:nvSpPr>
          <p:cNvPr id="5" name="İçerik Yer Tutucusu 4"/>
          <p:cNvSpPr>
            <a:spLocks noGrp="1"/>
          </p:cNvSpPr>
          <p:nvPr>
            <p:ph sz="quarter" idx="13"/>
          </p:nvPr>
        </p:nvSpPr>
        <p:spPr>
          <a:xfrm>
            <a:off x="755576" y="2492896"/>
            <a:ext cx="3672408" cy="3600400"/>
          </a:xfrm>
        </p:spPr>
        <p:txBody>
          <a:bodyPr/>
          <a:lstStyle/>
          <a:p>
            <a:r>
              <a:rPr lang="tr-TR" dirty="0" smtClean="0"/>
              <a:t>Elektrik akımına , karşı bir direnç göstermeden ileten maddelere iletken maddeler denir . Bir maddenin iletkenliğini belirleyen en önemli faktör , atomların son yörüngesinde elektron sayısıdır.</a:t>
            </a:r>
            <a:endParaRPr lang="tr-TR" dirty="0"/>
          </a:p>
        </p:txBody>
      </p:sp>
      <p:sp>
        <p:nvSpPr>
          <p:cNvPr id="6" name="İçerik Yer Tutucusu 5"/>
          <p:cNvSpPr>
            <a:spLocks noGrp="1"/>
          </p:cNvSpPr>
          <p:nvPr>
            <p:ph sz="quarter" idx="14"/>
          </p:nvPr>
        </p:nvSpPr>
        <p:spPr>
          <a:xfrm>
            <a:off x="4572000" y="2492896"/>
            <a:ext cx="3672407" cy="3528392"/>
          </a:xfrm>
        </p:spPr>
        <p:txBody>
          <a:bodyPr/>
          <a:lstStyle/>
          <a:p>
            <a:r>
              <a:rPr lang="tr-TR" dirty="0" smtClean="0"/>
              <a:t>Yalıtkan maddelerin atomlarının </a:t>
            </a:r>
            <a:r>
              <a:rPr lang="tr-TR" dirty="0" err="1" smtClean="0"/>
              <a:t>valans</a:t>
            </a:r>
            <a:r>
              <a:rPr lang="tr-TR" dirty="0" smtClean="0"/>
              <a:t> yörüngelerinde 8 faktör bulunur . Bu tür yörüngeler doymuş yörünge sınıfına girerler ve elektron alıp verme istekleri yoktur. </a:t>
            </a:r>
            <a:endParaRPr lang="tr-TR" dirty="0"/>
          </a:p>
        </p:txBody>
      </p:sp>
    </p:spTree>
    <p:extLst>
      <p:ext uri="{BB962C8B-B14F-4D97-AF65-F5344CB8AC3E}">
        <p14:creationId xmlns:p14="http://schemas.microsoft.com/office/powerpoint/2010/main" val="23904935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dir="cw">
                                      <p:cBhvr override="childStyle">
                                        <p:cTn id="13" dur="500" fill="hold"/>
                                        <p:tgtEl>
                                          <p:spTgt spid="3">
                                            <p:txEl>
                                              <p:pRg st="0" end="0"/>
                                            </p:txEl>
                                          </p:spTgt>
                                        </p:tgtEl>
                                        <p:attrNameLst>
                                          <p:attrName>style.color</p:attrName>
                                        </p:attrNameLst>
                                      </p:cBhvr>
                                      <p:by>
                                        <p:hsl h="0" s="-70588" l="0"/>
                                      </p:by>
                                    </p:animClr>
                                    <p:animClr clrSpc="hsl" dir="cw">
                                      <p:cBhvr>
                                        <p:cTn id="14" dur="500" fill="hold"/>
                                        <p:tgtEl>
                                          <p:spTgt spid="3">
                                            <p:txEl>
                                              <p:pRg st="0" end="0"/>
                                            </p:txEl>
                                          </p:spTgt>
                                        </p:tgtEl>
                                        <p:attrNameLst>
                                          <p:attrName>fillcolor</p:attrName>
                                        </p:attrNameLst>
                                      </p:cBhvr>
                                      <p:by>
                                        <p:hsl h="0" s="-70588" l="0"/>
                                      </p:by>
                                    </p:animClr>
                                    <p:animClr clrSpc="hsl" dir="cw">
                                      <p:cBhvr>
                                        <p:cTn id="15" dur="500" fill="hold"/>
                                        <p:tgtEl>
                                          <p:spTgt spid="3">
                                            <p:txEl>
                                              <p:pRg st="0" end="0"/>
                                            </p:txEl>
                                          </p:spTgt>
                                        </p:tgtEl>
                                        <p:attrNameLst>
                                          <p:attrName>stroke.color</p:attrName>
                                        </p:attrNameLst>
                                      </p:cBhvr>
                                      <p:by>
                                        <p:hsl h="0" s="-70588" l="0"/>
                                      </p:by>
                                    </p:animClr>
                                    <p:set>
                                      <p:cBhvr>
                                        <p:cTn id="16" dur="500" fill="hold"/>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5" presetClass="emph" presetSubtype="0" fill="hold" nodeType="clickEffect">
                                  <p:stCondLst>
                                    <p:cond delay="0"/>
                                  </p:stCondLst>
                                  <p:childTnLst>
                                    <p:animClr clrSpc="hsl" dir="cw">
                                      <p:cBhvr override="childStyle">
                                        <p:cTn id="20" dur="500" fill="hold"/>
                                        <p:tgtEl>
                                          <p:spTgt spid="4">
                                            <p:txEl>
                                              <p:pRg st="0" end="0"/>
                                            </p:txEl>
                                          </p:spTgt>
                                        </p:tgtEl>
                                        <p:attrNameLst>
                                          <p:attrName>style.color</p:attrName>
                                        </p:attrNameLst>
                                      </p:cBhvr>
                                      <p:by>
                                        <p:hsl h="0" s="-70588" l="0"/>
                                      </p:by>
                                    </p:animClr>
                                    <p:animClr clrSpc="hsl" dir="cw">
                                      <p:cBhvr>
                                        <p:cTn id="21" dur="500" fill="hold"/>
                                        <p:tgtEl>
                                          <p:spTgt spid="4">
                                            <p:txEl>
                                              <p:pRg st="0" end="0"/>
                                            </p:txEl>
                                          </p:spTgt>
                                        </p:tgtEl>
                                        <p:attrNameLst>
                                          <p:attrName>fillcolor</p:attrName>
                                        </p:attrNameLst>
                                      </p:cBhvr>
                                      <p:by>
                                        <p:hsl h="0" s="-70588" l="0"/>
                                      </p:by>
                                    </p:animClr>
                                    <p:animClr clrSpc="hsl" dir="cw">
                                      <p:cBhvr>
                                        <p:cTn id="22" dur="500" fill="hold"/>
                                        <p:tgtEl>
                                          <p:spTgt spid="4">
                                            <p:txEl>
                                              <p:pRg st="0" end="0"/>
                                            </p:txEl>
                                          </p:spTgt>
                                        </p:tgtEl>
                                        <p:attrNameLst>
                                          <p:attrName>stroke.color</p:attrName>
                                        </p:attrNameLst>
                                      </p:cBhvr>
                                      <p:by>
                                        <p:hsl h="0" s="-70588" l="0"/>
                                      </p:by>
                                    </p:animClr>
                                    <p:set>
                                      <p:cBhvr>
                                        <p:cTn id="23" dur="500" fill="hold"/>
                                        <p:tgtEl>
                                          <p:spTgt spid="4">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smtClean="0">
                <a:solidFill>
                  <a:srgbClr val="A50021"/>
                </a:solidFill>
              </a:rPr>
              <a:t>YARI İLETKENLER</a:t>
            </a:r>
            <a:endParaRPr lang="tr-TR" dirty="0">
              <a:solidFill>
                <a:srgbClr val="A50021"/>
              </a:solidFill>
            </a:endParaRPr>
          </a:p>
        </p:txBody>
      </p:sp>
      <p:sp>
        <p:nvSpPr>
          <p:cNvPr id="8" name="İçerik Yer Tutucusu 7"/>
          <p:cNvSpPr>
            <a:spLocks noGrp="1"/>
          </p:cNvSpPr>
          <p:nvPr>
            <p:ph idx="1"/>
          </p:nvPr>
        </p:nvSpPr>
        <p:spPr/>
        <p:txBody>
          <a:bodyPr/>
          <a:lstStyle/>
          <a:p>
            <a:r>
              <a:rPr lang="tr-TR" dirty="0" smtClean="0"/>
              <a:t>Yarı iletkenlerin </a:t>
            </a:r>
            <a:r>
              <a:rPr lang="tr-TR" dirty="0" err="1" smtClean="0"/>
              <a:t>valans</a:t>
            </a:r>
            <a:r>
              <a:rPr lang="tr-TR" dirty="0" smtClean="0"/>
              <a:t>  yörüngelerinde 4 elektron bulunmaktadır. Bu yüzden yarı iletkenler iletkenlerle yalıtkanlar arasında yer almaktadır . Elektronik elemanlarda en yaygın olarak kullanılan yarı iletkenler </a:t>
            </a:r>
            <a:r>
              <a:rPr lang="tr-TR" dirty="0" err="1" smtClean="0"/>
              <a:t>Germenyum</a:t>
            </a:r>
            <a:r>
              <a:rPr lang="tr-TR" dirty="0" smtClean="0"/>
              <a:t> ve Silisyumdur . Tüm yarı iletkenler son yörüngelerindeki atom sayısını 8’e çıkarma çabasındadır. </a:t>
            </a:r>
            <a:endParaRPr lang="tr-TR" dirty="0"/>
          </a:p>
        </p:txBody>
      </p:sp>
    </p:spTree>
    <p:extLst>
      <p:ext uri="{BB962C8B-B14F-4D97-AF65-F5344CB8AC3E}">
        <p14:creationId xmlns:p14="http://schemas.microsoft.com/office/powerpoint/2010/main" val="1187605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8">
                                            <p:txEl>
                                              <p:pRg st="0" end="0"/>
                                            </p:txEl>
                                          </p:spTgt>
                                        </p:tgtEl>
                                        <p:attrNameLst>
                                          <p:attrName>ppt_x</p:attrName>
                                          <p:attrName>ppt_y</p:attrName>
                                        </p:attrNameLst>
                                      </p:cBhvr>
                                    </p:animMotion>
                                    <p:animRot by="1500000">
                                      <p:cBhvr>
                                        <p:cTn id="11" dur="125" fill="hold">
                                          <p:stCondLst>
                                            <p:cond delay="0"/>
                                          </p:stCondLst>
                                        </p:cTn>
                                        <p:tgtEl>
                                          <p:spTgt spid="8">
                                            <p:txEl>
                                              <p:pRg st="0" end="0"/>
                                            </p:txEl>
                                          </p:spTgt>
                                        </p:tgtEl>
                                        <p:attrNameLst>
                                          <p:attrName>r</p:attrName>
                                        </p:attrNameLst>
                                      </p:cBhvr>
                                    </p:animRot>
                                    <p:animRot by="-1500000">
                                      <p:cBhvr>
                                        <p:cTn id="12" dur="125" fill="hold">
                                          <p:stCondLst>
                                            <p:cond delay="125"/>
                                          </p:stCondLst>
                                        </p:cTn>
                                        <p:tgtEl>
                                          <p:spTgt spid="8">
                                            <p:txEl>
                                              <p:pRg st="0" end="0"/>
                                            </p:txEl>
                                          </p:spTgt>
                                        </p:tgtEl>
                                        <p:attrNameLst>
                                          <p:attrName>r</p:attrName>
                                        </p:attrNameLst>
                                      </p:cBhvr>
                                    </p:animRot>
                                    <p:animRot by="-1500000">
                                      <p:cBhvr>
                                        <p:cTn id="13" dur="125" fill="hold">
                                          <p:stCondLst>
                                            <p:cond delay="250"/>
                                          </p:stCondLst>
                                        </p:cTn>
                                        <p:tgtEl>
                                          <p:spTgt spid="8">
                                            <p:txEl>
                                              <p:pRg st="0" end="0"/>
                                            </p:txEl>
                                          </p:spTgt>
                                        </p:tgtEl>
                                        <p:attrNameLst>
                                          <p:attrName>r</p:attrName>
                                        </p:attrNameLst>
                                      </p:cBhvr>
                                    </p:animRot>
                                    <p:animRot by="1500000">
                                      <p:cBhvr>
                                        <p:cTn id="14" dur="125" fill="hold">
                                          <p:stCondLst>
                                            <p:cond delay="375"/>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813</TotalTime>
  <Words>444</Words>
  <Application>Microsoft Office PowerPoint</Application>
  <PresentationFormat>Ekran Gösterisi (4:3)</PresentationFormat>
  <Paragraphs>42</Paragraphs>
  <Slides>16</Slides>
  <Notes>2</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Raptiye</vt:lpstr>
      <vt:lpstr> </vt:lpstr>
      <vt:lpstr>Ampul De Bir Dirençtir</vt:lpstr>
      <vt:lpstr>ELEKTRİĞİN YOLCULUĞU</vt:lpstr>
      <vt:lpstr>DİRENÇ BAĞLANTI TÜRLERİ/SERİ BAĞLAMA</vt:lpstr>
      <vt:lpstr>Elektrik Enerjisi</vt:lpstr>
      <vt:lpstr>HAYATIMIZDAKİ İLETKEN VE YALITKANLAR</vt:lpstr>
      <vt:lpstr>İLETKEN VE YALITKANLAR</vt:lpstr>
      <vt:lpstr>İLETKEN VE YALITKANLAR</vt:lpstr>
      <vt:lpstr>YARI İLETKENLER</vt:lpstr>
      <vt:lpstr>PowerPoint Sunusu</vt:lpstr>
      <vt:lpstr>DİRENÇ ÖLÇÜLEBİLİR Mİ?</vt:lpstr>
      <vt:lpstr> </vt:lpstr>
      <vt:lpstr>PowerPoint Sunusu</vt:lpstr>
      <vt:lpstr>PowerPoint Sunusu</vt:lpstr>
      <vt:lpstr>SORULAR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OGR-11</dc:creator>
  <cp:lastModifiedBy>OGR-11</cp:lastModifiedBy>
  <cp:revision>69</cp:revision>
  <dcterms:created xsi:type="dcterms:W3CDTF">2007-01-01T20:45:32Z</dcterms:created>
  <dcterms:modified xsi:type="dcterms:W3CDTF">2006-12-31T22:14:23Z</dcterms:modified>
</cp:coreProperties>
</file>