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1" r:id="rId2"/>
    <p:sldId id="308" r:id="rId3"/>
    <p:sldId id="290" r:id="rId4"/>
    <p:sldId id="320" r:id="rId5"/>
    <p:sldId id="323" r:id="rId6"/>
    <p:sldId id="336" r:id="rId7"/>
    <p:sldId id="338" r:id="rId8"/>
    <p:sldId id="339" r:id="rId9"/>
    <p:sldId id="340" r:id="rId10"/>
    <p:sldId id="337" r:id="rId11"/>
  </p:sldIdLst>
  <p:sldSz cx="11704638" cy="6583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4">
          <p15:clr>
            <a:srgbClr val="A4A3A4"/>
          </p15:clr>
        </p15:guide>
        <p15:guide id="2" pos="36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D2C"/>
    <a:srgbClr val="FF867A"/>
    <a:srgbClr val="C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570" y="96"/>
      </p:cViewPr>
      <p:guideLst>
        <p:guide orient="horz" pos="2074"/>
        <p:guide pos="36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E7FAC-4486-1C4B-8F69-C51660E863AB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7FB92-1374-3645-93B5-B32745DE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828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82D10-BF45-7749-AD5E-1FBA3C9653DA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4A8BC-CEE1-1547-AA3B-E90BB0EDB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638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848" y="2045110"/>
            <a:ext cx="9948942" cy="1411156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5696" y="3730572"/>
            <a:ext cx="8193247" cy="1682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7482-0584-E448-A49C-6318E617AE79}" type="datetime1">
              <a:rPr lang="en-US" smtClean="0"/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9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1EC64-2B56-EB49-A0F3-5BD38FA2CF83}" type="datetime1">
              <a:rPr lang="en-US" smtClean="0"/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5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63368" y="252972"/>
            <a:ext cx="3369148" cy="5391652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830" y="252972"/>
            <a:ext cx="9918461" cy="5391652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F258-7C58-C34F-B671-882CA1B2CE21}" type="datetime1">
              <a:rPr lang="en-US" smtClean="0"/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29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C208-3891-984C-92DF-6F4A8B116B90}" type="datetime1">
              <a:rPr lang="en-US" smtClean="0"/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54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86" y="4230421"/>
            <a:ext cx="9948942" cy="13075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586" y="2790311"/>
            <a:ext cx="9948942" cy="144011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8705-AA71-6A4D-BE9E-EBEED74D872C}" type="datetime1">
              <a:rPr lang="en-US" smtClean="0"/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24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830" y="1475161"/>
            <a:ext cx="6642788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7695" y="1475161"/>
            <a:ext cx="6644821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11B-74C1-C342-BDA2-C04293A9D724}" type="datetime1">
              <a:rPr lang="en-US" smtClean="0"/>
              <a:t>6/11/2014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69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473637"/>
            <a:ext cx="5171581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32" y="2087779"/>
            <a:ext cx="5171581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5794" y="1473637"/>
            <a:ext cx="5173613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5794" y="2087779"/>
            <a:ext cx="5173613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415F-F9B7-6746-AC1F-BF13EB6E6EDE}" type="datetime1">
              <a:rPr lang="en-US" smtClean="0"/>
              <a:t>6/11/2014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1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78B8-6D06-9E44-9D94-ED941F3BF8B1}" type="datetime1">
              <a:rPr lang="en-US" smtClean="0"/>
              <a:t>6/11/2014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53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B518-BE1C-6B45-89FE-33EA6EB8086A}" type="datetime1">
              <a:rPr lang="en-US" smtClean="0"/>
              <a:t>6/11/2014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2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3" y="262116"/>
            <a:ext cx="3850745" cy="11155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188" y="262116"/>
            <a:ext cx="6543218" cy="56187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233" y="1377630"/>
            <a:ext cx="3850745" cy="45032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1954-D695-1645-BB49-B497FB4987D0}" type="datetime1">
              <a:rPr lang="en-US" smtClean="0"/>
              <a:t>6/11/2014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191" y="4608354"/>
            <a:ext cx="7022783" cy="5440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94191" y="588236"/>
            <a:ext cx="7022783" cy="39500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4191" y="5152397"/>
            <a:ext cx="7022783" cy="772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AD56-7981-A349-8C8C-80CE55D7E4BB}" type="datetime1">
              <a:rPr lang="en-US" smtClean="0"/>
              <a:t>6/11/2014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42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536119"/>
            <a:ext cx="10534174" cy="434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232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C1E37-65B6-8343-9A36-2A1BE63C4609}" type="datetime1">
              <a:rPr lang="en-US" smtClean="0"/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9085" y="6101803"/>
            <a:ext cx="3706469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24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8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86001" y="138798"/>
            <a:ext cx="2055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tr-TR" dirty="0">
                <a:solidFill>
                  <a:schemeClr val="bg1"/>
                </a:solidFill>
              </a:rPr>
              <a:t>SAYI ÖRÜNTÜLERİ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65982" y="1193138"/>
            <a:ext cx="9437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SAYI ÖRÜNTÜLERİ</a:t>
            </a:r>
            <a:endParaRPr lang="en-US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5" name="Picture 14" descr="SN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865" y="2168068"/>
            <a:ext cx="4553976" cy="37102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11920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10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86001" y="138798"/>
            <a:ext cx="2055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tr-TR" dirty="0">
                <a:solidFill>
                  <a:schemeClr val="bg1"/>
                </a:solidFill>
              </a:rPr>
              <a:t>SAYI ÖRÜNTÜLERİ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118463" y="1994913"/>
            <a:ext cx="8224465" cy="3139321"/>
          </a:xfrm>
          <a:prstGeom prst="rect">
            <a:avLst/>
          </a:prstGeom>
          <a:ln w="571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tr-TR" dirty="0" smtClean="0">
              <a:latin typeface="Myriad Pro"/>
            </a:endParaRPr>
          </a:p>
          <a:p>
            <a:endParaRPr lang="tr-TR" dirty="0">
              <a:latin typeface="Myriad Pro"/>
            </a:endParaRPr>
          </a:p>
          <a:p>
            <a:endParaRPr lang="tr-TR" dirty="0" smtClean="0">
              <a:latin typeface="Myriad Pro"/>
            </a:endParaRPr>
          </a:p>
          <a:p>
            <a:endParaRPr lang="tr-TR" dirty="0">
              <a:latin typeface="Myriad Pro"/>
            </a:endParaRPr>
          </a:p>
          <a:p>
            <a:endParaRPr lang="tr-TR" dirty="0" smtClean="0">
              <a:latin typeface="Myriad Pro"/>
            </a:endParaRPr>
          </a:p>
          <a:p>
            <a:endParaRPr lang="tr-TR" dirty="0">
              <a:latin typeface="Myriad Pro"/>
            </a:endParaRPr>
          </a:p>
          <a:p>
            <a:endParaRPr lang="tr-TR" dirty="0" smtClean="0">
              <a:latin typeface="Myriad Pro"/>
            </a:endParaRPr>
          </a:p>
          <a:p>
            <a:endParaRPr lang="tr-TR" dirty="0">
              <a:latin typeface="Myriad Pro"/>
            </a:endParaRPr>
          </a:p>
          <a:p>
            <a:endParaRPr lang="tr-TR" dirty="0" smtClean="0">
              <a:latin typeface="Myriad Pro"/>
            </a:endParaRPr>
          </a:p>
          <a:p>
            <a:endParaRPr lang="tr-TR" dirty="0">
              <a:latin typeface="Myriad Pro"/>
            </a:endParaRPr>
          </a:p>
          <a:p>
            <a:endParaRPr lang="en-US" dirty="0">
              <a:latin typeface="Myriad Pro"/>
            </a:endParaRPr>
          </a:p>
        </p:txBody>
      </p:sp>
      <p:pic>
        <p:nvPicPr>
          <p:cNvPr id="84" name="Picture 83" descr="3D-Character-Questions-4-yo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6" y="2680440"/>
            <a:ext cx="1449830" cy="1843150"/>
          </a:xfrm>
          <a:prstGeom prst="rect">
            <a:avLst/>
          </a:prstGeom>
        </p:spPr>
      </p:pic>
      <p:sp>
        <p:nvSpPr>
          <p:cNvPr id="111" name="TextBox 110"/>
          <p:cNvSpPr txBox="1"/>
          <p:nvPr/>
        </p:nvSpPr>
        <p:spPr>
          <a:xfrm>
            <a:off x="2967233" y="3106740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1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593750" y="3106740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1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637059" y="3495873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1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934593" y="3495873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1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289935" y="3893781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1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637059" y="3893781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2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312169" y="2729359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1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278305" y="3106740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2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967233" y="3495873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2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282678" y="3495873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4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619148" y="3495873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2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967233" y="3893781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4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943059" y="3893781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2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291144" y="3893781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6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627614" y="3893781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4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258504" y="3893781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1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988117" y="4293891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1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289953" y="4293891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2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2620127" y="4293891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4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595953" y="4293891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6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944038" y="4293891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6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280508" y="4293891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8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4582415" y="4293891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1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258504" y="4293891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2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926127" y="4293891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4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854543" y="4449787"/>
            <a:ext cx="4774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..................................................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4897860" y="3056743"/>
            <a:ext cx="50554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yriad Pro"/>
              </a:rPr>
              <a:t>Y</a:t>
            </a:r>
            <a:r>
              <a:rPr lang="tr-TR" sz="2000" dirty="0" smtClean="0">
                <a:latin typeface="Myriad Pro"/>
              </a:rPr>
              <a:t>anda oluşturulan sayı üçgeninin </a:t>
            </a:r>
          </a:p>
          <a:p>
            <a:r>
              <a:rPr lang="tr-TR" sz="2000" dirty="0" smtClean="0">
                <a:latin typeface="Myriad Pro"/>
              </a:rPr>
              <a:t>oluşturduğu örüntüyü bulunuz.</a:t>
            </a:r>
          </a:p>
          <a:p>
            <a:r>
              <a:rPr lang="tr-TR" sz="2000" dirty="0" smtClean="0">
                <a:latin typeface="Myriad Pro"/>
              </a:rPr>
              <a:t> Üçgenin devamına gelmesi gereken </a:t>
            </a:r>
          </a:p>
          <a:p>
            <a:r>
              <a:rPr lang="tr-TR" sz="2000" dirty="0" smtClean="0">
                <a:latin typeface="Myriad Pro"/>
              </a:rPr>
              <a:t>satırı yazınız.</a:t>
            </a:r>
            <a:endParaRPr lang="tr-TR" sz="2000" dirty="0" smtClean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239213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2056" y="1063556"/>
            <a:ext cx="9353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Leonardo </a:t>
            </a:r>
            <a:r>
              <a:rPr lang="tr-TR" sz="2000" dirty="0" err="1" smtClean="0">
                <a:latin typeface="Myriad Pro"/>
              </a:rPr>
              <a:t>Fibonacci</a:t>
            </a:r>
            <a:r>
              <a:rPr lang="tr-TR" sz="2000" dirty="0" smtClean="0">
                <a:latin typeface="Myriad Pro"/>
              </a:rPr>
              <a:t> (Leonardo </a:t>
            </a:r>
            <a:r>
              <a:rPr lang="tr-TR" sz="2000" dirty="0" err="1" smtClean="0">
                <a:latin typeface="Myriad Pro"/>
              </a:rPr>
              <a:t>Fibonaçi</a:t>
            </a:r>
            <a:r>
              <a:rPr lang="tr-TR" sz="2000" dirty="0" smtClean="0">
                <a:latin typeface="Myriad Pro"/>
              </a:rPr>
              <a:t>) 13. yüzyılda yaşamış bir matematikçidir.</a:t>
            </a:r>
          </a:p>
          <a:p>
            <a:r>
              <a:rPr lang="tr-TR" sz="2000" dirty="0" err="1" smtClean="0">
                <a:latin typeface="Myriad Pro"/>
                <a:cs typeface="Myriad Pro"/>
              </a:rPr>
              <a:t>Fibonaccinin</a:t>
            </a:r>
            <a:r>
              <a:rPr lang="tr-TR" sz="2000" dirty="0" smtClean="0">
                <a:latin typeface="Myriad Pro"/>
                <a:cs typeface="Myriad Pro"/>
              </a:rPr>
              <a:t> en ünlü eseri olan Biber </a:t>
            </a:r>
            <a:r>
              <a:rPr lang="tr-TR" sz="2000" dirty="0" err="1" smtClean="0">
                <a:latin typeface="Myriad Pro"/>
                <a:cs typeface="Myriad Pro"/>
              </a:rPr>
              <a:t>Abaci</a:t>
            </a:r>
            <a:r>
              <a:rPr lang="tr-TR" sz="2000" dirty="0" smtClean="0">
                <a:latin typeface="Myriad Pro"/>
                <a:cs typeface="Myriad Pro"/>
              </a:rPr>
              <a:t> adlı kitabında </a:t>
            </a:r>
            <a:r>
              <a:rPr lang="tr-TR" sz="2000" dirty="0" err="1" smtClean="0">
                <a:latin typeface="Myriad Pro"/>
                <a:cs typeface="Myriad Pro"/>
              </a:rPr>
              <a:t>Fibonacci</a:t>
            </a:r>
            <a:r>
              <a:rPr lang="tr-TR" sz="2000" dirty="0" smtClean="0">
                <a:latin typeface="Myriad Pro"/>
                <a:cs typeface="Myriad Pro"/>
              </a:rPr>
              <a:t> dizisini </a:t>
            </a:r>
          </a:p>
          <a:p>
            <a:r>
              <a:rPr lang="tr-TR" sz="2000" dirty="0" smtClean="0">
                <a:latin typeface="Myriad Pro"/>
                <a:cs typeface="Myriad Pro"/>
              </a:rPr>
              <a:t>tanıtmıştır. Bu sayı dizisi 1, 1, 2, 3, 5, 8, 13, ... şeklinde devam etmektedir. </a:t>
            </a:r>
          </a:p>
          <a:p>
            <a:r>
              <a:rPr lang="tr-TR" sz="2000" dirty="0" smtClean="0">
                <a:latin typeface="Myriad Pro"/>
                <a:cs typeface="Myriad Pro"/>
              </a:rPr>
              <a:t>Dizinin en ilgi çekici yönü ise terimlerin doğada beklenmedik yerlerde </a:t>
            </a:r>
          </a:p>
          <a:p>
            <a:r>
              <a:rPr lang="tr-TR" sz="2000" dirty="0" smtClean="0">
                <a:latin typeface="Myriad Pro"/>
                <a:cs typeface="Myriad Pro"/>
              </a:rPr>
              <a:t>karşımıza çıkmasıdır. Örneğin bitki yaprakları, bitki tohumları, çiçek yaprakları </a:t>
            </a:r>
          </a:p>
          <a:p>
            <a:r>
              <a:rPr lang="en-US" sz="2000" dirty="0">
                <a:latin typeface="Myriad Pro"/>
                <a:cs typeface="Myriad Pro"/>
              </a:rPr>
              <a:t>v</a:t>
            </a:r>
            <a:r>
              <a:rPr lang="tr-TR" sz="2000" dirty="0" smtClean="0">
                <a:latin typeface="Myriad Pro"/>
                <a:cs typeface="Myriad Pro"/>
              </a:rPr>
              <a:t>e kozalaklarda bu sayılara rastlamak mümkündür.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6001" y="138798"/>
            <a:ext cx="2055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tr-TR" dirty="0">
                <a:solidFill>
                  <a:schemeClr val="bg1"/>
                </a:solidFill>
              </a:rPr>
              <a:t>SAYI ÖRÜNTÜLERİ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965" y="3195244"/>
            <a:ext cx="2607666" cy="23911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608" y="3195244"/>
            <a:ext cx="2391198" cy="23911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90253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3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52697" y="1158261"/>
            <a:ext cx="106551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Aşağıdaki sayı üçgeni MS 1300 yılında Çin’de bulunmuştur.</a:t>
            </a:r>
          </a:p>
          <a:p>
            <a:r>
              <a:rPr lang="tr-TR" sz="2000" dirty="0" smtClean="0">
                <a:latin typeface="Myriad Pro"/>
              </a:rPr>
              <a:t>Fransız matematikçi </a:t>
            </a:r>
            <a:r>
              <a:rPr lang="tr-TR" sz="2000" dirty="0" err="1" smtClean="0">
                <a:latin typeface="Myriad Pro"/>
              </a:rPr>
              <a:t>Blaise</a:t>
            </a:r>
            <a:r>
              <a:rPr lang="tr-TR" sz="2000" dirty="0" smtClean="0">
                <a:latin typeface="Myriad Pro"/>
              </a:rPr>
              <a:t> </a:t>
            </a:r>
            <a:r>
              <a:rPr lang="tr-TR" sz="2000" dirty="0" err="1" smtClean="0">
                <a:latin typeface="Myriad Pro"/>
              </a:rPr>
              <a:t>Pascal’ın</a:t>
            </a:r>
            <a:r>
              <a:rPr lang="tr-TR" sz="2000" dirty="0" smtClean="0">
                <a:latin typeface="Myriad Pro"/>
              </a:rPr>
              <a:t> bu sayı üçgeni üzerinde bir çok </a:t>
            </a:r>
          </a:p>
          <a:p>
            <a:r>
              <a:rPr lang="tr-TR" sz="2000" dirty="0" smtClean="0">
                <a:latin typeface="Myriad Pro"/>
              </a:rPr>
              <a:t>çalışması vardır. Bu nedenle bu sayı üçgeni genellikle ‘Pascal Üçgeni’ </a:t>
            </a:r>
          </a:p>
          <a:p>
            <a:r>
              <a:rPr lang="tr-TR" sz="2000" dirty="0" smtClean="0">
                <a:latin typeface="Myriad Pro"/>
              </a:rPr>
              <a:t>olarak bilinmektedir. Üçgendeki sayılar arasındaki örüntüleri </a:t>
            </a:r>
          </a:p>
          <a:p>
            <a:r>
              <a:rPr lang="tr-TR" sz="2000" dirty="0" err="1" smtClean="0">
                <a:latin typeface="Myriad Pro"/>
              </a:rPr>
              <a:t>Blaise</a:t>
            </a:r>
            <a:r>
              <a:rPr lang="tr-TR" sz="2000" dirty="0" smtClean="0">
                <a:latin typeface="Myriad Pro"/>
              </a:rPr>
              <a:t> Pascal 1653 sayfalık bir çalışmada anlatmıştır.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86001" y="138798"/>
            <a:ext cx="2055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tr-TR" dirty="0">
                <a:solidFill>
                  <a:schemeClr val="bg1"/>
                </a:solidFill>
              </a:rPr>
              <a:t>SAYI ÖRÜNTÜLERİ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1562" y="3082147"/>
            <a:ext cx="5127102" cy="28483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37902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4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49417" y="1107465"/>
            <a:ext cx="6556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Pascal </a:t>
            </a:r>
            <a:r>
              <a:rPr lang="tr-TR" sz="2000" dirty="0" err="1" smtClean="0">
                <a:latin typeface="Myriad Pro"/>
              </a:rPr>
              <a:t>Üçgen‘inde</a:t>
            </a:r>
            <a:r>
              <a:rPr lang="tr-TR" sz="2000" dirty="0" smtClean="0">
                <a:latin typeface="Myriad Pro"/>
              </a:rPr>
              <a:t> ki örüntülerden bazılarını inceleyelim: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86001" y="138798"/>
            <a:ext cx="2055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tr-TR" dirty="0">
                <a:solidFill>
                  <a:schemeClr val="bg1"/>
                </a:solidFill>
              </a:rPr>
              <a:t>SAYI ÖRÜNTÜLERİ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9417" y="1767811"/>
            <a:ext cx="6909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Pascal </a:t>
            </a:r>
            <a:r>
              <a:rPr lang="tr-TR" sz="2000" dirty="0" err="1">
                <a:latin typeface="Myriad Pro"/>
              </a:rPr>
              <a:t>Ü</a:t>
            </a:r>
            <a:r>
              <a:rPr lang="tr-TR" sz="2000" dirty="0" err="1" smtClean="0">
                <a:latin typeface="Myriad Pro"/>
              </a:rPr>
              <a:t>çgen’inde</a:t>
            </a:r>
            <a:r>
              <a:rPr lang="tr-TR" sz="2000" dirty="0" smtClean="0">
                <a:latin typeface="Myriad Pro"/>
              </a:rPr>
              <a:t> satırların başında ve sonunda 1 bulunur.</a:t>
            </a:r>
          </a:p>
          <a:p>
            <a:r>
              <a:rPr lang="tr-TR" sz="2000" dirty="0" smtClean="0">
                <a:latin typeface="Myriad Pro"/>
              </a:rPr>
              <a:t>Ortadaki terimler ise üstteki iki terimin toplamıdır.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774" y="2735933"/>
            <a:ext cx="6809148" cy="28810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36248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5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86001" y="138798"/>
            <a:ext cx="2055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tr-TR" dirty="0">
                <a:solidFill>
                  <a:schemeClr val="bg1"/>
                </a:solidFill>
              </a:rPr>
              <a:t>SAYI ÖRÜNTÜLERİ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5553" y="1399985"/>
            <a:ext cx="7742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Pascal </a:t>
            </a:r>
            <a:r>
              <a:rPr lang="tr-TR" sz="2000" dirty="0" err="1" smtClean="0">
                <a:latin typeface="Myriad Pro"/>
              </a:rPr>
              <a:t>Üçgeni’nden</a:t>
            </a:r>
            <a:r>
              <a:rPr lang="tr-TR" sz="2000" dirty="0" smtClean="0">
                <a:latin typeface="Myriad Pro"/>
              </a:rPr>
              <a:t> yararlanarak </a:t>
            </a:r>
            <a:r>
              <a:rPr lang="tr-TR" sz="2000" dirty="0" err="1" smtClean="0">
                <a:latin typeface="Myriad Pro"/>
              </a:rPr>
              <a:t>Fibonacci</a:t>
            </a:r>
            <a:r>
              <a:rPr lang="tr-TR" sz="2000" dirty="0" smtClean="0">
                <a:latin typeface="Myriad Pro"/>
              </a:rPr>
              <a:t> sayı dizisini aşağıdaki </a:t>
            </a:r>
          </a:p>
          <a:p>
            <a:r>
              <a:rPr lang="tr-TR" sz="2000" dirty="0" smtClean="0">
                <a:latin typeface="Myriad Pro"/>
              </a:rPr>
              <a:t>yöntemle elde edebiliriz.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444" y="2246810"/>
            <a:ext cx="5492242" cy="33571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33718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6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511823" y="912748"/>
            <a:ext cx="59875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1, 1, 2, 3, 5, 8, 13, 21, ..., ..., ...</a:t>
            </a:r>
          </a:p>
          <a:p>
            <a:endParaRPr lang="tr-TR" sz="2000" dirty="0" smtClean="0">
              <a:latin typeface="Myriad Pro"/>
              <a:cs typeface="Myriad Pro"/>
            </a:endParaRPr>
          </a:p>
          <a:p>
            <a:r>
              <a:rPr lang="tr-TR" sz="2000" dirty="0" err="1" smtClean="0">
                <a:latin typeface="Myriad Pro"/>
                <a:cs typeface="Myriad Pro"/>
              </a:rPr>
              <a:t>Fibonacci</a:t>
            </a:r>
            <a:r>
              <a:rPr lang="tr-TR" sz="2000" dirty="0" smtClean="0">
                <a:latin typeface="Myriad Pro"/>
                <a:cs typeface="Myriad Pro"/>
              </a:rPr>
              <a:t> dizisinde noktalı yerlere gelmesi gereken</a:t>
            </a:r>
          </a:p>
          <a:p>
            <a:r>
              <a:rPr lang="tr-TR" sz="2000" dirty="0" smtClean="0">
                <a:latin typeface="Myriad Pro"/>
                <a:cs typeface="Myriad Pro"/>
              </a:rPr>
              <a:t> sayıları bulunuz.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86001" y="138798"/>
            <a:ext cx="2055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tr-TR" dirty="0">
                <a:solidFill>
                  <a:schemeClr val="bg1"/>
                </a:solidFill>
              </a:rPr>
              <a:t>SAYI ÖRÜNTÜLERİ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845" y="697965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yriad Pro"/>
                <a:cs typeface="Myriad Pro"/>
              </a:rPr>
              <a:t>ÖRNEK :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72933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7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937807" y="1474451"/>
            <a:ext cx="654449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Myriad Pro"/>
              </a:rPr>
              <a:t>1, 1, 2, 3, 5, 8, 13, 21, </a:t>
            </a:r>
            <a:r>
              <a:rPr lang="tr-TR" sz="2400" dirty="0" smtClean="0">
                <a:solidFill>
                  <a:srgbClr val="C10000"/>
                </a:solidFill>
                <a:latin typeface="Myriad Pro"/>
                <a:cs typeface="Myriad Pro"/>
              </a:rPr>
              <a:t>34</a:t>
            </a:r>
            <a:r>
              <a:rPr lang="tr-TR" sz="2400" dirty="0" smtClean="0">
                <a:latin typeface="Myriad Pro"/>
              </a:rPr>
              <a:t>, </a:t>
            </a:r>
            <a:r>
              <a:rPr lang="tr-TR" sz="2400" dirty="0" smtClean="0">
                <a:solidFill>
                  <a:srgbClr val="C10000"/>
                </a:solidFill>
                <a:latin typeface="Myriad Pro"/>
              </a:rPr>
              <a:t>55</a:t>
            </a:r>
            <a:r>
              <a:rPr lang="tr-TR" sz="2400" dirty="0" smtClean="0">
                <a:latin typeface="Myriad Pro"/>
              </a:rPr>
              <a:t>, </a:t>
            </a:r>
            <a:r>
              <a:rPr lang="tr-TR" sz="2400" dirty="0" smtClean="0">
                <a:solidFill>
                  <a:srgbClr val="C10000"/>
                </a:solidFill>
                <a:latin typeface="Myriad Pro"/>
              </a:rPr>
              <a:t>89</a:t>
            </a:r>
          </a:p>
          <a:p>
            <a:endParaRPr lang="tr-TR" sz="2400" dirty="0" smtClean="0">
              <a:latin typeface="Myriad Pro"/>
              <a:cs typeface="Myriad Pro"/>
            </a:endParaRPr>
          </a:p>
          <a:p>
            <a:endParaRPr lang="tr-TR" sz="2400" dirty="0">
              <a:latin typeface="Myriad Pro"/>
              <a:cs typeface="Myriad Pro"/>
            </a:endParaRPr>
          </a:p>
          <a:p>
            <a:r>
              <a:rPr lang="tr-TR" sz="2400" dirty="0">
                <a:latin typeface="Myriad Pro"/>
                <a:cs typeface="Myriad Pro"/>
              </a:rPr>
              <a:t>1+1=2             </a:t>
            </a:r>
            <a:r>
              <a:rPr lang="tr-TR" sz="2400" dirty="0" smtClean="0">
                <a:latin typeface="Myriad Pro"/>
                <a:cs typeface="Myriad Pro"/>
              </a:rPr>
              <a:t>3+5=8                13+21=34</a:t>
            </a:r>
          </a:p>
          <a:p>
            <a:endParaRPr lang="tr-TR" sz="2400" dirty="0" smtClean="0">
              <a:latin typeface="Myriad Pro"/>
              <a:cs typeface="Myriad Pro"/>
            </a:endParaRPr>
          </a:p>
          <a:p>
            <a:r>
              <a:rPr lang="tr-TR" sz="2400" dirty="0">
                <a:latin typeface="Myriad Pro"/>
                <a:cs typeface="Myriad Pro"/>
              </a:rPr>
              <a:t>1+2=3             </a:t>
            </a:r>
            <a:r>
              <a:rPr lang="tr-TR" sz="2400" dirty="0" smtClean="0">
                <a:latin typeface="Myriad Pro"/>
                <a:cs typeface="Myriad Pro"/>
              </a:rPr>
              <a:t>5+8=13               21+34=55</a:t>
            </a:r>
            <a:endParaRPr lang="tr-TR" sz="2400" dirty="0">
              <a:latin typeface="Myriad Pro"/>
              <a:cs typeface="Myriad Pro"/>
            </a:endParaRPr>
          </a:p>
          <a:p>
            <a:endParaRPr lang="tr-TR" sz="2400" dirty="0" smtClean="0">
              <a:latin typeface="Myriad Pro"/>
              <a:cs typeface="Myriad Pro"/>
            </a:endParaRPr>
          </a:p>
          <a:p>
            <a:r>
              <a:rPr lang="tr-TR" sz="2400" dirty="0">
                <a:latin typeface="Myriad Pro"/>
                <a:cs typeface="Myriad Pro"/>
              </a:rPr>
              <a:t>2+3=5             </a:t>
            </a:r>
            <a:r>
              <a:rPr lang="tr-TR" sz="2400" dirty="0" smtClean="0">
                <a:latin typeface="Myriad Pro"/>
                <a:cs typeface="Myriad Pro"/>
              </a:rPr>
              <a:t>8+13=21             </a:t>
            </a:r>
            <a:r>
              <a:rPr lang="tr-TR" sz="2400" dirty="0">
                <a:latin typeface="Myriad Pro"/>
                <a:cs typeface="Myriad Pro"/>
              </a:rPr>
              <a:t>34+55=89</a:t>
            </a:r>
          </a:p>
          <a:p>
            <a:endParaRPr lang="tr-TR" sz="2400" dirty="0">
              <a:latin typeface="Myriad Pro"/>
              <a:cs typeface="Myriad Pro"/>
            </a:endParaRPr>
          </a:p>
          <a:p>
            <a:endParaRPr lang="tr-TR" sz="2000" dirty="0" smtClean="0">
              <a:latin typeface="Myriad Pro"/>
              <a:cs typeface="Myriad Pro"/>
            </a:endParaRPr>
          </a:p>
          <a:p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86001" y="138798"/>
            <a:ext cx="2055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tr-TR" dirty="0">
                <a:solidFill>
                  <a:schemeClr val="bg1"/>
                </a:solidFill>
              </a:rPr>
              <a:t>SAYI ÖRÜNTÜLERİ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558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8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489980" y="1973507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1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86001" y="138798"/>
            <a:ext cx="2055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tr-TR" dirty="0">
                <a:solidFill>
                  <a:schemeClr val="bg1"/>
                </a:solidFill>
              </a:rPr>
              <a:t>SAYI ÖRÜNTÜLERİ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845" y="697965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yriad Pro"/>
                <a:cs typeface="Myriad Pro"/>
              </a:rPr>
              <a:t>ÖRNEK :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yriad Pro"/>
              <a:cs typeface="Myriad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5117" y="2304310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1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1634" y="2311826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1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89980" y="2711936"/>
            <a:ext cx="301654" cy="304467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yriad Pr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34943" y="2700959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1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2477" y="2687797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1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7819" y="3098867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1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62914" y="3101075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3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74091" y="3101075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3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47311" y="3067211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1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77708" y="3524387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1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27405" y="3526595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4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6834" y="3537282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1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29169" y="3535061"/>
            <a:ext cx="301654" cy="304467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yriad Pro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48800" y="3531333"/>
            <a:ext cx="301654" cy="304467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yriad Pro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05837" y="3991316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1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49385" y="4026088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1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43357" y="3977513"/>
            <a:ext cx="506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10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34217" y="4026088"/>
            <a:ext cx="301654" cy="304467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yriad Pro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169188" y="4022360"/>
            <a:ext cx="301654" cy="304467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yriad Pro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37305" y="3999782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5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87818" y="843007"/>
            <a:ext cx="7607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Aşağıdaki Pascal </a:t>
            </a:r>
            <a:r>
              <a:rPr lang="tr-TR" sz="2000" dirty="0" err="1" smtClean="0">
                <a:latin typeface="Myriad Pro"/>
              </a:rPr>
              <a:t>Üçgen’inde</a:t>
            </a:r>
            <a:r>
              <a:rPr lang="tr-TR" sz="2000" dirty="0" smtClean="0">
                <a:latin typeface="Myriad Pro"/>
              </a:rPr>
              <a:t> boş bırakılan kutulara gelmesi </a:t>
            </a:r>
          </a:p>
          <a:p>
            <a:r>
              <a:rPr lang="tr-TR" sz="2000" dirty="0" smtClean="0">
                <a:latin typeface="Myriad Pro"/>
              </a:rPr>
              <a:t>gereken sayıları bulunuz.</a:t>
            </a:r>
            <a:endParaRPr lang="tr-TR" sz="2000" dirty="0" smtClean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49679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9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489980" y="1973507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1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86001" y="138798"/>
            <a:ext cx="2055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tr-TR" dirty="0">
                <a:solidFill>
                  <a:schemeClr val="bg1"/>
                </a:solidFill>
              </a:rPr>
              <a:t>SAYI ÖRÜNTÜLERİ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845" y="697965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yriad Pro"/>
                <a:cs typeface="Myriad Pro"/>
              </a:rPr>
              <a:t>ÖRNEK :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yriad Pro"/>
              <a:cs typeface="Myriad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5117" y="2304310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1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1634" y="2311826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1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89980" y="2711936"/>
            <a:ext cx="301654" cy="304467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yriad Pr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34943" y="2700959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1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2477" y="2687797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1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7819" y="3098867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1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62914" y="3101075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3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74091" y="3101075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3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47311" y="3067211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1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77708" y="3524387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1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27405" y="3526595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4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6834" y="3537282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1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29169" y="3535061"/>
            <a:ext cx="301654" cy="304467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yriad Pro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48800" y="3531333"/>
            <a:ext cx="301654" cy="304467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yriad Pro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05837" y="3991316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1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49385" y="4026088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1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43358" y="3977513"/>
            <a:ext cx="598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10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34217" y="4026088"/>
            <a:ext cx="301654" cy="304467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yriad Pro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169188" y="4022360"/>
            <a:ext cx="301654" cy="304467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yriad Pro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37305" y="3999782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5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11960" y="843007"/>
            <a:ext cx="7583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</a:rPr>
              <a:t>Aşağıdaki Pascal </a:t>
            </a:r>
            <a:r>
              <a:rPr lang="tr-TR" sz="2000" dirty="0" err="1" smtClean="0">
                <a:latin typeface="Myriad Pro"/>
              </a:rPr>
              <a:t>Üçgen’inde</a:t>
            </a:r>
            <a:r>
              <a:rPr lang="tr-TR" sz="2000" dirty="0" smtClean="0">
                <a:latin typeface="Myriad Pro"/>
              </a:rPr>
              <a:t> boş bırakılan kutulara gelmesi </a:t>
            </a:r>
          </a:p>
          <a:p>
            <a:r>
              <a:rPr lang="tr-TR" sz="2000" dirty="0" smtClean="0">
                <a:latin typeface="Myriad Pro"/>
              </a:rPr>
              <a:t>gereken sayıları bulunuz.</a:t>
            </a:r>
            <a:endParaRPr lang="tr-TR" sz="2000" dirty="0" smtClean="0">
              <a:latin typeface="Myriad Pro"/>
              <a:cs typeface="Myriad Pro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86825" y="2668663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C10000"/>
                </a:solidFill>
                <a:latin typeface="Myriad Pro"/>
              </a:rPr>
              <a:t>2</a:t>
            </a:r>
            <a:endParaRPr lang="tr-TR" sz="2000" dirty="0" smtClean="0">
              <a:solidFill>
                <a:srgbClr val="C10000"/>
              </a:solidFill>
              <a:latin typeface="Myriad Pro"/>
              <a:cs typeface="Myriad Pro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20703" y="3501185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C10000"/>
                </a:solidFill>
                <a:latin typeface="Myriad Pro"/>
              </a:rPr>
              <a:t>6</a:t>
            </a:r>
            <a:endParaRPr lang="tr-TR" sz="2000" dirty="0" smtClean="0">
              <a:solidFill>
                <a:srgbClr val="C10000"/>
              </a:solidFill>
              <a:latin typeface="Myriad Pro"/>
              <a:cs typeface="Myriad Pro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48800" y="3486778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C10000"/>
                </a:solidFill>
                <a:latin typeface="Myriad Pro"/>
              </a:rPr>
              <a:t>4</a:t>
            </a:r>
            <a:endParaRPr lang="tr-TR" sz="2000" dirty="0" smtClean="0">
              <a:solidFill>
                <a:srgbClr val="C10000"/>
              </a:solidFill>
              <a:latin typeface="Myriad Pro"/>
              <a:cs typeface="Myriad Pro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11960" y="3969047"/>
            <a:ext cx="31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C10000"/>
                </a:solidFill>
                <a:latin typeface="Myriad Pro"/>
              </a:rPr>
              <a:t>5</a:t>
            </a:r>
            <a:endParaRPr lang="tr-TR" sz="2000" dirty="0" smtClean="0">
              <a:solidFill>
                <a:srgbClr val="C10000"/>
              </a:solidFill>
              <a:latin typeface="Myriad Pro"/>
              <a:cs typeface="Myriad Pro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95186" y="3981349"/>
            <a:ext cx="570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C10000"/>
                </a:solidFill>
                <a:latin typeface="Myriad Pro"/>
              </a:rPr>
              <a:t>10</a:t>
            </a:r>
            <a:endParaRPr lang="tr-TR" sz="2000" dirty="0" smtClean="0">
              <a:solidFill>
                <a:srgbClr val="C10000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014863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</TotalTime>
  <Words>369</Words>
  <Application>Microsoft Office PowerPoint</Application>
  <PresentationFormat>Özel</PresentationFormat>
  <Paragraphs>133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Myriad Pro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MEB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Tibet Oğuzoğlu</dc:creator>
  <cp:lastModifiedBy>VESTEL</cp:lastModifiedBy>
  <cp:revision>427</cp:revision>
  <dcterms:created xsi:type="dcterms:W3CDTF">2014-03-24T15:31:55Z</dcterms:created>
  <dcterms:modified xsi:type="dcterms:W3CDTF">2014-06-11T08:10:34Z</dcterms:modified>
</cp:coreProperties>
</file>