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452" r:id="rId3"/>
    <p:sldId id="464" r:id="rId4"/>
    <p:sldId id="472" r:id="rId5"/>
    <p:sldId id="473" r:id="rId6"/>
    <p:sldId id="474" r:id="rId7"/>
    <p:sldId id="475" r:id="rId8"/>
    <p:sldId id="476" r:id="rId9"/>
    <p:sldId id="471" r:id="rId10"/>
    <p:sldId id="470" r:id="rId11"/>
  </p:sldIdLst>
  <p:sldSz cx="11704638" cy="6583363"/>
  <p:notesSz cx="6858000" cy="9144000"/>
  <p:custDataLst>
    <p:tags r:id="rId14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74">
          <p15:clr>
            <a:srgbClr val="A4A3A4"/>
          </p15:clr>
        </p15:guide>
        <p15:guide id="2" pos="368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C20202"/>
    <a:srgbClr val="C400C6"/>
    <a:srgbClr val="E1C436"/>
    <a:srgbClr val="25FF54"/>
    <a:srgbClr val="FFDB20"/>
    <a:srgbClr val="182C7F"/>
    <a:srgbClr val="4AB8FF"/>
    <a:srgbClr val="1098FF"/>
    <a:srgbClr val="0000B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544" autoAdjust="0"/>
    <p:restoredTop sz="94660"/>
  </p:normalViewPr>
  <p:slideViewPr>
    <p:cSldViewPr snapToGrid="0" snapToObjects="1">
      <p:cViewPr varScale="1">
        <p:scale>
          <a:sx n="73" d="100"/>
          <a:sy n="73" d="100"/>
        </p:scale>
        <p:origin x="462" y="66"/>
      </p:cViewPr>
      <p:guideLst>
        <p:guide orient="horz" pos="2074"/>
        <p:guide pos="3687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gs" Target="tags/tag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54087B-AB65-284C-B08E-13CC99A526D5}" type="datetimeFigureOut">
              <a:rPr lang="en-US" smtClean="0"/>
              <a:pPr/>
              <a:t>1/20/2015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B3B17F-07B5-724F-80C4-D9DF2454D2B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03435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9CC7E5-C8F0-1A47-8EEA-5AD665A1F6B3}" type="datetimeFigureOut">
              <a:rPr lang="en-US" smtClean="0"/>
              <a:pPr/>
              <a:t>1/20/2015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7BBB83-79E8-704E-883B-3BFFFF9B2C3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72231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77848" y="2045110"/>
            <a:ext cx="9948942" cy="1411156"/>
          </a:xfrm>
        </p:spPr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5696" y="3730572"/>
            <a:ext cx="8193247" cy="168241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48A47-B69C-6341-B046-1136A4568278}" type="datetime1">
              <a:rPr lang="en-US" smtClean="0"/>
              <a:pPr/>
              <a:t>1/20/2015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D76F2-8F7A-0446-97E7-A0082C0A3BA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9390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C5ECF-0864-6D4D-8CC6-AEC941DFC373}" type="datetime1">
              <a:rPr lang="en-US" smtClean="0"/>
              <a:pPr/>
              <a:t>1/20/2015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D76F2-8F7A-0446-97E7-A0082C0A3BA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42554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863368" y="252972"/>
            <a:ext cx="3369148" cy="5391652"/>
          </a:xfrm>
        </p:spPr>
        <p:txBody>
          <a:bodyPr vert="eaVert"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9830" y="252972"/>
            <a:ext cx="9918461" cy="5391652"/>
          </a:xfrm>
        </p:spPr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03A9C-4F8A-7A4B-86BB-4314FA486444}" type="datetime1">
              <a:rPr lang="en-US" smtClean="0"/>
              <a:pPr/>
              <a:t>1/20/2015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D76F2-8F7A-0446-97E7-A0082C0A3BA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62299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C14D9-CFEA-0241-897F-78F301B73F0A}" type="datetime1">
              <a:rPr lang="en-US" smtClean="0"/>
              <a:pPr/>
              <a:t>1/20/2015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D76F2-8F7A-0446-97E7-A0082C0A3BA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0542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4586" y="4230421"/>
            <a:ext cx="9948942" cy="1307529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24586" y="2790311"/>
            <a:ext cx="9948942" cy="144011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E4F93-129F-1F4D-AA72-E24732563CEE}" type="datetime1">
              <a:rPr lang="en-US" smtClean="0"/>
              <a:pPr/>
              <a:t>1/20/2015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D76F2-8F7A-0446-97E7-A0082C0A3BA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04243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9830" y="1475161"/>
            <a:ext cx="6642788" cy="41694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7695" y="1475161"/>
            <a:ext cx="6644821" cy="41694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7A207-18E9-D944-BFA8-4B28DAC29282}" type="datetime1">
              <a:rPr lang="en-US" smtClean="0"/>
              <a:pPr/>
              <a:t>1/20/2015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D76F2-8F7A-0446-97E7-A0082C0A3BA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2697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5232" y="263640"/>
            <a:ext cx="10534174" cy="1097227"/>
          </a:xfr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5232" y="1473637"/>
            <a:ext cx="5171581" cy="61414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5232" y="2087779"/>
            <a:ext cx="5171581" cy="379305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45794" y="1473637"/>
            <a:ext cx="5173613" cy="61414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45794" y="2087779"/>
            <a:ext cx="5173613" cy="379305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1E9FE-0867-934F-A5DD-930AA25F658E}" type="datetime1">
              <a:rPr lang="en-US" smtClean="0"/>
              <a:pPr/>
              <a:t>1/20/2015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D76F2-8F7A-0446-97E7-A0082C0A3BA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9712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E8DF9-9DF5-D349-AE4C-FCDD6DC6096E}" type="datetime1">
              <a:rPr lang="en-US" smtClean="0"/>
              <a:pPr/>
              <a:t>1/20/2015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D76F2-8F7A-0446-97E7-A0082C0A3BA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1535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286FE-920F-A14D-9657-3A7918A7B5FA}" type="datetime1">
              <a:rPr lang="en-US" smtClean="0"/>
              <a:pPr/>
              <a:t>1/20/2015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D76F2-8F7A-0446-97E7-A0082C0A3BA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43239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5233" y="262116"/>
            <a:ext cx="3850745" cy="111551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6188" y="262116"/>
            <a:ext cx="6543218" cy="561871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5233" y="1377630"/>
            <a:ext cx="3850745" cy="450320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BD21B-39B9-0B40-A863-47D2A1731759}" type="datetime1">
              <a:rPr lang="en-US" smtClean="0"/>
              <a:pPr/>
              <a:t>1/20/2015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D76F2-8F7A-0446-97E7-A0082C0A3BA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5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94191" y="4608354"/>
            <a:ext cx="7022783" cy="54404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94191" y="588236"/>
            <a:ext cx="7022783" cy="395001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94191" y="5152397"/>
            <a:ext cx="7022783" cy="7726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A4A5F-C78E-FF4A-BB7B-164024A2E338}" type="datetime1">
              <a:rPr lang="en-US" smtClean="0"/>
              <a:pPr/>
              <a:t>1/20/2015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D76F2-8F7A-0446-97E7-A0082C0A3BA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5642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5232" y="263640"/>
            <a:ext cx="10534174" cy="10972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5232" y="1536119"/>
            <a:ext cx="10534174" cy="43447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85232" y="6101803"/>
            <a:ext cx="2731082" cy="3505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73812D-BF62-3B4B-8E09-457EAA1C3F84}" type="datetime1">
              <a:rPr lang="en-US" smtClean="0"/>
              <a:pPr/>
              <a:t>1/20/2015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99085" y="6101803"/>
            <a:ext cx="3706469" cy="3505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8324" y="6101803"/>
            <a:ext cx="2731082" cy="3505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2D76F2-8F7A-0446-97E7-A0082C0A3BA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281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rrow.png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10595191" y="6162736"/>
            <a:ext cx="251834" cy="251834"/>
          </a:xfrm>
          <a:prstGeom prst="rect">
            <a:avLst/>
          </a:prstGeom>
        </p:spPr>
      </p:pic>
      <p:pic>
        <p:nvPicPr>
          <p:cNvPr id="7" name="Picture 6" descr="arrow.png">
            <a:hlinkClick r:id="" action="ppaction://hlinkshowjump?jump=previousslide"/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5277" y="6162735"/>
            <a:ext cx="251835" cy="251835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D76F2-8F7A-0446-97E7-A0082C0A3BA5}" type="slidenum">
              <a:rPr lang="en-US" smtClean="0"/>
              <a:pPr/>
              <a:t>1</a:t>
            </a:fld>
            <a:endParaRPr lang="en-US"/>
          </a:p>
        </p:txBody>
      </p:sp>
      <p:cxnSp>
        <p:nvCxnSpPr>
          <p:cNvPr id="10" name="Elbow Connector 9"/>
          <p:cNvCxnSpPr/>
          <p:nvPr/>
        </p:nvCxnSpPr>
        <p:spPr>
          <a:xfrm>
            <a:off x="742866" y="3410508"/>
            <a:ext cx="3613886" cy="334592"/>
          </a:xfrm>
          <a:prstGeom prst="bentConnector3">
            <a:avLst/>
          </a:prstGeom>
          <a:ln w="57150" cmpd="sng"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Elbow Connector 11"/>
          <p:cNvCxnSpPr/>
          <p:nvPr/>
        </p:nvCxnSpPr>
        <p:spPr>
          <a:xfrm>
            <a:off x="3043275" y="3619187"/>
            <a:ext cx="2803801" cy="251825"/>
          </a:xfrm>
          <a:prstGeom prst="bentConnector3">
            <a:avLst/>
          </a:prstGeom>
          <a:ln w="57150" cmpd="sng">
            <a:solidFill>
              <a:srgbClr val="16239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-2042816" y="2063846"/>
            <a:ext cx="9663177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4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BA0000"/>
                </a:solidFill>
                <a:effectLst>
                  <a:reflection blurRad="12700" stA="28000" endPos="45000" dist="1000" dir="5400000" sy="-100000" algn="bl" rotWithShape="0"/>
                </a:effectLst>
                <a:cs typeface="Myriad Pro"/>
              </a:rPr>
              <a:t>PREFIXES</a:t>
            </a:r>
          </a:p>
          <a:p>
            <a:pPr algn="ctr"/>
            <a:r>
              <a:rPr lang="tr-TR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182C7F"/>
                </a:solidFill>
                <a:effectLst>
                  <a:reflection blurRad="12700" stA="28000" endPos="45000" dist="1000" dir="5400000" sy="-100000" algn="bl" rotWithShape="0"/>
                </a:effectLst>
                <a:cs typeface="Myriad Pro"/>
              </a:rPr>
              <a:t>(ÖN EKLER)</a:t>
            </a:r>
          </a:p>
        </p:txBody>
      </p:sp>
      <p:sp>
        <p:nvSpPr>
          <p:cNvPr id="14" name="4 Metin kutusu"/>
          <p:cNvSpPr txBox="1"/>
          <p:nvPr/>
        </p:nvSpPr>
        <p:spPr>
          <a:xfrm>
            <a:off x="190895" y="98260"/>
            <a:ext cx="28284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 smtClean="0">
                <a:solidFill>
                  <a:schemeClr val="bg1"/>
                </a:solidFill>
                <a:cs typeface="Arial" pitchFamily="34" charset="0"/>
              </a:rPr>
              <a:t>İNGİLİZCE  </a:t>
            </a:r>
            <a:r>
              <a:rPr lang="tr-TR" sz="2400" b="1" dirty="0" smtClean="0">
                <a:solidFill>
                  <a:srgbClr val="FFFF00"/>
                </a:solidFill>
              </a:rPr>
              <a:t>PREFIXES</a:t>
            </a:r>
            <a:endParaRPr lang="en-US" sz="24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4415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rrow.png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10595191" y="6162736"/>
            <a:ext cx="251834" cy="251834"/>
          </a:xfrm>
          <a:prstGeom prst="rect">
            <a:avLst/>
          </a:prstGeom>
        </p:spPr>
      </p:pic>
      <p:pic>
        <p:nvPicPr>
          <p:cNvPr id="7" name="Picture 6" descr="arrow.png">
            <a:hlinkClick r:id="" action="ppaction://hlinkshowjump?jump=previousslide"/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5277" y="6162735"/>
            <a:ext cx="251835" cy="251835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D76F2-8F7A-0446-97E7-A0082C0A3BA5}" type="slidenum">
              <a:rPr lang="en-US" smtClean="0"/>
              <a:pPr/>
              <a:t>10</a:t>
            </a:fld>
            <a:endParaRPr lang="en-US"/>
          </a:p>
        </p:txBody>
      </p:sp>
      <p:cxnSp>
        <p:nvCxnSpPr>
          <p:cNvPr id="10" name="Elbow Connector 9"/>
          <p:cNvCxnSpPr/>
          <p:nvPr/>
        </p:nvCxnSpPr>
        <p:spPr>
          <a:xfrm>
            <a:off x="742866" y="3410508"/>
            <a:ext cx="3613886" cy="334592"/>
          </a:xfrm>
          <a:prstGeom prst="bentConnector3">
            <a:avLst/>
          </a:prstGeom>
          <a:ln w="57150" cmpd="sng"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Elbow Connector 11"/>
          <p:cNvCxnSpPr/>
          <p:nvPr/>
        </p:nvCxnSpPr>
        <p:spPr>
          <a:xfrm>
            <a:off x="3043275" y="3619187"/>
            <a:ext cx="2803801" cy="251825"/>
          </a:xfrm>
          <a:prstGeom prst="bentConnector3">
            <a:avLst/>
          </a:prstGeom>
          <a:ln w="57150" cmpd="sng">
            <a:solidFill>
              <a:srgbClr val="16239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-2042816" y="2063846"/>
            <a:ext cx="9663177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4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BA0000"/>
                </a:solidFill>
                <a:effectLst>
                  <a:reflection blurRad="12700" stA="28000" endPos="45000" dist="1000" dir="5400000" sy="-100000" algn="bl" rotWithShape="0"/>
                </a:effectLst>
                <a:cs typeface="Myriad Pro"/>
              </a:rPr>
              <a:t>PREFIXES</a:t>
            </a:r>
          </a:p>
          <a:p>
            <a:pPr algn="ctr"/>
            <a:r>
              <a:rPr lang="tr-TR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182C7F"/>
                </a:solidFill>
                <a:effectLst>
                  <a:reflection blurRad="12700" stA="28000" endPos="45000" dist="1000" dir="5400000" sy="-100000" algn="bl" rotWithShape="0"/>
                </a:effectLst>
                <a:cs typeface="Myriad Pro"/>
              </a:rPr>
              <a:t>(ÖN EKLER)</a:t>
            </a:r>
          </a:p>
        </p:txBody>
      </p:sp>
      <p:sp>
        <p:nvSpPr>
          <p:cNvPr id="14" name="4 Metin kutusu"/>
          <p:cNvSpPr txBox="1"/>
          <p:nvPr/>
        </p:nvSpPr>
        <p:spPr>
          <a:xfrm>
            <a:off x="190895" y="98260"/>
            <a:ext cx="28284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 smtClean="0">
                <a:solidFill>
                  <a:schemeClr val="bg1"/>
                </a:solidFill>
                <a:cs typeface="Arial" pitchFamily="34" charset="0"/>
              </a:rPr>
              <a:t>İNGİLİZCE  </a:t>
            </a:r>
            <a:r>
              <a:rPr lang="tr-TR" sz="2400" b="1" dirty="0" smtClean="0">
                <a:solidFill>
                  <a:srgbClr val="FFFF00"/>
                </a:solidFill>
              </a:rPr>
              <a:t>PREFIXES</a:t>
            </a:r>
            <a:endParaRPr lang="en-US" sz="24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8602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rrow.png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10595191" y="6162736"/>
            <a:ext cx="251834" cy="251834"/>
          </a:xfrm>
          <a:prstGeom prst="rect">
            <a:avLst/>
          </a:prstGeom>
        </p:spPr>
      </p:pic>
      <p:pic>
        <p:nvPicPr>
          <p:cNvPr id="7" name="Picture 6" descr="arrow.png">
            <a:hlinkClick r:id="" action="ppaction://hlinkshowjump?jump=previousslide"/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5277" y="6162735"/>
            <a:ext cx="251835" cy="251835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D76F2-8F7A-0446-97E7-A0082C0A3BA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18" name="5-Point Star 17"/>
          <p:cNvSpPr/>
          <p:nvPr/>
        </p:nvSpPr>
        <p:spPr>
          <a:xfrm>
            <a:off x="263489" y="2102761"/>
            <a:ext cx="503998" cy="435412"/>
          </a:xfrm>
          <a:prstGeom prst="star5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2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747951" y="1955048"/>
            <a:ext cx="870562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800" b="1" dirty="0"/>
              <a:t>İngilizcede kelimelerin başına bazı ön ekler getirilerek kelimenin anlamı </a:t>
            </a:r>
            <a:r>
              <a:rPr lang="tr-TR" sz="2800" b="1" dirty="0" smtClean="0"/>
              <a:t>değişir </a:t>
            </a:r>
            <a:r>
              <a:rPr lang="tr-TR" sz="2800" b="1" dirty="0"/>
              <a:t>ve yeni kelimeler elde edilir.</a:t>
            </a:r>
            <a:endParaRPr lang="en-US" sz="2800" dirty="0"/>
          </a:p>
        </p:txBody>
      </p:sp>
      <p:sp>
        <p:nvSpPr>
          <p:cNvPr id="20" name="Rectangle 19"/>
          <p:cNvSpPr/>
          <p:nvPr/>
        </p:nvSpPr>
        <p:spPr>
          <a:xfrm>
            <a:off x="767487" y="1187688"/>
            <a:ext cx="1688765" cy="523220"/>
          </a:xfrm>
          <a:prstGeom prst="rect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tr-TR" sz="2800" b="1" dirty="0"/>
              <a:t>PREFIXES </a:t>
            </a:r>
            <a:endParaRPr lang="en-US" sz="2800" dirty="0"/>
          </a:p>
        </p:txBody>
      </p:sp>
      <p:sp>
        <p:nvSpPr>
          <p:cNvPr id="15" name="4 Metin kutusu"/>
          <p:cNvSpPr txBox="1"/>
          <p:nvPr/>
        </p:nvSpPr>
        <p:spPr>
          <a:xfrm>
            <a:off x="190895" y="98260"/>
            <a:ext cx="28284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 smtClean="0">
                <a:solidFill>
                  <a:schemeClr val="bg1"/>
                </a:solidFill>
                <a:cs typeface="Arial" pitchFamily="34" charset="0"/>
              </a:rPr>
              <a:t>İNGİLİZCE  </a:t>
            </a:r>
            <a:r>
              <a:rPr lang="tr-TR" sz="2400" b="1" dirty="0" smtClean="0">
                <a:solidFill>
                  <a:srgbClr val="FFFF00"/>
                </a:solidFill>
              </a:rPr>
              <a:t>PREFIXES</a:t>
            </a:r>
            <a:endParaRPr lang="en-US" sz="24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5124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8" presetClass="entr" presetSubtype="1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8" presetClass="entr" presetSubtype="1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8" presetClass="entr" presetSubtype="1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8" presetClass="entr" presetSubtype="1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8" presetClass="entr" presetSubtype="1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8" grpId="1" animBg="1"/>
      <p:bldP spid="18" grpId="2" animBg="1"/>
      <p:bldP spid="19" grpId="0"/>
      <p:bldP spid="19" grpId="1"/>
      <p:bldP spid="19" grpId="2"/>
      <p:bldP spid="20" grpId="0" animBg="1"/>
      <p:bldP spid="20" grpId="1" animBg="1"/>
      <p:bldP spid="20" grpId="2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791451" y="3767426"/>
            <a:ext cx="2683247" cy="386467"/>
          </a:xfrm>
          <a:prstGeom prst="rect">
            <a:avLst/>
          </a:prstGeom>
          <a:solidFill>
            <a:srgbClr val="25FF54"/>
          </a:solidFill>
          <a:ln w="19050" cmpd="sng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823113" y="2488527"/>
            <a:ext cx="1282047" cy="386467"/>
          </a:xfrm>
          <a:prstGeom prst="rect">
            <a:avLst/>
          </a:prstGeom>
          <a:solidFill>
            <a:srgbClr val="25FF54"/>
          </a:solidFill>
          <a:ln w="19050" cmpd="sng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arrow.png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10595191" y="6162736"/>
            <a:ext cx="251834" cy="251834"/>
          </a:xfrm>
          <a:prstGeom prst="rect">
            <a:avLst/>
          </a:prstGeom>
        </p:spPr>
      </p:pic>
      <p:pic>
        <p:nvPicPr>
          <p:cNvPr id="7" name="Picture 6" descr="arrow.png">
            <a:hlinkClick r:id="" action="ppaction://hlinkshowjump?jump=previousslide"/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5277" y="6162735"/>
            <a:ext cx="251835" cy="251835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D76F2-8F7A-0446-97E7-A0082C0A3BA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18" name="5-Point Star 17"/>
          <p:cNvSpPr/>
          <p:nvPr/>
        </p:nvSpPr>
        <p:spPr>
          <a:xfrm>
            <a:off x="263489" y="2102761"/>
            <a:ext cx="503998" cy="435412"/>
          </a:xfrm>
          <a:prstGeom prst="star5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2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747951" y="1955048"/>
            <a:ext cx="8561841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800" b="1" dirty="0"/>
              <a:t>Sıfatların zıt anlamlarını verebilmek için ya farklı bir sıfat kullanılır ya da kelimenin önüne </a:t>
            </a:r>
            <a:r>
              <a:rPr lang="tr-TR" sz="2800" b="1" dirty="0" smtClean="0"/>
              <a:t>“ </a:t>
            </a:r>
            <a:r>
              <a:rPr lang="tr-TR" sz="2800" b="1" dirty="0" err="1" smtClean="0"/>
              <a:t>prefixes</a:t>
            </a:r>
            <a:r>
              <a:rPr lang="tr-TR" sz="2800" b="1" dirty="0" smtClean="0"/>
              <a:t> ”  </a:t>
            </a:r>
            <a:r>
              <a:rPr lang="tr-TR" sz="2800" b="1" dirty="0"/>
              <a:t>dediğimiz ön ekler getirilir. </a:t>
            </a:r>
            <a:endParaRPr lang="en-US" sz="2800" dirty="0"/>
          </a:p>
          <a:p>
            <a:r>
              <a:rPr lang="tr-TR" sz="2800" b="1" dirty="0"/>
              <a:t>Başına  getirilerek sıfatları olumsuz hale getiren  </a:t>
            </a:r>
            <a:endParaRPr lang="tr-TR" sz="2800" b="1" dirty="0" smtClean="0"/>
          </a:p>
          <a:p>
            <a:r>
              <a:rPr lang="tr-TR" sz="2800" b="1" dirty="0" smtClean="0"/>
              <a:t>un</a:t>
            </a:r>
            <a:r>
              <a:rPr lang="tr-TR" sz="2800" b="1" dirty="0"/>
              <a:t>/ im/ in/ ir/ </a:t>
            </a:r>
            <a:r>
              <a:rPr lang="tr-TR" sz="2800" b="1" dirty="0" err="1"/>
              <a:t>dis</a:t>
            </a:r>
            <a:r>
              <a:rPr lang="tr-TR" sz="2800" b="1" dirty="0"/>
              <a:t>  bu </a:t>
            </a:r>
            <a:r>
              <a:rPr lang="tr-TR" sz="2800" b="1" dirty="0" smtClean="0"/>
              <a:t>ön eklerinden </a:t>
            </a:r>
            <a:r>
              <a:rPr lang="tr-TR" sz="2800" b="1" dirty="0"/>
              <a:t>bazılarıdır.</a:t>
            </a:r>
            <a:endParaRPr lang="en-US" sz="2800" dirty="0"/>
          </a:p>
        </p:txBody>
      </p:sp>
      <p:sp>
        <p:nvSpPr>
          <p:cNvPr id="20" name="Rectangle 19"/>
          <p:cNvSpPr/>
          <p:nvPr/>
        </p:nvSpPr>
        <p:spPr>
          <a:xfrm>
            <a:off x="767487" y="1187688"/>
            <a:ext cx="1688765" cy="523220"/>
          </a:xfrm>
          <a:prstGeom prst="rect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tr-TR" sz="2800" b="1" dirty="0"/>
              <a:t>PREFIXES </a:t>
            </a:r>
            <a:endParaRPr lang="en-US" sz="2800" dirty="0"/>
          </a:p>
        </p:txBody>
      </p:sp>
      <p:sp>
        <p:nvSpPr>
          <p:cNvPr id="15" name="4 Metin kutusu"/>
          <p:cNvSpPr txBox="1"/>
          <p:nvPr/>
        </p:nvSpPr>
        <p:spPr>
          <a:xfrm>
            <a:off x="190895" y="98260"/>
            <a:ext cx="28284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 smtClean="0">
                <a:solidFill>
                  <a:schemeClr val="bg1"/>
                </a:solidFill>
                <a:cs typeface="Arial" pitchFamily="34" charset="0"/>
              </a:rPr>
              <a:t>İNGİLİZCE  </a:t>
            </a:r>
            <a:r>
              <a:rPr lang="tr-TR" sz="2400" b="1" dirty="0" smtClean="0">
                <a:solidFill>
                  <a:srgbClr val="FFFF00"/>
                </a:solidFill>
              </a:rPr>
              <a:t>PREFIXES</a:t>
            </a:r>
            <a:endParaRPr lang="en-US" sz="24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94965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8" presetClass="entr" presetSubtype="1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8" presetClass="entr" presetSubtype="1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8" presetClass="entr" presetSubtype="1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8" presetClass="entr" presetSubtype="1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8" presetClass="entr" presetSubtype="1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9" grpId="0" animBg="1"/>
      <p:bldP spid="18" grpId="0" animBg="1"/>
      <p:bldP spid="18" grpId="1" animBg="1"/>
      <p:bldP spid="18" grpId="2" animBg="1"/>
      <p:bldP spid="19" grpId="0"/>
      <p:bldP spid="19" grpId="1"/>
      <p:bldP spid="19" grpId="2"/>
      <p:bldP spid="20" grpId="0" animBg="1"/>
      <p:bldP spid="20" grpId="1" animBg="1"/>
      <p:bldP spid="20" grpId="2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rrow.png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10595191" y="6162736"/>
            <a:ext cx="251834" cy="251834"/>
          </a:xfrm>
          <a:prstGeom prst="rect">
            <a:avLst/>
          </a:prstGeom>
        </p:spPr>
      </p:pic>
      <p:pic>
        <p:nvPicPr>
          <p:cNvPr id="7" name="Picture 6" descr="arrow.png">
            <a:hlinkClick r:id="" action="ppaction://hlinkshowjump?jump=previousslide"/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5277" y="6162735"/>
            <a:ext cx="251835" cy="251835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D76F2-8F7A-0446-97E7-A0082C0A3BA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747951" y="1955048"/>
            <a:ext cx="8561841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800" b="1" dirty="0" err="1" smtClean="0"/>
              <a:t>honest</a:t>
            </a:r>
            <a:r>
              <a:rPr lang="tr-TR" sz="2800" b="1" dirty="0" smtClean="0"/>
              <a:t> (dürüst)   </a:t>
            </a:r>
            <a:r>
              <a:rPr lang="tr-TR" sz="4000" b="1" dirty="0" smtClean="0">
                <a:solidFill>
                  <a:srgbClr val="FF0000"/>
                </a:solidFill>
              </a:rPr>
              <a:t>×</a:t>
            </a:r>
            <a:r>
              <a:rPr lang="tr-TR" sz="4000" b="1" dirty="0" smtClean="0"/>
              <a:t> </a:t>
            </a:r>
            <a:r>
              <a:rPr lang="tr-TR" sz="2800" b="1" dirty="0" smtClean="0"/>
              <a:t> </a:t>
            </a:r>
            <a:r>
              <a:rPr lang="tr-TR" sz="2800" b="1" dirty="0" err="1" smtClean="0">
                <a:solidFill>
                  <a:srgbClr val="FF0000"/>
                </a:solidFill>
              </a:rPr>
              <a:t>dis</a:t>
            </a:r>
            <a:r>
              <a:rPr lang="tr-TR" sz="2800" b="1" dirty="0" err="1" smtClean="0"/>
              <a:t>honest</a:t>
            </a:r>
            <a:r>
              <a:rPr lang="tr-TR" sz="2800" b="1" dirty="0" smtClean="0"/>
              <a:t> (dürüst olmayan)</a:t>
            </a:r>
          </a:p>
          <a:p>
            <a:endParaRPr lang="tr-TR" sz="2800" b="1" dirty="0" smtClean="0"/>
          </a:p>
          <a:p>
            <a:r>
              <a:rPr lang="tr-TR" sz="2800" b="1" dirty="0" err="1" smtClean="0"/>
              <a:t>respectful</a:t>
            </a:r>
            <a:r>
              <a:rPr lang="tr-TR" sz="2800" b="1" dirty="0" smtClean="0"/>
              <a:t>  (saygılı) </a:t>
            </a:r>
            <a:r>
              <a:rPr lang="tr-TR" sz="3600" b="1" dirty="0" smtClean="0">
                <a:solidFill>
                  <a:srgbClr val="FF0000"/>
                </a:solidFill>
              </a:rPr>
              <a:t>× </a:t>
            </a:r>
            <a:r>
              <a:rPr lang="tr-TR" sz="2800" b="1" dirty="0" err="1" smtClean="0">
                <a:solidFill>
                  <a:srgbClr val="FF0000"/>
                </a:solidFill>
              </a:rPr>
              <a:t>dis</a:t>
            </a:r>
            <a:r>
              <a:rPr lang="tr-TR" sz="2800" b="1" dirty="0" err="1" smtClean="0"/>
              <a:t>respectful</a:t>
            </a:r>
            <a:r>
              <a:rPr lang="tr-TR" sz="2800" b="1" dirty="0" smtClean="0">
                <a:solidFill>
                  <a:srgbClr val="FF0000"/>
                </a:solidFill>
              </a:rPr>
              <a:t> </a:t>
            </a:r>
            <a:r>
              <a:rPr lang="tr-TR" sz="2800" b="1" dirty="0" smtClean="0"/>
              <a:t>(saygısız)</a:t>
            </a:r>
          </a:p>
          <a:p>
            <a:endParaRPr lang="tr-TR" sz="2800" b="1" dirty="0" smtClean="0"/>
          </a:p>
          <a:p>
            <a:r>
              <a:rPr lang="tr-TR" sz="2800" b="1" dirty="0" err="1" smtClean="0"/>
              <a:t>obedient</a:t>
            </a:r>
            <a:r>
              <a:rPr lang="tr-TR" sz="2800" b="1" dirty="0" smtClean="0"/>
              <a:t> (sadık) </a:t>
            </a:r>
            <a:r>
              <a:rPr lang="tr-TR" sz="3600" b="1" dirty="0" smtClean="0">
                <a:solidFill>
                  <a:srgbClr val="FF0000"/>
                </a:solidFill>
              </a:rPr>
              <a:t>×</a:t>
            </a:r>
            <a:r>
              <a:rPr lang="tr-TR" sz="3600" b="1" dirty="0" smtClean="0"/>
              <a:t>  </a:t>
            </a:r>
            <a:r>
              <a:rPr lang="tr-TR" sz="2800" b="1" dirty="0" err="1" smtClean="0">
                <a:solidFill>
                  <a:srgbClr val="FF0000"/>
                </a:solidFill>
              </a:rPr>
              <a:t>dis</a:t>
            </a:r>
            <a:r>
              <a:rPr lang="tr-TR" sz="2800" b="1" dirty="0" err="1" smtClean="0"/>
              <a:t>obedient</a:t>
            </a:r>
            <a:r>
              <a:rPr lang="tr-TR" sz="2800" b="1" dirty="0" smtClean="0"/>
              <a:t> (sadık olmayan)</a:t>
            </a:r>
          </a:p>
          <a:p>
            <a:endParaRPr lang="tr-TR" sz="2800" b="1" dirty="0" smtClean="0"/>
          </a:p>
          <a:p>
            <a:endParaRPr lang="tr-TR" sz="2800" b="1" dirty="0" smtClean="0">
              <a:solidFill>
                <a:srgbClr val="FF0000"/>
              </a:solidFill>
            </a:endParaRPr>
          </a:p>
          <a:p>
            <a:r>
              <a:rPr lang="tr-TR" sz="2800" b="1" dirty="0" smtClean="0"/>
              <a:t> </a:t>
            </a:r>
            <a:endParaRPr lang="en-US" sz="2800" dirty="0"/>
          </a:p>
        </p:txBody>
      </p:sp>
      <p:sp>
        <p:nvSpPr>
          <p:cNvPr id="20" name="Rectangle 19"/>
          <p:cNvSpPr/>
          <p:nvPr/>
        </p:nvSpPr>
        <p:spPr>
          <a:xfrm>
            <a:off x="1727312" y="1187688"/>
            <a:ext cx="631007" cy="523220"/>
          </a:xfrm>
          <a:prstGeom prst="rect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tr-TR" sz="2800" b="1" dirty="0" err="1" smtClean="0"/>
              <a:t>dis</a:t>
            </a:r>
            <a:r>
              <a:rPr lang="tr-TR" sz="2800" b="1" dirty="0" smtClean="0"/>
              <a:t> </a:t>
            </a:r>
            <a:endParaRPr lang="en-US" sz="2800" dirty="0"/>
          </a:p>
        </p:txBody>
      </p:sp>
      <p:sp>
        <p:nvSpPr>
          <p:cNvPr id="15" name="4 Metin kutusu"/>
          <p:cNvSpPr txBox="1"/>
          <p:nvPr/>
        </p:nvSpPr>
        <p:spPr>
          <a:xfrm>
            <a:off x="190895" y="98260"/>
            <a:ext cx="28284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 smtClean="0">
                <a:solidFill>
                  <a:schemeClr val="bg1"/>
                </a:solidFill>
                <a:cs typeface="Arial" pitchFamily="34" charset="0"/>
              </a:rPr>
              <a:t>İNGİLİZCE  </a:t>
            </a:r>
            <a:r>
              <a:rPr lang="tr-TR" sz="2400" b="1" dirty="0" smtClean="0">
                <a:solidFill>
                  <a:srgbClr val="FFFF00"/>
                </a:solidFill>
              </a:rPr>
              <a:t>PREFIXES</a:t>
            </a:r>
            <a:endParaRPr lang="en-US" sz="24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94965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8" presetClass="entr" presetSubtype="1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8" presetClass="entr" presetSubtype="1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8" presetClass="entr" presetSubtype="1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19" grpId="1"/>
      <p:bldP spid="19" grpId="2"/>
      <p:bldP spid="20" grpId="0" animBg="1"/>
      <p:bldP spid="20" grpId="1" animBg="1"/>
      <p:bldP spid="20" grpId="2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rrow.png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10595191" y="6162736"/>
            <a:ext cx="251834" cy="251834"/>
          </a:xfrm>
          <a:prstGeom prst="rect">
            <a:avLst/>
          </a:prstGeom>
        </p:spPr>
      </p:pic>
      <p:pic>
        <p:nvPicPr>
          <p:cNvPr id="7" name="Picture 6" descr="arrow.png">
            <a:hlinkClick r:id="" action="ppaction://hlinkshowjump?jump=previousslide"/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5277" y="6162735"/>
            <a:ext cx="251835" cy="251835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D76F2-8F7A-0446-97E7-A0082C0A3BA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747951" y="1955048"/>
            <a:ext cx="8561841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800" b="1" dirty="0" err="1" smtClean="0"/>
              <a:t>patient</a:t>
            </a:r>
            <a:r>
              <a:rPr lang="tr-TR" sz="2800" b="1" dirty="0" smtClean="0"/>
              <a:t> (sabırlı)   </a:t>
            </a:r>
            <a:r>
              <a:rPr lang="tr-TR" sz="4000" b="1" dirty="0" smtClean="0">
                <a:solidFill>
                  <a:srgbClr val="FF0000"/>
                </a:solidFill>
              </a:rPr>
              <a:t>×</a:t>
            </a:r>
            <a:r>
              <a:rPr lang="tr-TR" sz="4000" b="1" dirty="0" smtClean="0"/>
              <a:t> </a:t>
            </a:r>
            <a:r>
              <a:rPr lang="tr-TR" sz="2800" b="1" dirty="0" smtClean="0"/>
              <a:t> </a:t>
            </a:r>
            <a:r>
              <a:rPr lang="tr-TR" sz="2800" b="1" dirty="0" err="1" smtClean="0">
                <a:solidFill>
                  <a:srgbClr val="FF0000"/>
                </a:solidFill>
              </a:rPr>
              <a:t>im</a:t>
            </a:r>
            <a:r>
              <a:rPr lang="tr-TR" sz="2800" b="1" dirty="0" err="1" smtClean="0"/>
              <a:t>patient</a:t>
            </a:r>
            <a:r>
              <a:rPr lang="tr-TR" sz="2800" b="1" dirty="0" smtClean="0"/>
              <a:t> (sabırsız)</a:t>
            </a:r>
          </a:p>
          <a:p>
            <a:endParaRPr lang="tr-TR" sz="2800" b="1" dirty="0" smtClean="0"/>
          </a:p>
          <a:p>
            <a:r>
              <a:rPr lang="tr-TR" sz="2800" b="1" dirty="0" err="1" smtClean="0"/>
              <a:t>polite</a:t>
            </a:r>
            <a:r>
              <a:rPr lang="tr-TR" sz="2800" b="1" dirty="0" smtClean="0"/>
              <a:t>  (kibar)  </a:t>
            </a:r>
            <a:r>
              <a:rPr lang="tr-TR" sz="3600" b="1" dirty="0" smtClean="0">
                <a:solidFill>
                  <a:srgbClr val="FF0000"/>
                </a:solidFill>
              </a:rPr>
              <a:t>×  </a:t>
            </a:r>
            <a:r>
              <a:rPr lang="tr-TR" sz="2800" b="1" dirty="0" err="1" smtClean="0">
                <a:solidFill>
                  <a:srgbClr val="FF0000"/>
                </a:solidFill>
              </a:rPr>
              <a:t>im</a:t>
            </a:r>
            <a:r>
              <a:rPr lang="tr-TR" sz="2800" b="1" dirty="0" err="1" smtClean="0"/>
              <a:t>polite</a:t>
            </a:r>
            <a:r>
              <a:rPr lang="tr-TR" sz="2800" b="1" dirty="0" smtClean="0">
                <a:solidFill>
                  <a:srgbClr val="FF0000"/>
                </a:solidFill>
              </a:rPr>
              <a:t> </a:t>
            </a:r>
            <a:r>
              <a:rPr lang="tr-TR" sz="2800" b="1" dirty="0" smtClean="0"/>
              <a:t>(kaba)</a:t>
            </a:r>
            <a:endParaRPr lang="tr-TR" sz="2800" b="1" dirty="0" smtClean="0"/>
          </a:p>
          <a:p>
            <a:endParaRPr lang="tr-TR" sz="2800" b="1" dirty="0" smtClean="0"/>
          </a:p>
          <a:p>
            <a:r>
              <a:rPr lang="tr-TR" sz="2800" b="1" dirty="0" err="1" smtClean="0"/>
              <a:t>possible</a:t>
            </a:r>
            <a:r>
              <a:rPr lang="tr-TR" sz="2800" b="1" dirty="0" smtClean="0"/>
              <a:t> (mümkün)  </a:t>
            </a:r>
            <a:r>
              <a:rPr lang="tr-TR" sz="3600" b="1" dirty="0" smtClean="0">
                <a:solidFill>
                  <a:srgbClr val="FF0000"/>
                </a:solidFill>
              </a:rPr>
              <a:t>× </a:t>
            </a:r>
            <a:r>
              <a:rPr lang="tr-TR" sz="2800" b="1" dirty="0" smtClean="0"/>
              <a:t> </a:t>
            </a:r>
            <a:r>
              <a:rPr lang="tr-TR" sz="2800" b="1" dirty="0" err="1" smtClean="0">
                <a:solidFill>
                  <a:srgbClr val="FF0000"/>
                </a:solidFill>
              </a:rPr>
              <a:t>im</a:t>
            </a:r>
            <a:r>
              <a:rPr lang="tr-TR" sz="2800" b="1" dirty="0" err="1" smtClean="0"/>
              <a:t>possible</a:t>
            </a:r>
            <a:r>
              <a:rPr lang="tr-TR" sz="2800" b="1" dirty="0" smtClean="0"/>
              <a:t> (mümkün olmayan)</a:t>
            </a:r>
          </a:p>
          <a:p>
            <a:endParaRPr lang="tr-TR" sz="2800" b="1" dirty="0" smtClean="0"/>
          </a:p>
          <a:p>
            <a:endParaRPr lang="tr-TR" sz="2800" b="1" dirty="0" smtClean="0"/>
          </a:p>
          <a:p>
            <a:endParaRPr lang="tr-TR" sz="2800" b="1" dirty="0" smtClean="0">
              <a:solidFill>
                <a:srgbClr val="FF0000"/>
              </a:solidFill>
            </a:endParaRPr>
          </a:p>
          <a:p>
            <a:r>
              <a:rPr lang="tr-TR" sz="2800" b="1" dirty="0" smtClean="0"/>
              <a:t> </a:t>
            </a:r>
            <a:endParaRPr lang="en-US" sz="2800" dirty="0"/>
          </a:p>
        </p:txBody>
      </p:sp>
      <p:sp>
        <p:nvSpPr>
          <p:cNvPr id="20" name="Rectangle 19"/>
          <p:cNvSpPr/>
          <p:nvPr/>
        </p:nvSpPr>
        <p:spPr>
          <a:xfrm>
            <a:off x="1727312" y="1187688"/>
            <a:ext cx="631007" cy="523220"/>
          </a:xfrm>
          <a:prstGeom prst="rect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tr-TR" sz="2800" b="1" dirty="0" smtClean="0"/>
              <a:t>im </a:t>
            </a:r>
            <a:endParaRPr lang="en-US" sz="2800" dirty="0"/>
          </a:p>
        </p:txBody>
      </p:sp>
      <p:sp>
        <p:nvSpPr>
          <p:cNvPr id="15" name="4 Metin kutusu"/>
          <p:cNvSpPr txBox="1"/>
          <p:nvPr/>
        </p:nvSpPr>
        <p:spPr>
          <a:xfrm>
            <a:off x="190895" y="98260"/>
            <a:ext cx="28284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 smtClean="0">
                <a:solidFill>
                  <a:schemeClr val="bg1"/>
                </a:solidFill>
                <a:cs typeface="Arial" pitchFamily="34" charset="0"/>
              </a:rPr>
              <a:t>İNGİLİZCE  </a:t>
            </a:r>
            <a:r>
              <a:rPr lang="tr-TR" sz="2400" b="1" dirty="0" smtClean="0">
                <a:solidFill>
                  <a:srgbClr val="FFFF00"/>
                </a:solidFill>
              </a:rPr>
              <a:t>PREFIXES</a:t>
            </a:r>
            <a:endParaRPr lang="en-US" sz="24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94965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8" presetClass="entr" presetSubtype="1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8" presetClass="entr" presetSubtype="1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8" presetClass="entr" presetSubtype="1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19" grpId="1"/>
      <p:bldP spid="19" grpId="2"/>
      <p:bldP spid="20" grpId="0" animBg="1"/>
      <p:bldP spid="20" grpId="1" animBg="1"/>
      <p:bldP spid="20" grpId="2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rrow.png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10595191" y="6162736"/>
            <a:ext cx="251834" cy="251834"/>
          </a:xfrm>
          <a:prstGeom prst="rect">
            <a:avLst/>
          </a:prstGeom>
        </p:spPr>
      </p:pic>
      <p:pic>
        <p:nvPicPr>
          <p:cNvPr id="7" name="Picture 6" descr="arrow.png">
            <a:hlinkClick r:id="" action="ppaction://hlinkshowjump?jump=previousslide"/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5277" y="6162735"/>
            <a:ext cx="251835" cy="251835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D76F2-8F7A-0446-97E7-A0082C0A3BA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747951" y="1955048"/>
            <a:ext cx="8561841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800" b="1" dirty="0" err="1" smtClean="0"/>
              <a:t>complete</a:t>
            </a:r>
            <a:r>
              <a:rPr lang="tr-TR" sz="2800" b="1" dirty="0" smtClean="0"/>
              <a:t> (tam)   </a:t>
            </a:r>
            <a:r>
              <a:rPr lang="tr-TR" sz="4000" b="1" dirty="0" smtClean="0">
                <a:solidFill>
                  <a:srgbClr val="FF0000"/>
                </a:solidFill>
              </a:rPr>
              <a:t>×</a:t>
            </a:r>
            <a:r>
              <a:rPr lang="tr-TR" sz="4000" b="1" dirty="0" smtClean="0"/>
              <a:t> </a:t>
            </a:r>
            <a:r>
              <a:rPr lang="tr-TR" sz="2800" b="1" dirty="0" smtClean="0"/>
              <a:t> </a:t>
            </a:r>
            <a:r>
              <a:rPr lang="tr-TR" sz="2800" b="1" dirty="0" err="1" smtClean="0">
                <a:solidFill>
                  <a:srgbClr val="FF0000"/>
                </a:solidFill>
              </a:rPr>
              <a:t>in</a:t>
            </a:r>
            <a:r>
              <a:rPr lang="tr-TR" sz="2800" b="1" dirty="0" err="1" smtClean="0"/>
              <a:t>complete</a:t>
            </a:r>
            <a:r>
              <a:rPr lang="tr-TR" sz="2800" b="1" dirty="0" smtClean="0"/>
              <a:t> (eksik)</a:t>
            </a:r>
          </a:p>
          <a:p>
            <a:endParaRPr lang="tr-TR" sz="2800" b="1" dirty="0" smtClean="0"/>
          </a:p>
          <a:p>
            <a:r>
              <a:rPr lang="tr-TR" sz="2800" b="1" dirty="0" err="1" smtClean="0"/>
              <a:t>sensitive</a:t>
            </a:r>
            <a:r>
              <a:rPr lang="tr-TR" sz="2800" b="1" dirty="0" smtClean="0"/>
              <a:t>  (hassas) </a:t>
            </a:r>
            <a:r>
              <a:rPr lang="tr-TR" sz="3600" b="1" dirty="0" smtClean="0">
                <a:solidFill>
                  <a:srgbClr val="FF0000"/>
                </a:solidFill>
              </a:rPr>
              <a:t>× </a:t>
            </a:r>
            <a:r>
              <a:rPr lang="tr-TR" sz="2800" b="1" dirty="0" err="1" smtClean="0">
                <a:solidFill>
                  <a:srgbClr val="FF0000"/>
                </a:solidFill>
              </a:rPr>
              <a:t>in</a:t>
            </a:r>
            <a:r>
              <a:rPr lang="tr-TR" sz="2800" b="1" dirty="0" err="1" smtClean="0"/>
              <a:t>sensitive</a:t>
            </a:r>
            <a:r>
              <a:rPr lang="tr-TR" sz="2800" b="1" dirty="0" smtClean="0">
                <a:solidFill>
                  <a:srgbClr val="FF0000"/>
                </a:solidFill>
              </a:rPr>
              <a:t> </a:t>
            </a:r>
            <a:r>
              <a:rPr lang="tr-TR" sz="2800" b="1" dirty="0" smtClean="0"/>
              <a:t>(hassas olmayan)</a:t>
            </a:r>
          </a:p>
          <a:p>
            <a:endParaRPr lang="tr-TR" sz="2800" b="1" dirty="0" smtClean="0"/>
          </a:p>
          <a:p>
            <a:r>
              <a:rPr lang="tr-TR" sz="2800" b="1" dirty="0" err="1" smtClean="0"/>
              <a:t>correct</a:t>
            </a:r>
            <a:r>
              <a:rPr lang="tr-TR" sz="2800" b="1" dirty="0" smtClean="0"/>
              <a:t> (doğru) </a:t>
            </a:r>
            <a:r>
              <a:rPr lang="tr-TR" sz="3600" b="1" dirty="0" smtClean="0">
                <a:solidFill>
                  <a:srgbClr val="FF0000"/>
                </a:solidFill>
              </a:rPr>
              <a:t>× </a:t>
            </a:r>
            <a:r>
              <a:rPr lang="tr-TR" sz="2800" b="1" dirty="0" smtClean="0"/>
              <a:t> </a:t>
            </a:r>
            <a:r>
              <a:rPr lang="tr-TR" sz="2800" b="1" dirty="0" err="1" smtClean="0">
                <a:solidFill>
                  <a:srgbClr val="FF0000"/>
                </a:solidFill>
              </a:rPr>
              <a:t>in</a:t>
            </a:r>
            <a:r>
              <a:rPr lang="tr-TR" sz="2800" b="1" dirty="0" err="1" smtClean="0"/>
              <a:t>correct</a:t>
            </a:r>
            <a:r>
              <a:rPr lang="tr-TR" sz="2800" b="1" dirty="0" smtClean="0"/>
              <a:t> (yanlış)</a:t>
            </a:r>
          </a:p>
          <a:p>
            <a:endParaRPr lang="tr-TR" sz="2800" b="1" dirty="0" smtClean="0"/>
          </a:p>
          <a:p>
            <a:endParaRPr lang="tr-TR" sz="2800" b="1" dirty="0" smtClean="0"/>
          </a:p>
          <a:p>
            <a:endParaRPr lang="tr-TR" sz="2800" b="1" dirty="0" smtClean="0">
              <a:solidFill>
                <a:srgbClr val="FF0000"/>
              </a:solidFill>
            </a:endParaRPr>
          </a:p>
          <a:p>
            <a:r>
              <a:rPr lang="tr-TR" sz="2800" b="1" dirty="0" smtClean="0"/>
              <a:t> </a:t>
            </a:r>
            <a:endParaRPr lang="en-US" sz="2800" dirty="0"/>
          </a:p>
        </p:txBody>
      </p:sp>
      <p:sp>
        <p:nvSpPr>
          <p:cNvPr id="20" name="Rectangle 19"/>
          <p:cNvSpPr/>
          <p:nvPr/>
        </p:nvSpPr>
        <p:spPr>
          <a:xfrm>
            <a:off x="1727312" y="1187688"/>
            <a:ext cx="631007" cy="523220"/>
          </a:xfrm>
          <a:prstGeom prst="rect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tr-TR" sz="2800" b="1" dirty="0" smtClean="0"/>
              <a:t> in </a:t>
            </a:r>
            <a:endParaRPr lang="en-US" sz="2800" dirty="0"/>
          </a:p>
        </p:txBody>
      </p:sp>
      <p:sp>
        <p:nvSpPr>
          <p:cNvPr id="15" name="4 Metin kutusu"/>
          <p:cNvSpPr txBox="1"/>
          <p:nvPr/>
        </p:nvSpPr>
        <p:spPr>
          <a:xfrm>
            <a:off x="190895" y="98260"/>
            <a:ext cx="28284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 smtClean="0">
                <a:solidFill>
                  <a:schemeClr val="bg1"/>
                </a:solidFill>
                <a:cs typeface="Arial" pitchFamily="34" charset="0"/>
              </a:rPr>
              <a:t>İNGİLİZCE  </a:t>
            </a:r>
            <a:r>
              <a:rPr lang="tr-TR" sz="2400" b="1" dirty="0" smtClean="0">
                <a:solidFill>
                  <a:srgbClr val="FFFF00"/>
                </a:solidFill>
              </a:rPr>
              <a:t>PREFIXES</a:t>
            </a:r>
            <a:endParaRPr lang="en-US" sz="24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94965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8" presetClass="entr" presetSubtype="1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8" presetClass="entr" presetSubtype="1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8" presetClass="entr" presetSubtype="1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19" grpId="1"/>
      <p:bldP spid="19" grpId="2"/>
      <p:bldP spid="20" grpId="0" animBg="1"/>
      <p:bldP spid="20" grpId="1" animBg="1"/>
      <p:bldP spid="20" grpId="2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rrow.png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10595191" y="6162736"/>
            <a:ext cx="251834" cy="251834"/>
          </a:xfrm>
          <a:prstGeom prst="rect">
            <a:avLst/>
          </a:prstGeom>
        </p:spPr>
      </p:pic>
      <p:pic>
        <p:nvPicPr>
          <p:cNvPr id="7" name="Picture 6" descr="arrow.png">
            <a:hlinkClick r:id="" action="ppaction://hlinkshowjump?jump=previousslide"/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5277" y="6162735"/>
            <a:ext cx="251835" cy="251835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D76F2-8F7A-0446-97E7-A0082C0A3BA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747951" y="1955048"/>
            <a:ext cx="8561841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800" b="1" dirty="0" err="1" smtClean="0"/>
              <a:t>responsible</a:t>
            </a:r>
            <a:r>
              <a:rPr lang="tr-TR" sz="2800" b="1" dirty="0" smtClean="0"/>
              <a:t> (sorumlu)  </a:t>
            </a:r>
            <a:r>
              <a:rPr lang="tr-TR" sz="4400" b="1" dirty="0" smtClean="0">
                <a:solidFill>
                  <a:srgbClr val="FF0000"/>
                </a:solidFill>
              </a:rPr>
              <a:t>×</a:t>
            </a:r>
            <a:r>
              <a:rPr lang="tr-TR" sz="4000" b="1" dirty="0" smtClean="0"/>
              <a:t> </a:t>
            </a:r>
            <a:r>
              <a:rPr lang="tr-TR" sz="2800" b="1" dirty="0" smtClean="0"/>
              <a:t> </a:t>
            </a:r>
            <a:r>
              <a:rPr lang="tr-TR" sz="2800" b="1" dirty="0" err="1" smtClean="0">
                <a:solidFill>
                  <a:srgbClr val="FF0000"/>
                </a:solidFill>
              </a:rPr>
              <a:t>ir</a:t>
            </a:r>
            <a:r>
              <a:rPr lang="tr-TR" sz="2800" b="1" dirty="0" err="1" smtClean="0"/>
              <a:t>responsible</a:t>
            </a:r>
            <a:r>
              <a:rPr lang="tr-TR" sz="2800" b="1" dirty="0" smtClean="0"/>
              <a:t> (sorumsuz)</a:t>
            </a:r>
          </a:p>
          <a:p>
            <a:endParaRPr lang="tr-TR" sz="2800" b="1" dirty="0" smtClean="0"/>
          </a:p>
          <a:p>
            <a:r>
              <a:rPr lang="tr-TR" sz="2800" b="1" dirty="0" err="1" smtClean="0"/>
              <a:t>regular</a:t>
            </a:r>
            <a:r>
              <a:rPr lang="tr-TR" sz="2800" b="1" dirty="0" smtClean="0"/>
              <a:t> (düzenli) </a:t>
            </a:r>
            <a:r>
              <a:rPr lang="tr-TR" sz="4400" b="1" dirty="0" smtClean="0">
                <a:solidFill>
                  <a:srgbClr val="FF0000"/>
                </a:solidFill>
              </a:rPr>
              <a:t>×</a:t>
            </a:r>
            <a:r>
              <a:rPr lang="tr-TR" sz="3600" b="1" dirty="0" smtClean="0">
                <a:solidFill>
                  <a:srgbClr val="FF0000"/>
                </a:solidFill>
              </a:rPr>
              <a:t>  </a:t>
            </a:r>
            <a:r>
              <a:rPr lang="tr-TR" sz="2800" b="1" dirty="0" err="1" smtClean="0">
                <a:solidFill>
                  <a:srgbClr val="FF0000"/>
                </a:solidFill>
              </a:rPr>
              <a:t>ir</a:t>
            </a:r>
            <a:r>
              <a:rPr lang="tr-TR" sz="2800" b="1" dirty="0" err="1" smtClean="0"/>
              <a:t>regular</a:t>
            </a:r>
            <a:r>
              <a:rPr lang="tr-TR" sz="2800" b="1" dirty="0" smtClean="0">
                <a:solidFill>
                  <a:srgbClr val="FF0000"/>
                </a:solidFill>
              </a:rPr>
              <a:t> </a:t>
            </a:r>
            <a:r>
              <a:rPr lang="tr-TR" sz="2800" b="1" dirty="0" smtClean="0"/>
              <a:t>(düzensiz)</a:t>
            </a:r>
          </a:p>
          <a:p>
            <a:endParaRPr lang="tr-TR" sz="2800" b="1" dirty="0" smtClean="0"/>
          </a:p>
          <a:p>
            <a:r>
              <a:rPr lang="tr-TR" sz="2800" b="1" dirty="0" err="1" smtClean="0"/>
              <a:t>rational</a:t>
            </a:r>
            <a:r>
              <a:rPr lang="tr-TR" sz="2800" b="1" dirty="0" smtClean="0"/>
              <a:t> (mantıklı) </a:t>
            </a:r>
            <a:r>
              <a:rPr lang="tr-TR" sz="4400" b="1" dirty="0" smtClean="0">
                <a:solidFill>
                  <a:srgbClr val="FF0000"/>
                </a:solidFill>
              </a:rPr>
              <a:t>× </a:t>
            </a:r>
            <a:r>
              <a:rPr lang="tr-TR" sz="2800" b="1" dirty="0" smtClean="0"/>
              <a:t> </a:t>
            </a:r>
            <a:r>
              <a:rPr lang="tr-TR" sz="2800" b="1" dirty="0" err="1" smtClean="0">
                <a:solidFill>
                  <a:srgbClr val="FF0000"/>
                </a:solidFill>
              </a:rPr>
              <a:t>ir</a:t>
            </a:r>
            <a:r>
              <a:rPr lang="tr-TR" sz="2800" b="1" dirty="0" err="1" smtClean="0"/>
              <a:t>rational</a:t>
            </a:r>
            <a:r>
              <a:rPr lang="tr-TR" sz="2800" b="1" dirty="0" smtClean="0"/>
              <a:t> (mantıksız)</a:t>
            </a:r>
          </a:p>
          <a:p>
            <a:endParaRPr lang="tr-TR" sz="2800" b="1" dirty="0" smtClean="0"/>
          </a:p>
          <a:p>
            <a:endParaRPr lang="tr-TR" sz="2800" b="1" dirty="0" smtClean="0"/>
          </a:p>
          <a:p>
            <a:endParaRPr lang="tr-TR" sz="2800" b="1" dirty="0" smtClean="0">
              <a:solidFill>
                <a:srgbClr val="FF0000"/>
              </a:solidFill>
            </a:endParaRPr>
          </a:p>
          <a:p>
            <a:r>
              <a:rPr lang="tr-TR" sz="2800" b="1" dirty="0" smtClean="0"/>
              <a:t> </a:t>
            </a:r>
            <a:endParaRPr lang="en-US" sz="2800" dirty="0"/>
          </a:p>
        </p:txBody>
      </p:sp>
      <p:sp>
        <p:nvSpPr>
          <p:cNvPr id="20" name="Rectangle 19"/>
          <p:cNvSpPr/>
          <p:nvPr/>
        </p:nvSpPr>
        <p:spPr>
          <a:xfrm>
            <a:off x="1727312" y="1187688"/>
            <a:ext cx="631007" cy="523220"/>
          </a:xfrm>
          <a:prstGeom prst="rect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tr-TR" sz="2800" b="1" dirty="0" smtClean="0"/>
              <a:t>  ir </a:t>
            </a:r>
            <a:endParaRPr lang="en-US" sz="2800" dirty="0"/>
          </a:p>
        </p:txBody>
      </p:sp>
      <p:sp>
        <p:nvSpPr>
          <p:cNvPr id="15" name="4 Metin kutusu"/>
          <p:cNvSpPr txBox="1"/>
          <p:nvPr/>
        </p:nvSpPr>
        <p:spPr>
          <a:xfrm>
            <a:off x="190895" y="98260"/>
            <a:ext cx="28284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 smtClean="0">
                <a:solidFill>
                  <a:schemeClr val="bg1"/>
                </a:solidFill>
                <a:cs typeface="Arial" pitchFamily="34" charset="0"/>
              </a:rPr>
              <a:t>İNGİLİZCE  </a:t>
            </a:r>
            <a:r>
              <a:rPr lang="tr-TR" sz="2400" b="1" dirty="0" smtClean="0">
                <a:solidFill>
                  <a:srgbClr val="FFFF00"/>
                </a:solidFill>
              </a:rPr>
              <a:t>PREFIXES</a:t>
            </a:r>
            <a:endParaRPr lang="en-US" sz="24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94965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8" presetClass="entr" presetSubtype="1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8" presetClass="entr" presetSubtype="1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8" presetClass="entr" presetSubtype="1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19" grpId="1"/>
      <p:bldP spid="19" grpId="2"/>
      <p:bldP spid="20" grpId="0" animBg="1"/>
      <p:bldP spid="20" grpId="1" animBg="1"/>
      <p:bldP spid="20" grpId="2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rrow.png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10595191" y="6162736"/>
            <a:ext cx="251834" cy="251834"/>
          </a:xfrm>
          <a:prstGeom prst="rect">
            <a:avLst/>
          </a:prstGeom>
        </p:spPr>
      </p:pic>
      <p:pic>
        <p:nvPicPr>
          <p:cNvPr id="7" name="Picture 6" descr="arrow.png">
            <a:hlinkClick r:id="" action="ppaction://hlinkshowjump?jump=previousslide"/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5277" y="6162735"/>
            <a:ext cx="251835" cy="251835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D76F2-8F7A-0446-97E7-A0082C0A3BA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747951" y="1955048"/>
            <a:ext cx="8561841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800" b="1" dirty="0" err="1" smtClean="0"/>
              <a:t>tidy</a:t>
            </a:r>
            <a:r>
              <a:rPr lang="tr-TR" sz="2800" b="1" dirty="0" smtClean="0"/>
              <a:t> (düzenli)   </a:t>
            </a:r>
            <a:r>
              <a:rPr lang="tr-TR" sz="4400" b="1" dirty="0" smtClean="0">
                <a:solidFill>
                  <a:srgbClr val="FF0000"/>
                </a:solidFill>
              </a:rPr>
              <a:t>×</a:t>
            </a:r>
            <a:r>
              <a:rPr lang="tr-TR" sz="4000" b="1" dirty="0" smtClean="0"/>
              <a:t> </a:t>
            </a:r>
            <a:r>
              <a:rPr lang="tr-TR" sz="2800" b="1" dirty="0" smtClean="0"/>
              <a:t> </a:t>
            </a:r>
            <a:r>
              <a:rPr lang="tr-TR" sz="2800" b="1" dirty="0" err="1" smtClean="0">
                <a:solidFill>
                  <a:srgbClr val="FF0000"/>
                </a:solidFill>
              </a:rPr>
              <a:t>un</a:t>
            </a:r>
            <a:r>
              <a:rPr lang="tr-TR" sz="2800" b="1" dirty="0" err="1" smtClean="0"/>
              <a:t>tidy</a:t>
            </a:r>
            <a:r>
              <a:rPr lang="tr-TR" sz="2800" b="1" dirty="0" smtClean="0"/>
              <a:t> (dağınık)</a:t>
            </a:r>
          </a:p>
          <a:p>
            <a:endParaRPr lang="tr-TR" sz="2800" b="1" dirty="0" smtClean="0"/>
          </a:p>
          <a:p>
            <a:r>
              <a:rPr lang="tr-TR" sz="2800" b="1" dirty="0" err="1" smtClean="0"/>
              <a:t>happy</a:t>
            </a:r>
            <a:r>
              <a:rPr lang="tr-TR" sz="2800" b="1" dirty="0" smtClean="0"/>
              <a:t>  (mutlu) </a:t>
            </a:r>
            <a:r>
              <a:rPr lang="tr-TR" sz="4400" b="1" dirty="0" smtClean="0">
                <a:solidFill>
                  <a:srgbClr val="FF0000"/>
                </a:solidFill>
              </a:rPr>
              <a:t>×</a:t>
            </a:r>
            <a:r>
              <a:rPr lang="tr-TR" sz="3600" b="1" dirty="0" smtClean="0">
                <a:solidFill>
                  <a:srgbClr val="FF0000"/>
                </a:solidFill>
              </a:rPr>
              <a:t>  </a:t>
            </a:r>
            <a:r>
              <a:rPr lang="tr-TR" sz="2800" b="1" dirty="0" err="1" smtClean="0">
                <a:solidFill>
                  <a:srgbClr val="FF0000"/>
                </a:solidFill>
              </a:rPr>
              <a:t>un</a:t>
            </a:r>
            <a:r>
              <a:rPr lang="tr-TR" sz="2800" b="1" dirty="0" err="1" smtClean="0"/>
              <a:t>happy</a:t>
            </a:r>
            <a:r>
              <a:rPr lang="tr-TR" sz="2800" b="1" dirty="0" smtClean="0">
                <a:solidFill>
                  <a:srgbClr val="FF0000"/>
                </a:solidFill>
              </a:rPr>
              <a:t> </a:t>
            </a:r>
            <a:r>
              <a:rPr lang="tr-TR" sz="2800" b="1" dirty="0" smtClean="0"/>
              <a:t>(mutsuz)</a:t>
            </a:r>
          </a:p>
          <a:p>
            <a:endParaRPr lang="tr-TR" sz="2800" b="1" dirty="0" smtClean="0"/>
          </a:p>
          <a:p>
            <a:r>
              <a:rPr lang="tr-TR" sz="2800" b="1" dirty="0" err="1" smtClean="0"/>
              <a:t>helpful</a:t>
            </a:r>
            <a:r>
              <a:rPr lang="tr-TR" sz="2800" b="1" dirty="0" smtClean="0"/>
              <a:t>(yardımsever) </a:t>
            </a:r>
            <a:r>
              <a:rPr lang="tr-TR" sz="4400" b="1" dirty="0" smtClean="0">
                <a:solidFill>
                  <a:srgbClr val="FF0000"/>
                </a:solidFill>
              </a:rPr>
              <a:t>× </a:t>
            </a:r>
            <a:r>
              <a:rPr lang="tr-TR" sz="2800" b="1" dirty="0" err="1" smtClean="0">
                <a:solidFill>
                  <a:srgbClr val="FF0000"/>
                </a:solidFill>
              </a:rPr>
              <a:t>un</a:t>
            </a:r>
            <a:r>
              <a:rPr lang="tr-TR" sz="2800" b="1" dirty="0" err="1" smtClean="0"/>
              <a:t>helpful</a:t>
            </a:r>
            <a:r>
              <a:rPr lang="tr-TR" sz="2800" b="1" dirty="0" smtClean="0"/>
              <a:t>(yardımsever olmayan)</a:t>
            </a:r>
          </a:p>
          <a:p>
            <a:endParaRPr lang="tr-TR" sz="2800" b="1" dirty="0" smtClean="0"/>
          </a:p>
          <a:p>
            <a:endParaRPr lang="tr-TR" sz="2800" b="1" dirty="0" smtClean="0"/>
          </a:p>
          <a:p>
            <a:endParaRPr lang="tr-TR" sz="2800" b="1" dirty="0" smtClean="0">
              <a:solidFill>
                <a:srgbClr val="FF0000"/>
              </a:solidFill>
            </a:endParaRPr>
          </a:p>
          <a:p>
            <a:r>
              <a:rPr lang="tr-TR" sz="2800" b="1" dirty="0" smtClean="0"/>
              <a:t> </a:t>
            </a:r>
            <a:endParaRPr lang="en-US" sz="2800" dirty="0"/>
          </a:p>
        </p:txBody>
      </p:sp>
      <p:sp>
        <p:nvSpPr>
          <p:cNvPr id="20" name="Rectangle 19"/>
          <p:cNvSpPr/>
          <p:nvPr/>
        </p:nvSpPr>
        <p:spPr>
          <a:xfrm>
            <a:off x="1727312" y="1187688"/>
            <a:ext cx="631007" cy="523220"/>
          </a:xfrm>
          <a:prstGeom prst="rect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tr-TR" sz="2800" b="1" dirty="0" smtClean="0"/>
              <a:t>un </a:t>
            </a:r>
            <a:endParaRPr lang="en-US" sz="2800" dirty="0"/>
          </a:p>
        </p:txBody>
      </p:sp>
      <p:sp>
        <p:nvSpPr>
          <p:cNvPr id="15" name="4 Metin kutusu"/>
          <p:cNvSpPr txBox="1"/>
          <p:nvPr/>
        </p:nvSpPr>
        <p:spPr>
          <a:xfrm>
            <a:off x="190895" y="98260"/>
            <a:ext cx="28284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 smtClean="0">
                <a:solidFill>
                  <a:schemeClr val="bg1"/>
                </a:solidFill>
                <a:cs typeface="Arial" pitchFamily="34" charset="0"/>
              </a:rPr>
              <a:t>İNGİLİZCE  </a:t>
            </a:r>
            <a:r>
              <a:rPr lang="tr-TR" sz="2400" b="1" dirty="0" smtClean="0">
                <a:solidFill>
                  <a:srgbClr val="FFFF00"/>
                </a:solidFill>
              </a:rPr>
              <a:t>PREFIXES</a:t>
            </a:r>
            <a:endParaRPr lang="en-US" sz="24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94965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8" presetClass="entr" presetSubtype="1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8" presetClass="entr" presetSubtype="1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8" presetClass="entr" presetSubtype="1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19" grpId="1"/>
      <p:bldP spid="19" grpId="2"/>
      <p:bldP spid="20" grpId="0" animBg="1"/>
      <p:bldP spid="20" grpId="1" animBg="1"/>
      <p:bldP spid="20" grpId="2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rrow.png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10595191" y="6162736"/>
            <a:ext cx="251834" cy="251834"/>
          </a:xfrm>
          <a:prstGeom prst="rect">
            <a:avLst/>
          </a:prstGeom>
        </p:spPr>
      </p:pic>
      <p:pic>
        <p:nvPicPr>
          <p:cNvPr id="7" name="Picture 6" descr="arrow.png">
            <a:hlinkClick r:id="" action="ppaction://hlinkshowjump?jump=previousslide"/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5277" y="6162735"/>
            <a:ext cx="251835" cy="251835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D76F2-8F7A-0446-97E7-A0082C0A3BA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3" name="Dikdörtgen 2"/>
          <p:cNvSpPr/>
          <p:nvPr/>
        </p:nvSpPr>
        <p:spPr>
          <a:xfrm>
            <a:off x="1349291" y="1790783"/>
            <a:ext cx="2551487" cy="46166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400" b="1" dirty="0" smtClean="0"/>
              <a:t>                     </a:t>
            </a:r>
            <a:endParaRPr lang="en-US" sz="2400" b="1" dirty="0"/>
          </a:p>
        </p:txBody>
      </p:sp>
      <p:sp>
        <p:nvSpPr>
          <p:cNvPr id="13" name="Rectangle 12"/>
          <p:cNvSpPr/>
          <p:nvPr/>
        </p:nvSpPr>
        <p:spPr>
          <a:xfrm>
            <a:off x="1001813" y="715594"/>
            <a:ext cx="2002847" cy="5847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3200" b="1" dirty="0" smtClean="0">
                <a:solidFill>
                  <a:srgbClr val="008000"/>
                </a:solidFill>
              </a:rPr>
              <a:t>EXERCISES</a:t>
            </a:r>
          </a:p>
        </p:txBody>
      </p:sp>
      <p:cxnSp>
        <p:nvCxnSpPr>
          <p:cNvPr id="14" name="Elbow Connector 13"/>
          <p:cNvCxnSpPr/>
          <p:nvPr/>
        </p:nvCxnSpPr>
        <p:spPr>
          <a:xfrm>
            <a:off x="1001813" y="1280579"/>
            <a:ext cx="3720388" cy="317520"/>
          </a:xfrm>
          <a:prstGeom prst="bentConnector3">
            <a:avLst/>
          </a:prstGeom>
          <a:ln w="28575" cmpd="sng">
            <a:solidFill>
              <a:srgbClr val="FFFF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Elbow Connector 14"/>
          <p:cNvCxnSpPr/>
          <p:nvPr/>
        </p:nvCxnSpPr>
        <p:spPr>
          <a:xfrm rot="10800000">
            <a:off x="3952956" y="1489490"/>
            <a:ext cx="2593572" cy="183328"/>
          </a:xfrm>
          <a:prstGeom prst="bentConnector3">
            <a:avLst/>
          </a:prstGeom>
          <a:ln w="38100" cmpd="sng">
            <a:solidFill>
              <a:srgbClr val="182C7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Dikdörtgen 2"/>
          <p:cNvSpPr/>
          <p:nvPr/>
        </p:nvSpPr>
        <p:spPr>
          <a:xfrm>
            <a:off x="666507" y="2704343"/>
            <a:ext cx="6450632" cy="80021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tr-TR" sz="2200" b="1" dirty="0" smtClean="0"/>
              <a:t>    </a:t>
            </a:r>
            <a:r>
              <a:rPr lang="tr-TR" sz="2400" b="1" dirty="0"/>
              <a:t>I </a:t>
            </a:r>
            <a:r>
              <a:rPr lang="tr-TR" sz="2400" b="1" dirty="0" err="1"/>
              <a:t>don’t</a:t>
            </a:r>
            <a:r>
              <a:rPr lang="tr-TR" sz="2400" b="1" dirty="0"/>
              <a:t> </a:t>
            </a:r>
            <a:r>
              <a:rPr lang="tr-TR" sz="2400" b="1" dirty="0" err="1"/>
              <a:t>believe</a:t>
            </a:r>
            <a:r>
              <a:rPr lang="tr-TR" sz="2400" b="1" dirty="0"/>
              <a:t> her. </a:t>
            </a:r>
            <a:r>
              <a:rPr lang="tr-TR" sz="2400" b="1" dirty="0" err="1"/>
              <a:t>She</a:t>
            </a:r>
            <a:r>
              <a:rPr lang="tr-TR" sz="2400" b="1" dirty="0"/>
              <a:t> is </a:t>
            </a:r>
            <a:r>
              <a:rPr lang="tr-TR" sz="2400" b="1" dirty="0" smtClean="0"/>
              <a:t>…..…</a:t>
            </a:r>
            <a:r>
              <a:rPr lang="tr-TR" sz="2400" b="1" dirty="0"/>
              <a:t>…</a:t>
            </a:r>
            <a:endParaRPr lang="en-US" sz="2400" dirty="0"/>
          </a:p>
          <a:p>
            <a:pPr marL="457200" lvl="0" indent="-457200">
              <a:buFont typeface="+mj-lt"/>
              <a:buAutoNum type="arabicPeriod"/>
            </a:pPr>
            <a:endParaRPr lang="en-US" sz="2200" b="1" dirty="0"/>
          </a:p>
        </p:txBody>
      </p:sp>
      <p:sp>
        <p:nvSpPr>
          <p:cNvPr id="29" name="Rectangle 28"/>
          <p:cNvSpPr/>
          <p:nvPr/>
        </p:nvSpPr>
        <p:spPr>
          <a:xfrm>
            <a:off x="886311" y="1546448"/>
            <a:ext cx="231358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b="1" dirty="0"/>
              <a:t>TEST YOURSELF</a:t>
            </a:r>
          </a:p>
        </p:txBody>
      </p:sp>
      <p:sp>
        <p:nvSpPr>
          <p:cNvPr id="22" name="Dikdörtgen 2"/>
          <p:cNvSpPr/>
          <p:nvPr/>
        </p:nvSpPr>
        <p:spPr>
          <a:xfrm>
            <a:off x="666505" y="3272835"/>
            <a:ext cx="7253407" cy="80021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457200" indent="-457200">
              <a:buFont typeface="+mj-lt"/>
              <a:buAutoNum type="arabicPeriod" startAt="2"/>
            </a:pPr>
            <a:r>
              <a:rPr lang="tr-TR" sz="2200" b="1" dirty="0" smtClean="0"/>
              <a:t>   </a:t>
            </a:r>
            <a:r>
              <a:rPr lang="tr-TR" sz="2400" b="1" dirty="0" err="1"/>
              <a:t>They</a:t>
            </a:r>
            <a:r>
              <a:rPr lang="tr-TR" sz="2400" b="1" dirty="0"/>
              <a:t> </a:t>
            </a:r>
            <a:r>
              <a:rPr lang="tr-TR" sz="2400" b="1" dirty="0" err="1"/>
              <a:t>don’t</a:t>
            </a:r>
            <a:r>
              <a:rPr lang="tr-TR" sz="2400" b="1" dirty="0"/>
              <a:t> </a:t>
            </a:r>
            <a:r>
              <a:rPr lang="tr-TR" sz="2400" b="1" dirty="0" err="1"/>
              <a:t>want</a:t>
            </a:r>
            <a:r>
              <a:rPr lang="tr-TR" sz="2400" b="1" dirty="0"/>
              <a:t> </a:t>
            </a:r>
            <a:r>
              <a:rPr lang="tr-TR" sz="2400" b="1" dirty="0" err="1"/>
              <a:t>to</a:t>
            </a:r>
            <a:r>
              <a:rPr lang="tr-TR" sz="2400" b="1" dirty="0"/>
              <a:t> buy </a:t>
            </a:r>
            <a:r>
              <a:rPr lang="tr-TR" sz="2400" b="1" dirty="0" err="1"/>
              <a:t>this</a:t>
            </a:r>
            <a:r>
              <a:rPr lang="tr-TR" sz="2400" b="1" dirty="0"/>
              <a:t> </a:t>
            </a:r>
            <a:r>
              <a:rPr lang="tr-TR" sz="2400" b="1" dirty="0" err="1"/>
              <a:t>chair</a:t>
            </a:r>
            <a:r>
              <a:rPr lang="tr-TR" sz="2400" b="1" dirty="0"/>
              <a:t>. </a:t>
            </a:r>
            <a:r>
              <a:rPr lang="tr-TR" sz="2400" b="1" dirty="0" err="1"/>
              <a:t>It</a:t>
            </a:r>
            <a:r>
              <a:rPr lang="tr-TR" sz="2400" b="1" dirty="0"/>
              <a:t> </a:t>
            </a:r>
            <a:r>
              <a:rPr lang="tr-TR" sz="2400" b="1" dirty="0" smtClean="0"/>
              <a:t>is ..............</a:t>
            </a:r>
            <a:endParaRPr lang="en-US" sz="2400" dirty="0"/>
          </a:p>
          <a:p>
            <a:pPr marL="457200" lvl="0" indent="-457200">
              <a:buFont typeface="+mj-lt"/>
              <a:buAutoNum type="arabicPeriod" startAt="2"/>
            </a:pPr>
            <a:endParaRPr lang="en-US" sz="2200" b="1" dirty="0"/>
          </a:p>
        </p:txBody>
      </p:sp>
      <p:sp>
        <p:nvSpPr>
          <p:cNvPr id="57" name="Rectangle 56"/>
          <p:cNvSpPr/>
          <p:nvPr/>
        </p:nvSpPr>
        <p:spPr>
          <a:xfrm>
            <a:off x="6180777" y="3378264"/>
            <a:ext cx="1990752" cy="324422"/>
          </a:xfrm>
          <a:prstGeom prst="rect">
            <a:avLst/>
          </a:prstGeom>
          <a:solidFill>
            <a:srgbClr val="25FF54"/>
          </a:solidFill>
          <a:ln w="19050" cmpd="sng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00" b="1"/>
          </a:p>
        </p:txBody>
      </p:sp>
      <p:sp>
        <p:nvSpPr>
          <p:cNvPr id="58" name="Dikdörtgen 2"/>
          <p:cNvSpPr/>
          <p:nvPr/>
        </p:nvSpPr>
        <p:spPr>
          <a:xfrm>
            <a:off x="6175787" y="3272835"/>
            <a:ext cx="2427083" cy="46166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tr-TR" sz="2400" b="1" dirty="0" err="1"/>
              <a:t>uncomfortable</a:t>
            </a:r>
            <a:r>
              <a:rPr lang="tr-TR" sz="2400" b="1" dirty="0"/>
              <a:t>.</a:t>
            </a:r>
            <a:r>
              <a:rPr lang="en-US" sz="2400" dirty="0"/>
              <a:t> </a:t>
            </a:r>
          </a:p>
        </p:txBody>
      </p:sp>
      <p:sp>
        <p:nvSpPr>
          <p:cNvPr id="23" name="Dikdörtgen 2"/>
          <p:cNvSpPr/>
          <p:nvPr/>
        </p:nvSpPr>
        <p:spPr>
          <a:xfrm>
            <a:off x="666507" y="3901884"/>
            <a:ext cx="8259870" cy="80021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457200" indent="-457200">
              <a:buFont typeface="+mj-lt"/>
              <a:buAutoNum type="arabicPeriod" startAt="3"/>
            </a:pPr>
            <a:r>
              <a:rPr lang="tr-TR" sz="2200" b="1" dirty="0" smtClean="0"/>
              <a:t>    </a:t>
            </a:r>
            <a:r>
              <a:rPr lang="tr-TR" sz="2400" b="1" dirty="0"/>
              <a:t>My </a:t>
            </a:r>
            <a:r>
              <a:rPr lang="tr-TR" sz="2400" b="1" dirty="0" err="1"/>
              <a:t>friend</a:t>
            </a:r>
            <a:r>
              <a:rPr lang="tr-TR" sz="2400" b="1" dirty="0"/>
              <a:t> </a:t>
            </a:r>
            <a:r>
              <a:rPr lang="tr-TR" sz="2400" b="1" dirty="0" err="1"/>
              <a:t>doesn’t</a:t>
            </a:r>
            <a:r>
              <a:rPr lang="tr-TR" sz="2400" b="1" dirty="0"/>
              <a:t> </a:t>
            </a:r>
            <a:r>
              <a:rPr lang="tr-TR" sz="2400" b="1" dirty="0" err="1"/>
              <a:t>like</a:t>
            </a:r>
            <a:r>
              <a:rPr lang="tr-TR" sz="2400" b="1" dirty="0"/>
              <a:t> </a:t>
            </a:r>
            <a:r>
              <a:rPr lang="tr-TR" sz="2400" b="1" dirty="0" err="1"/>
              <a:t>waiting</a:t>
            </a:r>
            <a:r>
              <a:rPr lang="tr-TR" sz="2400" b="1" dirty="0"/>
              <a:t>. He is </a:t>
            </a:r>
            <a:r>
              <a:rPr lang="tr-TR" sz="2400" b="1" dirty="0" err="1"/>
              <a:t>very</a:t>
            </a:r>
            <a:r>
              <a:rPr lang="tr-TR" sz="2400" b="1" dirty="0"/>
              <a:t>  …</a:t>
            </a:r>
            <a:r>
              <a:rPr lang="tr-TR" sz="2400" b="1" dirty="0" smtClean="0"/>
              <a:t>……</a:t>
            </a:r>
            <a:r>
              <a:rPr lang="tr-TR" sz="2400" b="1" dirty="0"/>
              <a:t>…</a:t>
            </a:r>
            <a:r>
              <a:rPr lang="tr-TR" sz="2400" b="1" dirty="0" smtClean="0"/>
              <a:t>.....</a:t>
            </a:r>
            <a:endParaRPr lang="en-US" sz="2400" dirty="0"/>
          </a:p>
          <a:p>
            <a:pPr marL="457200" lvl="0" indent="-457200">
              <a:buFont typeface="+mj-lt"/>
              <a:buAutoNum type="arabicPeriod" startAt="3"/>
            </a:pPr>
            <a:endParaRPr lang="en-US" sz="2200" b="1" dirty="0">
              <a:effectLst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6652453" y="3997816"/>
            <a:ext cx="1339351" cy="324422"/>
          </a:xfrm>
          <a:prstGeom prst="rect">
            <a:avLst/>
          </a:prstGeom>
          <a:solidFill>
            <a:srgbClr val="25FF54"/>
          </a:solidFill>
          <a:ln w="19050" cmpd="sng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00" b="1"/>
          </a:p>
        </p:txBody>
      </p:sp>
      <p:sp>
        <p:nvSpPr>
          <p:cNvPr id="27" name="Dikdörtgen 2"/>
          <p:cNvSpPr/>
          <p:nvPr/>
        </p:nvSpPr>
        <p:spPr>
          <a:xfrm>
            <a:off x="6640471" y="3905320"/>
            <a:ext cx="2534918" cy="46166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tr-TR" sz="2400" b="1" dirty="0" err="1"/>
              <a:t>impatient</a:t>
            </a:r>
            <a:r>
              <a:rPr lang="tr-TR" sz="2400" b="1" dirty="0"/>
              <a:t>.</a:t>
            </a:r>
            <a:r>
              <a:rPr lang="en-US" sz="2400" dirty="0"/>
              <a:t> </a:t>
            </a:r>
          </a:p>
        </p:txBody>
      </p:sp>
      <p:sp>
        <p:nvSpPr>
          <p:cNvPr id="31" name="Dikdörtgen 2"/>
          <p:cNvSpPr/>
          <p:nvPr/>
        </p:nvSpPr>
        <p:spPr>
          <a:xfrm>
            <a:off x="558667" y="4554040"/>
            <a:ext cx="7241424" cy="46166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/>
            <a:r>
              <a:rPr lang="tr-TR" sz="2200" b="1" dirty="0" smtClean="0"/>
              <a:t>  4.      </a:t>
            </a:r>
            <a:r>
              <a:rPr lang="tr-TR" sz="2400" b="1" dirty="0" err="1"/>
              <a:t>Your</a:t>
            </a:r>
            <a:r>
              <a:rPr lang="tr-TR" sz="2400" b="1" dirty="0"/>
              <a:t> </a:t>
            </a:r>
            <a:r>
              <a:rPr lang="tr-TR" sz="2400" b="1" dirty="0" err="1"/>
              <a:t>homework</a:t>
            </a:r>
            <a:r>
              <a:rPr lang="tr-TR" sz="2400" b="1" dirty="0"/>
              <a:t> is </a:t>
            </a:r>
            <a:r>
              <a:rPr lang="tr-TR" sz="2400" b="1" dirty="0" smtClean="0"/>
              <a:t>…............… . </a:t>
            </a:r>
            <a:r>
              <a:rPr lang="tr-TR" sz="2400" b="1" dirty="0" err="1" smtClean="0"/>
              <a:t>You</a:t>
            </a:r>
            <a:r>
              <a:rPr lang="tr-TR" sz="2400" b="1" dirty="0" smtClean="0"/>
              <a:t> </a:t>
            </a:r>
            <a:r>
              <a:rPr lang="tr-TR" sz="2400" b="1" dirty="0" err="1"/>
              <a:t>must</a:t>
            </a:r>
            <a:r>
              <a:rPr lang="tr-TR" sz="2400" b="1" dirty="0"/>
              <a:t> </a:t>
            </a:r>
            <a:r>
              <a:rPr lang="tr-TR" sz="2400" b="1" dirty="0" err="1"/>
              <a:t>finish</a:t>
            </a:r>
            <a:r>
              <a:rPr lang="tr-TR" sz="2400" b="1" dirty="0"/>
              <a:t> it.</a:t>
            </a:r>
            <a:endParaRPr lang="en-US" sz="2400" dirty="0"/>
          </a:p>
        </p:txBody>
      </p:sp>
      <p:sp>
        <p:nvSpPr>
          <p:cNvPr id="32" name="Rectangle 31"/>
          <p:cNvSpPr/>
          <p:nvPr/>
        </p:nvSpPr>
        <p:spPr>
          <a:xfrm>
            <a:off x="3704971" y="4643205"/>
            <a:ext cx="1531043" cy="324422"/>
          </a:xfrm>
          <a:prstGeom prst="rect">
            <a:avLst/>
          </a:prstGeom>
          <a:solidFill>
            <a:srgbClr val="25FF54"/>
          </a:solidFill>
          <a:ln w="19050" cmpd="sng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00" b="1"/>
          </a:p>
        </p:txBody>
      </p:sp>
      <p:sp>
        <p:nvSpPr>
          <p:cNvPr id="33" name="Dikdörtgen 2"/>
          <p:cNvSpPr/>
          <p:nvPr/>
        </p:nvSpPr>
        <p:spPr>
          <a:xfrm>
            <a:off x="3704971" y="4559338"/>
            <a:ext cx="1869135" cy="46166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tr-TR" sz="2400" b="1" dirty="0" err="1" smtClean="0"/>
              <a:t>incomplete</a:t>
            </a:r>
            <a:r>
              <a:rPr lang="tr-TR" sz="2400" b="1" dirty="0" smtClean="0"/>
              <a:t>.</a:t>
            </a:r>
            <a:endParaRPr lang="en-US" sz="2400" dirty="0"/>
          </a:p>
        </p:txBody>
      </p:sp>
      <p:sp>
        <p:nvSpPr>
          <p:cNvPr id="60" name="Rectangle 59"/>
          <p:cNvSpPr/>
          <p:nvPr/>
        </p:nvSpPr>
        <p:spPr>
          <a:xfrm>
            <a:off x="4662290" y="2820719"/>
            <a:ext cx="1292621" cy="324422"/>
          </a:xfrm>
          <a:prstGeom prst="rect">
            <a:avLst/>
          </a:prstGeom>
          <a:solidFill>
            <a:srgbClr val="25FF54"/>
          </a:solidFill>
          <a:ln w="19050" cmpd="sng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00" b="1"/>
          </a:p>
        </p:txBody>
      </p:sp>
      <p:sp>
        <p:nvSpPr>
          <p:cNvPr id="21" name="Dikdörtgen 2"/>
          <p:cNvSpPr/>
          <p:nvPr/>
        </p:nvSpPr>
        <p:spPr>
          <a:xfrm>
            <a:off x="4626344" y="2716411"/>
            <a:ext cx="1920183" cy="46166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tr-TR" sz="2400" b="1" dirty="0" err="1"/>
              <a:t>dishonest</a:t>
            </a:r>
            <a:r>
              <a:rPr lang="tr-TR" sz="2400" b="1" dirty="0"/>
              <a:t>.</a:t>
            </a:r>
            <a:r>
              <a:rPr lang="en-US" sz="2400" dirty="0"/>
              <a:t> </a:t>
            </a:r>
            <a:r>
              <a:rPr lang="en-US" sz="2400" b="1" dirty="0" smtClean="0"/>
              <a:t> </a:t>
            </a:r>
            <a:endParaRPr lang="en-US" sz="2400" b="1" dirty="0"/>
          </a:p>
        </p:txBody>
      </p:sp>
      <p:sp>
        <p:nvSpPr>
          <p:cNvPr id="30" name="Dikdörtgen 2"/>
          <p:cNvSpPr/>
          <p:nvPr/>
        </p:nvSpPr>
        <p:spPr>
          <a:xfrm>
            <a:off x="558667" y="5189011"/>
            <a:ext cx="7241424" cy="46166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/>
            <a:r>
              <a:rPr lang="tr-TR" sz="2200" b="1" dirty="0" smtClean="0"/>
              <a:t>  5.      </a:t>
            </a:r>
            <a:r>
              <a:rPr lang="tr-TR" sz="2400" b="1" dirty="0" smtClean="0"/>
              <a:t>Her </a:t>
            </a:r>
            <a:r>
              <a:rPr lang="tr-TR" sz="2400" b="1" dirty="0" err="1" smtClean="0"/>
              <a:t>room</a:t>
            </a:r>
            <a:r>
              <a:rPr lang="tr-TR" sz="2400" b="1" dirty="0" smtClean="0"/>
              <a:t> is </a:t>
            </a:r>
            <a:r>
              <a:rPr lang="tr-TR" sz="2400" b="1" dirty="0" err="1"/>
              <a:t>always</a:t>
            </a:r>
            <a:r>
              <a:rPr lang="tr-TR" sz="2400" b="1" dirty="0"/>
              <a:t>  a </a:t>
            </a:r>
            <a:r>
              <a:rPr lang="tr-TR" sz="2400" b="1" dirty="0" err="1"/>
              <a:t>mess</a:t>
            </a:r>
            <a:r>
              <a:rPr lang="tr-TR" sz="2400" b="1" dirty="0"/>
              <a:t>. </a:t>
            </a:r>
            <a:r>
              <a:rPr lang="tr-TR" sz="2400" b="1" dirty="0" err="1" smtClean="0"/>
              <a:t>She</a:t>
            </a:r>
            <a:r>
              <a:rPr lang="tr-TR" sz="2400" b="1" dirty="0" smtClean="0"/>
              <a:t> is ..........</a:t>
            </a:r>
            <a:endParaRPr lang="en-US" sz="2400" dirty="0"/>
          </a:p>
        </p:txBody>
      </p:sp>
      <p:sp>
        <p:nvSpPr>
          <p:cNvPr id="34" name="Rectangle 33"/>
          <p:cNvSpPr/>
          <p:nvPr/>
        </p:nvSpPr>
        <p:spPr>
          <a:xfrm>
            <a:off x="5688678" y="5290156"/>
            <a:ext cx="915847" cy="324422"/>
          </a:xfrm>
          <a:prstGeom prst="rect">
            <a:avLst/>
          </a:prstGeom>
          <a:solidFill>
            <a:srgbClr val="25FF54"/>
          </a:solidFill>
          <a:ln w="19050" cmpd="sng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00" b="1"/>
          </a:p>
        </p:txBody>
      </p:sp>
      <p:sp>
        <p:nvSpPr>
          <p:cNvPr id="35" name="Dikdörtgen 2"/>
          <p:cNvSpPr/>
          <p:nvPr/>
        </p:nvSpPr>
        <p:spPr>
          <a:xfrm>
            <a:off x="5688678" y="5194308"/>
            <a:ext cx="2186714" cy="46166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tr-TR" sz="2400" b="1" dirty="0" err="1" smtClean="0"/>
              <a:t>untidy</a:t>
            </a:r>
            <a:r>
              <a:rPr lang="tr-TR" sz="2400" b="1" dirty="0"/>
              <a:t>.</a:t>
            </a:r>
            <a:r>
              <a:rPr lang="en-US" sz="2400" dirty="0"/>
              <a:t> </a:t>
            </a:r>
          </a:p>
        </p:txBody>
      </p:sp>
      <p:sp>
        <p:nvSpPr>
          <p:cNvPr id="38" name="Rectangle 37"/>
          <p:cNvSpPr/>
          <p:nvPr/>
        </p:nvSpPr>
        <p:spPr>
          <a:xfrm>
            <a:off x="1335868" y="2068717"/>
            <a:ext cx="870562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b="1" dirty="0"/>
              <a:t>u</a:t>
            </a:r>
            <a:r>
              <a:rPr lang="tr-TR" sz="2400" b="1" smtClean="0"/>
              <a:t>ntidy</a:t>
            </a:r>
            <a:r>
              <a:rPr lang="en-US" sz="2400" dirty="0" smtClean="0"/>
              <a:t>, </a:t>
            </a:r>
            <a:r>
              <a:rPr lang="en-US" sz="2400" b="1" dirty="0" smtClean="0"/>
              <a:t>d</a:t>
            </a:r>
            <a:r>
              <a:rPr lang="tr-TR" sz="2400" b="1" dirty="0" err="1" smtClean="0"/>
              <a:t>ishonest</a:t>
            </a:r>
            <a:r>
              <a:rPr lang="en-US" sz="2400" dirty="0" smtClean="0"/>
              <a:t>, </a:t>
            </a:r>
            <a:r>
              <a:rPr lang="en-US" sz="2400" b="1" dirty="0" smtClean="0"/>
              <a:t>u</a:t>
            </a:r>
            <a:r>
              <a:rPr lang="tr-TR" sz="2400" b="1" dirty="0" err="1" smtClean="0"/>
              <a:t>ncomfortable</a:t>
            </a:r>
            <a:r>
              <a:rPr lang="tr-TR" sz="2400" b="1" dirty="0" smtClean="0"/>
              <a:t>, </a:t>
            </a:r>
            <a:r>
              <a:rPr lang="tr-TR" sz="2400" b="1" dirty="0" err="1"/>
              <a:t>i</a:t>
            </a:r>
            <a:r>
              <a:rPr lang="tr-TR" sz="2400" b="1" dirty="0" err="1" smtClean="0"/>
              <a:t>ncomplete</a:t>
            </a:r>
            <a:r>
              <a:rPr lang="en-US" sz="2400" dirty="0" smtClean="0"/>
              <a:t>, </a:t>
            </a:r>
            <a:r>
              <a:rPr lang="tr-TR" sz="2400" b="1" dirty="0" err="1" smtClean="0"/>
              <a:t>impatient</a:t>
            </a:r>
            <a:endParaRPr lang="en-US" sz="2400" dirty="0"/>
          </a:p>
        </p:txBody>
      </p:sp>
      <p:sp>
        <p:nvSpPr>
          <p:cNvPr id="41" name="4 Metin kutusu"/>
          <p:cNvSpPr txBox="1"/>
          <p:nvPr/>
        </p:nvSpPr>
        <p:spPr>
          <a:xfrm>
            <a:off x="190895" y="98260"/>
            <a:ext cx="28284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 smtClean="0">
                <a:solidFill>
                  <a:schemeClr val="bg1"/>
                </a:solidFill>
                <a:cs typeface="Arial" pitchFamily="34" charset="0"/>
              </a:rPr>
              <a:t>İNGİLİZCE  </a:t>
            </a:r>
            <a:r>
              <a:rPr lang="tr-TR" sz="2400" b="1" dirty="0" smtClean="0">
                <a:solidFill>
                  <a:srgbClr val="FFFF00"/>
                </a:solidFill>
              </a:rPr>
              <a:t>PREFIXES</a:t>
            </a:r>
            <a:endParaRPr lang="en-US" sz="24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78239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1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4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37" grpId="0"/>
      <p:bldP spid="22" grpId="0"/>
      <p:bldP spid="57" grpId="0" animBg="1"/>
      <p:bldP spid="58" grpId="0"/>
      <p:bldP spid="23" grpId="0"/>
      <p:bldP spid="24" grpId="0" animBg="1"/>
      <p:bldP spid="27" grpId="0"/>
      <p:bldP spid="31" grpId="0"/>
      <p:bldP spid="32" grpId="0" animBg="1"/>
      <p:bldP spid="33" grpId="0"/>
      <p:bldP spid="60" grpId="0" animBg="1"/>
      <p:bldP spid="21" grpId="0"/>
      <p:bldP spid="30" grpId="0"/>
      <p:bldP spid="34" grpId="0" animBg="1"/>
      <p:bldP spid="35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4603</TotalTime>
  <Words>331</Words>
  <Application>Microsoft Office PowerPoint</Application>
  <PresentationFormat>Özel</PresentationFormat>
  <Paragraphs>93</Paragraphs>
  <Slides>10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4" baseType="lpstr">
      <vt:lpstr>Arial</vt:lpstr>
      <vt:lpstr>Calibri</vt:lpstr>
      <vt:lpstr>Myriad Pro</vt:lpstr>
      <vt:lpstr>Office Theme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>MEB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Tibet Oğuzoğlu</dc:creator>
  <cp:lastModifiedBy>Inci BALAMIR</cp:lastModifiedBy>
  <cp:revision>1115</cp:revision>
  <dcterms:created xsi:type="dcterms:W3CDTF">2014-03-24T15:31:55Z</dcterms:created>
  <dcterms:modified xsi:type="dcterms:W3CDTF">2015-01-20T12:23:05Z</dcterms:modified>
</cp:coreProperties>
</file>