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579" r:id="rId3"/>
    <p:sldId id="618" r:id="rId4"/>
    <p:sldId id="577" r:id="rId5"/>
    <p:sldId id="606" r:id="rId6"/>
    <p:sldId id="607" r:id="rId7"/>
    <p:sldId id="608" r:id="rId8"/>
    <p:sldId id="619" r:id="rId9"/>
    <p:sldId id="625" r:id="rId10"/>
    <p:sldId id="610" r:id="rId11"/>
    <p:sldId id="620" r:id="rId12"/>
    <p:sldId id="611" r:id="rId13"/>
    <p:sldId id="612" r:id="rId14"/>
    <p:sldId id="613" r:id="rId15"/>
    <p:sldId id="614" r:id="rId16"/>
    <p:sldId id="615" r:id="rId17"/>
    <p:sldId id="616" r:id="rId18"/>
    <p:sldId id="621" r:id="rId19"/>
    <p:sldId id="617" r:id="rId20"/>
    <p:sldId id="622" r:id="rId21"/>
    <p:sldId id="623" r:id="rId22"/>
    <p:sldId id="624" r:id="rId23"/>
    <p:sldId id="344" r:id="rId24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0A6"/>
    <a:srgbClr val="51642D"/>
    <a:srgbClr val="9B14B5"/>
    <a:srgbClr val="47097B"/>
    <a:srgbClr val="34FDFF"/>
    <a:srgbClr val="8C0EFF"/>
    <a:srgbClr val="D94A2D"/>
    <a:srgbClr val="B50611"/>
    <a:srgbClr val="FF05D2"/>
    <a:srgbClr val="C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12" y="-424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7FAC-4486-1C4B-8F69-C51660E863AB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B92-1374-3645-93B5-B32745DE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8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2D10-BF45-7749-AD5E-1FBA3C9653DA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4A8BC-CEE1-1547-AA3B-E90BB0ED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482-0584-E448-A49C-6318E617AE79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64-2B56-EB49-A0F3-5BD38FA2CF83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F258-7C58-C34F-B671-882CA1B2CE21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C208-3891-984C-92DF-6F4A8B116B90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8705-AA71-6A4D-BE9E-EBEED74D872C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011B-74C1-C342-BDA2-C04293A9D724}" type="datetime1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415F-F9B7-6746-AC1F-BF13EB6E6EDE}" type="datetime1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178B8-6D06-9E44-9D94-ED941F3BF8B1}" type="datetime1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518-BE1C-6B45-89FE-33EA6EB8086A}" type="datetime1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1954-D695-1645-BB49-B497FB4987D0}" type="datetime1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D56-7981-A349-8C8C-80CE55D7E4BB}" type="datetime1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C1E37-65B6-8343-9A36-2A1BE63C4609}" type="datetime1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2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emf"/><Relationship Id="rId5" Type="http://schemas.openxmlformats.org/officeDocument/2006/relationships/image" Target="../media/image39.emf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62288" y="2925788"/>
            <a:ext cx="4711711" cy="26133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5172" y="625589"/>
            <a:ext cx="876577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tr-T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RASYONEL SAYILARIN </a:t>
            </a:r>
          </a:p>
          <a:p>
            <a:pPr lvl="1" algn="ctr"/>
            <a:r>
              <a:rPr lang="tr-T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ONDALIK GÖSTERİMİ</a:t>
            </a:r>
          </a:p>
          <a:p>
            <a:pPr lvl="1" algn="ctr"/>
            <a:endParaRPr lang="tr-T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0839" y="3185256"/>
            <a:ext cx="333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804" y="4284084"/>
            <a:ext cx="70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00718" y="4224583"/>
            <a:ext cx="1459259" cy="7888"/>
          </a:xfrm>
          <a:prstGeom prst="line">
            <a:avLst/>
          </a:prstGeom>
          <a:ln>
            <a:solidFill>
              <a:srgbClr val="5D20A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19757" y="3638991"/>
            <a:ext cx="2817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 0,5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47608" y="3801417"/>
            <a:ext cx="319669" cy="0"/>
          </a:xfrm>
          <a:prstGeom prst="line">
            <a:avLst/>
          </a:prstGeom>
          <a:ln w="38100" cmpd="sng">
            <a:solidFill>
              <a:srgbClr val="5D20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10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80084" y="2621312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6" y="2466125"/>
            <a:ext cx="436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11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80084" y="2621312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980084" y="3810193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096" y="3675667"/>
            <a:ext cx="33401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096" y="2466125"/>
            <a:ext cx="436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802211" y="2280848"/>
            <a:ext cx="5157902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8484" y="879029"/>
            <a:ext cx="6539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Aşağıda</a:t>
            </a:r>
            <a:r>
              <a:rPr lang="en-US" sz="2000" dirty="0" smtClean="0"/>
              <a:t> </a:t>
            </a:r>
            <a:r>
              <a:rPr lang="en-US" sz="2000" dirty="0" err="1" smtClean="0"/>
              <a:t>verilen</a:t>
            </a:r>
            <a:r>
              <a:rPr lang="en-US" sz="2000" dirty="0" smtClean="0"/>
              <a:t> </a:t>
            </a:r>
            <a:r>
              <a:rPr lang="tr-TR" sz="2000" dirty="0" smtClean="0"/>
              <a:t>rasyonel sayıların ondalık açılımlarını bulalım.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08" y="2440200"/>
            <a:ext cx="845328" cy="92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177" y="2440200"/>
            <a:ext cx="826116" cy="922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20" y="2440200"/>
            <a:ext cx="576360" cy="922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283" y="2440200"/>
            <a:ext cx="653208" cy="922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596" y="2440200"/>
            <a:ext cx="422664" cy="922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500" y="2440200"/>
            <a:ext cx="307392" cy="9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250734" y="1995744"/>
            <a:ext cx="2272242" cy="39569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13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61163" y="1394491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163" y="1299781"/>
            <a:ext cx="29464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510" y="2297774"/>
            <a:ext cx="47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16</a:t>
            </a:r>
          </a:p>
          <a:p>
            <a:r>
              <a:rPr lang="tr-TR" sz="2200" dirty="0" smtClean="0"/>
              <a:t>15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47165" y="2772962"/>
            <a:ext cx="1040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5,333...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4850" y="2320579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3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55167" y="3052374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10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98160" y="332154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9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2858" y="3730038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10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308591" y="403553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9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3085" y="4431067"/>
            <a:ext cx="327659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/>
              <a:t>1</a:t>
            </a:r>
          </a:p>
          <a:p>
            <a:pPr>
              <a:lnSpc>
                <a:spcPct val="70000"/>
              </a:lnSpc>
            </a:pPr>
            <a:r>
              <a:rPr lang="tr-TR" sz="2400" dirty="0" smtClean="0"/>
              <a:t>.</a:t>
            </a:r>
          </a:p>
          <a:p>
            <a:pPr>
              <a:lnSpc>
                <a:spcPct val="70000"/>
              </a:lnSpc>
            </a:pPr>
            <a:r>
              <a:rPr lang="tr-TR" sz="2400" dirty="0" smtClean="0"/>
              <a:t>.</a:t>
            </a:r>
          </a:p>
          <a:p>
            <a:pPr>
              <a:lnSpc>
                <a:spcPct val="70000"/>
              </a:lnSpc>
            </a:pPr>
            <a:r>
              <a:rPr lang="tr-TR" sz="2400" dirty="0"/>
              <a:t>.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447165" y="2354285"/>
            <a:ext cx="0" cy="82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4166" y="2760087"/>
            <a:ext cx="746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23503" y="3067215"/>
            <a:ext cx="746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3503" y="2951280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23503" y="3745423"/>
            <a:ext cx="9385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23503" y="3629488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35854" y="4466423"/>
            <a:ext cx="926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35854" y="4350488"/>
            <a:ext cx="1971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14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45" y="2578440"/>
            <a:ext cx="3657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63878" y="1606376"/>
            <a:ext cx="671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rasyonel sayısı aynı zamanda doğal sayı olarak da gösterilebilir.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62" y="2595719"/>
            <a:ext cx="13462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78" y="1550330"/>
            <a:ext cx="304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09650" y="1606376"/>
            <a:ext cx="655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rasyonel sayısı aynı zamanda tam sayı olarak da gösterilebilir. 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50" y="1554536"/>
            <a:ext cx="355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850" y="2587079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07076" y="1605789"/>
            <a:ext cx="484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Her doğal sayı aynı zamanda bir tam sayıdır. </a:t>
            </a:r>
            <a:endParaRPr lang="tr-TR" sz="2000" dirty="0" smtClean="0"/>
          </a:p>
          <a:p>
            <a:r>
              <a:rPr lang="tr-TR" sz="2000" dirty="0" smtClean="0"/>
              <a:t>Her </a:t>
            </a:r>
            <a:r>
              <a:rPr lang="tr-TR" sz="2000" dirty="0"/>
              <a:t>tam sayı, paydası 1 olan rasyonel sayıdır.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361163" y="2742266"/>
            <a:ext cx="283964" cy="291849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1" y="2578439"/>
            <a:ext cx="1104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327" y="2901914"/>
            <a:ext cx="2157856" cy="709432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3860892" y="3019430"/>
            <a:ext cx="438290" cy="45046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38252" y="879029"/>
            <a:ext cx="805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  <a:endParaRPr lang="tr-TR" sz="2000" dirty="0" smtClean="0"/>
          </a:p>
          <a:p>
            <a:r>
              <a:rPr lang="tr-TR" sz="2000" dirty="0" smtClean="0"/>
              <a:t>rasyonel </a:t>
            </a:r>
            <a:r>
              <a:rPr lang="tr-TR" sz="2000" dirty="0"/>
              <a:t>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3855" y="859135"/>
            <a:ext cx="42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      sayısını </a:t>
            </a:r>
            <a:r>
              <a:rPr lang="tr-TR" sz="2000" dirty="0"/>
              <a:t>rasyonel sayı olarak yazalım.</a:t>
            </a:r>
            <a:r>
              <a:rPr lang="en-US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981" y="884849"/>
            <a:ext cx="3810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42358" y="879029"/>
            <a:ext cx="545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  <a:endParaRPr lang="tr-TR" sz="2000" dirty="0" smtClean="0"/>
          </a:p>
          <a:p>
            <a:r>
              <a:rPr lang="tr-TR" sz="2000" dirty="0" smtClean="0"/>
              <a:t>rasyonel </a:t>
            </a:r>
            <a:r>
              <a:rPr lang="tr-TR" sz="2000" dirty="0"/>
              <a:t>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809373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1316" y="879029"/>
            <a:ext cx="8045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  <a:endParaRPr lang="tr-TR" sz="2000" dirty="0" smtClean="0"/>
          </a:p>
          <a:p>
            <a:r>
              <a:rPr lang="tr-TR" sz="2000" dirty="0" smtClean="0"/>
              <a:t>rasyonel </a:t>
            </a:r>
            <a:r>
              <a:rPr lang="tr-TR" sz="2000" dirty="0"/>
              <a:t>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999" y="2432993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74641" y="3914460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809373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135677" y="2077341"/>
            <a:ext cx="2578951" cy="12959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38253" y="879029"/>
            <a:ext cx="80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-1,75 ; 0,34 ; -1,38  ondalık sayılarına karşılık gelen </a:t>
            </a:r>
            <a:endParaRPr lang="tr-TR" sz="2000" dirty="0" smtClean="0"/>
          </a:p>
          <a:p>
            <a:r>
              <a:rPr lang="tr-TR" sz="2000" dirty="0" smtClean="0"/>
              <a:t>rasyonel </a:t>
            </a:r>
            <a:r>
              <a:rPr lang="tr-TR" sz="2000" dirty="0"/>
              <a:t>sayıları bulalım.</a:t>
            </a:r>
            <a:r>
              <a:rPr lang="en-US" sz="2000" dirty="0"/>
              <a:t> </a:t>
            </a: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688" y="2432993"/>
            <a:ext cx="19812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912" y="4249691"/>
            <a:ext cx="21082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079" y="2432993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5439" y="2363596"/>
            <a:ext cx="6352021" cy="1631216"/>
          </a:xfrm>
          <a:prstGeom prst="rect">
            <a:avLst/>
          </a:prstGeom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                           rasyonel </a:t>
            </a:r>
            <a:r>
              <a:rPr lang="tr-TR" sz="2000" dirty="0"/>
              <a:t>sayıların ondalık açılımını bulunuz.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endParaRPr lang="tr-TR" sz="2000" dirty="0"/>
          </a:p>
        </p:txBody>
      </p:sp>
      <p:pic>
        <p:nvPicPr>
          <p:cNvPr id="6" name="Picture 5" descr="Question-Mark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960">
            <a:off x="357144" y="1898560"/>
            <a:ext cx="1810306" cy="20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28" y="2906743"/>
            <a:ext cx="11049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3855" y="859135"/>
            <a:ext cx="429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      sayısını </a:t>
            </a:r>
            <a:r>
              <a:rPr lang="tr-TR" sz="2000" dirty="0"/>
              <a:t>rasyonel sayı olarak yazalım.</a:t>
            </a:r>
            <a:r>
              <a:rPr lang="en-US" sz="2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4294223" y="2729761"/>
            <a:ext cx="283964" cy="291849"/>
          </a:xfrm>
          <a:prstGeom prst="star5">
            <a:avLst/>
          </a:prstGeom>
          <a:solidFill>
            <a:srgbClr val="C0504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981" y="884849"/>
            <a:ext cx="3810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809" y="2587080"/>
            <a:ext cx="1778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7871" y="2102998"/>
            <a:ext cx="7005214" cy="2246769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   </a:t>
            </a:r>
            <a:endParaRPr lang="tr-TR" sz="2000" dirty="0">
              <a:solidFill>
                <a:schemeClr val="tx1"/>
              </a:solidFill>
            </a:endParaRPr>
          </a:p>
          <a:p>
            <a:r>
              <a:rPr lang="tr-TR" sz="2000" b="1" dirty="0" smtClean="0">
                <a:solidFill>
                  <a:schemeClr val="tx1"/>
                </a:solidFill>
              </a:rPr>
              <a:t>	</a:t>
            </a:r>
            <a:r>
              <a:rPr lang="tr-TR" sz="2000" dirty="0">
                <a:solidFill>
                  <a:schemeClr val="tx1"/>
                </a:solidFill>
              </a:rPr>
              <a:t>Devirli ondalık açılımları rasyonel sayıya çevirirken </a:t>
            </a:r>
            <a:r>
              <a:rPr lang="tr-TR" sz="2000" dirty="0" smtClean="0">
                <a:solidFill>
                  <a:schemeClr val="tx1"/>
                </a:solidFill>
              </a:rPr>
              <a:t>virgül </a:t>
            </a:r>
          </a:p>
          <a:p>
            <a:r>
              <a:rPr lang="tr-TR" sz="2000" dirty="0" smtClean="0">
                <a:solidFill>
                  <a:schemeClr val="tx1"/>
                </a:solidFill>
              </a:rPr>
              <a:t>yok </a:t>
            </a:r>
            <a:r>
              <a:rPr lang="tr-TR" sz="2000" dirty="0">
                <a:solidFill>
                  <a:schemeClr val="tx1"/>
                </a:solidFill>
              </a:rPr>
              <a:t>kabul edilerek verilen sayıdan devretmeyen basamaklardaki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rakamların </a:t>
            </a:r>
            <a:r>
              <a:rPr lang="tr-TR" sz="2000" dirty="0">
                <a:solidFill>
                  <a:schemeClr val="tx1"/>
                </a:solidFill>
              </a:rPr>
              <a:t>oluşturduğu sayı çıkarılır ve paya yazılır. </a:t>
            </a:r>
            <a:endParaRPr lang="tr-TR" sz="2000" dirty="0" smtClean="0">
              <a:solidFill>
                <a:schemeClr val="tx1"/>
              </a:solidFill>
            </a:endParaRPr>
          </a:p>
          <a:p>
            <a:r>
              <a:rPr lang="tr-TR" sz="2000" dirty="0" smtClean="0">
                <a:solidFill>
                  <a:schemeClr val="tx1"/>
                </a:solidFill>
              </a:rPr>
              <a:t>Paydaya </a:t>
            </a:r>
            <a:r>
              <a:rPr lang="tr-TR" sz="2000" dirty="0">
                <a:solidFill>
                  <a:schemeClr val="tx1"/>
                </a:solidFill>
              </a:rPr>
              <a:t>ise virgülden sonra devreden rakam sayısı kadar </a:t>
            </a:r>
            <a:r>
              <a:rPr lang="tr-TR" sz="2000" b="1" dirty="0" smtClean="0">
                <a:solidFill>
                  <a:srgbClr val="0000FF"/>
                </a:solidFill>
              </a:rPr>
              <a:t>9,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devretmeyen rakam sayısı kadar </a:t>
            </a:r>
            <a:r>
              <a:rPr lang="tr-TR" sz="2000" b="1" dirty="0" smtClean="0">
                <a:solidFill>
                  <a:srgbClr val="0000FF"/>
                </a:solidFill>
              </a:rPr>
              <a:t>0</a:t>
            </a:r>
            <a:r>
              <a:rPr lang="tr-TR" sz="2000" dirty="0" smtClean="0">
                <a:solidFill>
                  <a:schemeClr val="tx1"/>
                </a:solidFill>
              </a:rPr>
              <a:t> (</a:t>
            </a:r>
            <a:r>
              <a:rPr lang="tr-TR" sz="2000" dirty="0">
                <a:solidFill>
                  <a:srgbClr val="0000FF"/>
                </a:solidFill>
              </a:rPr>
              <a:t>sıfır</a:t>
            </a:r>
            <a:r>
              <a:rPr lang="tr-TR" sz="2000" dirty="0">
                <a:solidFill>
                  <a:schemeClr val="tx1"/>
                </a:solidFill>
              </a:rPr>
              <a:t>) yazılır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7" name="Picture 16" descr="dikkat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585">
            <a:off x="-183522" y="714970"/>
            <a:ext cx="1561919" cy="156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719023" y="891093"/>
            <a:ext cx="7005214" cy="4708981"/>
          </a:xfrm>
          <a:prstGeom prst="rect">
            <a:avLst/>
          </a:prstGeom>
          <a:solidFill>
            <a:srgbClr val="FFD73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5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51121" y="1550686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2351121" y="2398135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2351121" y="3245584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12" y="1377539"/>
            <a:ext cx="7620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212" y="2221338"/>
            <a:ext cx="10668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212" y="3065137"/>
            <a:ext cx="10287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12" y="3908936"/>
            <a:ext cx="1308100" cy="609600"/>
          </a:xfrm>
          <a:prstGeom prst="rect">
            <a:avLst/>
          </a:prstGeom>
        </p:spPr>
      </p:pic>
      <p:sp>
        <p:nvSpPr>
          <p:cNvPr id="55" name="5-Point Star 54"/>
          <p:cNvSpPr/>
          <p:nvPr/>
        </p:nvSpPr>
        <p:spPr>
          <a:xfrm>
            <a:off x="2351121" y="4093033"/>
            <a:ext cx="283964" cy="291849"/>
          </a:xfrm>
          <a:prstGeom prst="star5">
            <a:avLst/>
          </a:prstGeom>
          <a:solidFill>
            <a:srgbClr val="C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99619" y="1654361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99619" y="2523846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899619" y="3393331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899619" y="4213988"/>
            <a:ext cx="93308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479" y="1379815"/>
            <a:ext cx="7747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3479" y="2227264"/>
            <a:ext cx="990600" cy="6096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3479" y="3922162"/>
            <a:ext cx="12954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3479" y="3106419"/>
            <a:ext cx="1041400" cy="609600"/>
          </a:xfrm>
          <a:prstGeom prst="rect">
            <a:avLst/>
          </a:prstGeom>
        </p:spPr>
      </p:pic>
      <p:pic>
        <p:nvPicPr>
          <p:cNvPr id="29" name="Picture 28" descr="dikkat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" y="1046372"/>
            <a:ext cx="1561919" cy="15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499080" y="2280848"/>
            <a:ext cx="4535844" cy="1218181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42358" y="879029"/>
            <a:ext cx="528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Aşağıda</a:t>
            </a:r>
            <a:r>
              <a:rPr lang="en-US" sz="2000" dirty="0" smtClean="0"/>
              <a:t> </a:t>
            </a:r>
            <a:r>
              <a:rPr lang="en-US" sz="2000" dirty="0" err="1" smtClean="0"/>
              <a:t>verilen</a:t>
            </a:r>
            <a:r>
              <a:rPr lang="en-US" sz="2000" dirty="0" smtClean="0"/>
              <a:t> d</a:t>
            </a:r>
            <a:r>
              <a:rPr lang="tr-TR" sz="2000" dirty="0" err="1" smtClean="0"/>
              <a:t>evirli</a:t>
            </a:r>
            <a:r>
              <a:rPr lang="tr-TR" sz="2000" dirty="0" smtClean="0"/>
              <a:t> ondalık açılımları </a:t>
            </a:r>
            <a:r>
              <a:rPr lang="tr-TR" sz="2000" dirty="0"/>
              <a:t>rasyonel </a:t>
            </a:r>
            <a:endParaRPr lang="tr-TR" sz="2000" dirty="0" smtClean="0"/>
          </a:p>
          <a:p>
            <a:r>
              <a:rPr lang="tr-TR" sz="2000" dirty="0" smtClean="0"/>
              <a:t>sayı </a:t>
            </a:r>
            <a:r>
              <a:rPr lang="tr-TR" sz="2000" dirty="0"/>
              <a:t>olarak ifade edelim.</a:t>
            </a:r>
            <a:endParaRPr lang="en-US" sz="2000" dirty="0"/>
          </a:p>
        </p:txBody>
      </p:sp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9845" y="697965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riad Pro"/>
                <a:cs typeface="Myriad Pro"/>
              </a:rPr>
              <a:t>ÖRNEK :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889" y="2559065"/>
            <a:ext cx="795439" cy="50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49" y="2576344"/>
            <a:ext cx="768192" cy="48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024" y="2550424"/>
            <a:ext cx="868176" cy="4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7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063673" y="2710078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144" y="2578232"/>
            <a:ext cx="2788671" cy="7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8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54669" y="2605574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855" y="2439170"/>
            <a:ext cx="2514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t>9</a:t>
            </a:fld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854669" y="2605574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86002" y="138798"/>
            <a:ext cx="319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RASYONEL SAYILAR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855" y="2439170"/>
            <a:ext cx="2514600" cy="609600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2865087" y="3533639"/>
            <a:ext cx="283964" cy="291849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655" y="3398164"/>
            <a:ext cx="2413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248</Words>
  <Application>Microsoft Macintosh PowerPoint</Application>
  <PresentationFormat>Custom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Esin Ozgenc Demirciler</cp:lastModifiedBy>
  <cp:revision>1078</cp:revision>
  <dcterms:created xsi:type="dcterms:W3CDTF">2014-03-24T15:31:55Z</dcterms:created>
  <dcterms:modified xsi:type="dcterms:W3CDTF">2014-11-11T08:55:41Z</dcterms:modified>
</cp:coreProperties>
</file>