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6" r:id="rId3"/>
    <p:sldId id="424" r:id="rId4"/>
    <p:sldId id="425" r:id="rId5"/>
    <p:sldId id="426" r:id="rId6"/>
    <p:sldId id="427" r:id="rId7"/>
    <p:sldId id="398" r:id="rId8"/>
    <p:sldId id="428" r:id="rId9"/>
    <p:sldId id="429" r:id="rId10"/>
    <p:sldId id="430" r:id="rId11"/>
    <p:sldId id="431" r:id="rId12"/>
    <p:sldId id="434" r:id="rId13"/>
    <p:sldId id="432" r:id="rId14"/>
    <p:sldId id="433" r:id="rId15"/>
  </p:sldIdLst>
  <p:sldSz cx="11704638" cy="6583363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74">
          <p15:clr>
            <a:srgbClr val="A4A3A4"/>
          </p15:clr>
        </p15:guide>
        <p15:guide id="2" pos="36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0C6"/>
    <a:srgbClr val="E1C436"/>
    <a:srgbClr val="25FF54"/>
    <a:srgbClr val="FFDB20"/>
    <a:srgbClr val="182C7F"/>
    <a:srgbClr val="4AB8FF"/>
    <a:srgbClr val="1098FF"/>
    <a:srgbClr val="0000B0"/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856" y="-104"/>
      </p:cViewPr>
      <p:guideLst>
        <p:guide orient="horz" pos="2074"/>
        <p:guide pos="36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4087B-AB65-284C-B08E-13CC99A526D5}" type="datetimeFigureOut">
              <a:rPr lang="en-US" smtClean="0"/>
              <a:pPr/>
              <a:t>11.02.2015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B17F-07B5-724F-80C4-D9DF2454D2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343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CC7E5-C8F0-1A47-8EEA-5AD665A1F6B3}" type="datetimeFigureOut">
              <a:rPr lang="en-US" smtClean="0"/>
              <a:pPr/>
              <a:t>11.02.2015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BBB83-79E8-704E-883B-3BFFFF9B2C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22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848" y="2045110"/>
            <a:ext cx="9948942" cy="1411156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696" y="3730572"/>
            <a:ext cx="8193247" cy="1682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8A47-B69C-6341-B046-1136A4568278}" type="datetime1">
              <a:rPr lang="en-US" smtClean="0"/>
              <a:pPr/>
              <a:t>11.02.2015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5ECF-0864-6D4D-8CC6-AEC941DFC373}" type="datetime1">
              <a:rPr lang="en-US" smtClean="0"/>
              <a:pPr/>
              <a:t>11.02.2015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5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63368" y="252972"/>
            <a:ext cx="3369148" cy="5391652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9830" y="252972"/>
            <a:ext cx="9918461" cy="5391652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3A9C-4F8A-7A4B-86BB-4314FA486444}" type="datetime1">
              <a:rPr lang="en-US" smtClean="0"/>
              <a:pPr/>
              <a:t>11.02.2015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2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14D9-CFEA-0241-897F-78F301B73F0A}" type="datetime1">
              <a:rPr lang="en-US" smtClean="0"/>
              <a:pPr/>
              <a:t>11.02.2015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5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86" y="4230421"/>
            <a:ext cx="9948942" cy="130752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586" y="2790311"/>
            <a:ext cx="9948942" cy="144011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4F93-129F-1F4D-AA72-E24732563CEE}" type="datetime1">
              <a:rPr lang="en-US" smtClean="0"/>
              <a:pPr/>
              <a:t>11.02.2015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2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830" y="1475161"/>
            <a:ext cx="6642788" cy="416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7695" y="1475161"/>
            <a:ext cx="6644821" cy="416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A207-18E9-D944-BFA8-4B28DAC29282}" type="datetime1">
              <a:rPr lang="en-US" smtClean="0"/>
              <a:pPr/>
              <a:t>11.02.2015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6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2" y="263640"/>
            <a:ext cx="10534174" cy="10972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473637"/>
            <a:ext cx="5171581" cy="614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232" y="2087779"/>
            <a:ext cx="5171581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5794" y="1473637"/>
            <a:ext cx="5173613" cy="614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5794" y="2087779"/>
            <a:ext cx="5173613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E9FE-0867-934F-A5DD-930AA25F658E}" type="datetime1">
              <a:rPr lang="en-US" smtClean="0"/>
              <a:pPr/>
              <a:t>11.02.2015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DF9-9DF5-D349-AE4C-FCDD6DC6096E}" type="datetime1">
              <a:rPr lang="en-US" smtClean="0"/>
              <a:pPr/>
              <a:t>11.02.2015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5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86FE-920F-A14D-9657-3A7918A7B5FA}" type="datetime1">
              <a:rPr lang="en-US" smtClean="0"/>
              <a:pPr/>
              <a:t>11.02.2015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3" y="262116"/>
            <a:ext cx="3850745" cy="11155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188" y="262116"/>
            <a:ext cx="6543218" cy="56187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5233" y="1377630"/>
            <a:ext cx="3850745" cy="45032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D21B-39B9-0B40-A863-47D2A1731759}" type="datetime1">
              <a:rPr lang="en-US" smtClean="0"/>
              <a:pPr/>
              <a:t>11.02.2015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91" y="4608354"/>
            <a:ext cx="7022783" cy="5440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94191" y="588236"/>
            <a:ext cx="7022783" cy="3950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91" y="5152397"/>
            <a:ext cx="7022783" cy="772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4A5F-C78E-FF4A-BB7B-164024A2E338}" type="datetime1">
              <a:rPr lang="en-US" smtClean="0"/>
              <a:pPr/>
              <a:t>11.02.2015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4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5232" y="263640"/>
            <a:ext cx="10534174" cy="1097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536119"/>
            <a:ext cx="10534174" cy="4344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232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3812D-BF62-3B4B-8E09-457EAA1C3F84}" type="datetime1">
              <a:rPr lang="en-US" smtClean="0"/>
              <a:pPr/>
              <a:t>11.02.2015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9085" y="6101803"/>
            <a:ext cx="3706469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24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76F2-8F7A-0446-97E7-A0082C0A3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974656" y="2331647"/>
            <a:ext cx="8712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ln w="1905"/>
                <a:solidFill>
                  <a:srgbClr val="182C7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Myriad Pro"/>
              </a:rPr>
              <a:t>THE SIMPLE FUTURE </a:t>
            </a:r>
            <a:r>
              <a:rPr lang="tr-TR" sz="3600" b="1" dirty="0" smtClean="0">
                <a:ln w="1905"/>
                <a:solidFill>
                  <a:srgbClr val="182C7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Myriad Pro"/>
              </a:rPr>
              <a:t>TENSE </a:t>
            </a:r>
            <a:endParaRPr lang="tr-TR" sz="3600" b="1" dirty="0" smtClean="0">
              <a:ln w="1905"/>
              <a:solidFill>
                <a:srgbClr val="182C7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Myriad Pro"/>
            </a:endParaRPr>
          </a:p>
          <a:p>
            <a:pPr algn="ctr"/>
            <a:r>
              <a:rPr lang="tr-TR" sz="3600" b="1" dirty="0">
                <a:ln w="1905"/>
                <a:solidFill>
                  <a:srgbClr val="182C7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Myriad Pro"/>
              </a:rPr>
              <a:t> </a:t>
            </a:r>
            <a:r>
              <a:rPr lang="tr-TR" sz="3600" b="1" dirty="0" smtClean="0">
                <a:ln w="1905"/>
                <a:solidFill>
                  <a:srgbClr val="182C7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Myriad Pro"/>
              </a:rPr>
              <a:t>                                      </a:t>
            </a:r>
            <a:r>
              <a:rPr lang="tr-TR" sz="3200" b="1" dirty="0" smtClean="0">
                <a:ln w="1905"/>
                <a:solidFill>
                  <a:srgbClr val="182C7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Myriad Pro"/>
              </a:rPr>
              <a:t>(GELECEK ZAMAN)</a:t>
            </a:r>
          </a:p>
        </p:txBody>
      </p:sp>
      <p:sp>
        <p:nvSpPr>
          <p:cNvPr id="14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5" name="Elbow Connector 14"/>
          <p:cNvCxnSpPr/>
          <p:nvPr/>
        </p:nvCxnSpPr>
        <p:spPr>
          <a:xfrm>
            <a:off x="310663" y="3115794"/>
            <a:ext cx="6761461" cy="502548"/>
          </a:xfrm>
          <a:prstGeom prst="bentConnector3">
            <a:avLst/>
          </a:prstGeom>
          <a:ln w="762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0663" y="3353357"/>
            <a:ext cx="3261947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18805" y="3837630"/>
            <a:ext cx="3353319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41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10768" y="2266182"/>
            <a:ext cx="4633525" cy="407230"/>
          </a:xfrm>
          <a:prstGeom prst="rect">
            <a:avLst/>
          </a:prstGeom>
          <a:solidFill>
            <a:srgbClr val="FFFF00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10768" y="2727846"/>
            <a:ext cx="4633525" cy="407230"/>
          </a:xfrm>
          <a:prstGeom prst="rect">
            <a:avLst/>
          </a:prstGeom>
          <a:solidFill>
            <a:srgbClr val="FFFF00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310768" y="3221108"/>
            <a:ext cx="4633525" cy="407230"/>
          </a:xfrm>
          <a:prstGeom prst="rect">
            <a:avLst/>
          </a:prstGeom>
          <a:solidFill>
            <a:srgbClr val="FFFF00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10768" y="3714370"/>
            <a:ext cx="4633525" cy="407230"/>
          </a:xfrm>
          <a:prstGeom prst="rect">
            <a:avLst/>
          </a:prstGeom>
          <a:solidFill>
            <a:srgbClr val="FFFF00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10768" y="4207633"/>
            <a:ext cx="4633525" cy="407230"/>
          </a:xfrm>
          <a:prstGeom prst="rect">
            <a:avLst/>
          </a:prstGeom>
          <a:solidFill>
            <a:srgbClr val="FFFF00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310768" y="4694391"/>
            <a:ext cx="4633525" cy="407230"/>
          </a:xfrm>
          <a:prstGeom prst="rect">
            <a:avLst/>
          </a:prstGeom>
          <a:solidFill>
            <a:srgbClr val="FFFF00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5429" y="1460434"/>
            <a:ext cx="5591063" cy="461665"/>
          </a:xfrm>
          <a:prstGeom prst="rect">
            <a:avLst/>
          </a:prstGeom>
          <a:ln w="28575" cmpd="sng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tr-TR" sz="2400" b="1" dirty="0"/>
              <a:t>Gelecek zamanla kullanılan zaman zarfları:</a:t>
            </a:r>
            <a:endParaRPr lang="en-US" sz="2400" dirty="0"/>
          </a:p>
        </p:txBody>
      </p:sp>
      <p:sp>
        <p:nvSpPr>
          <p:cNvPr id="17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10768" y="2180149"/>
            <a:ext cx="2688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/>
              <a:t>tomorrow</a:t>
            </a:r>
            <a:r>
              <a:rPr lang="tr-TR" sz="2400" b="1" dirty="0"/>
              <a:t>: yarın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310768" y="2673411"/>
            <a:ext cx="4542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/>
              <a:t>tomorrow</a:t>
            </a:r>
            <a:r>
              <a:rPr lang="tr-TR" sz="2400" b="1" dirty="0"/>
              <a:t> </a:t>
            </a:r>
            <a:r>
              <a:rPr lang="tr-TR" sz="2400" b="1" dirty="0" err="1"/>
              <a:t>morning</a:t>
            </a:r>
            <a:r>
              <a:rPr lang="tr-TR" sz="2400" b="1" dirty="0"/>
              <a:t>: yarın sabah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310768" y="3166673"/>
            <a:ext cx="35348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/>
              <a:t>next</a:t>
            </a:r>
            <a:r>
              <a:rPr lang="tr-TR" sz="2400" b="1" dirty="0"/>
              <a:t> </a:t>
            </a:r>
            <a:r>
              <a:rPr lang="tr-TR" sz="2400" b="1" dirty="0" err="1"/>
              <a:t>week</a:t>
            </a:r>
            <a:r>
              <a:rPr lang="tr-TR" sz="2400" b="1" dirty="0"/>
              <a:t>: </a:t>
            </a:r>
            <a:r>
              <a:rPr lang="tr-TR" sz="2400" b="1" dirty="0" smtClean="0"/>
              <a:t>gelecek </a:t>
            </a:r>
            <a:r>
              <a:rPr lang="tr-TR" sz="2400" b="1" dirty="0"/>
              <a:t>hafta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310768" y="3659935"/>
            <a:ext cx="30409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/>
              <a:t>next</a:t>
            </a:r>
            <a:r>
              <a:rPr lang="tr-TR" sz="2400" b="1" dirty="0"/>
              <a:t> </a:t>
            </a:r>
            <a:r>
              <a:rPr lang="tr-TR" sz="2400" b="1" dirty="0" err="1"/>
              <a:t>year</a:t>
            </a:r>
            <a:r>
              <a:rPr lang="tr-TR" sz="2400" b="1" dirty="0"/>
              <a:t>: g</a:t>
            </a:r>
            <a:r>
              <a:rPr lang="tr-TR" sz="2400" b="1" dirty="0" smtClean="0"/>
              <a:t>elecek </a:t>
            </a:r>
            <a:r>
              <a:rPr lang="tr-TR" sz="2400" b="1" dirty="0"/>
              <a:t>yıl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310768" y="4153198"/>
            <a:ext cx="35348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in </a:t>
            </a:r>
            <a:r>
              <a:rPr lang="tr-TR" sz="2400" b="1" dirty="0" err="1"/>
              <a:t>the</a:t>
            </a:r>
            <a:r>
              <a:rPr lang="tr-TR" sz="2400" b="1" dirty="0"/>
              <a:t> </a:t>
            </a:r>
            <a:r>
              <a:rPr lang="tr-TR" sz="2400" b="1" dirty="0" err="1"/>
              <a:t>future</a:t>
            </a:r>
            <a:r>
              <a:rPr lang="tr-TR" sz="2400" b="1" dirty="0"/>
              <a:t>: gelecekte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1310768" y="4639956"/>
            <a:ext cx="504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/>
              <a:t>soon</a:t>
            </a:r>
            <a:r>
              <a:rPr lang="tr-TR" sz="2400" b="1" dirty="0"/>
              <a:t>: yakında/kısa süre içinde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6060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6" grpId="0" animBg="1"/>
      <p:bldP spid="16" grpId="1" animBg="1"/>
      <p:bldP spid="16" grpId="2" animBg="1"/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96177" y="3624038"/>
            <a:ext cx="4466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/>
              <a:t>You</a:t>
            </a:r>
            <a:r>
              <a:rPr lang="tr-TR" sz="2400" b="1" dirty="0" smtClean="0"/>
              <a:t> </a:t>
            </a:r>
            <a:r>
              <a:rPr lang="tr-TR" sz="2400" b="1" dirty="0" err="1"/>
              <a:t>will</a:t>
            </a:r>
            <a:r>
              <a:rPr lang="tr-TR" sz="2400" b="1" dirty="0"/>
              <a:t> be a </a:t>
            </a:r>
            <a:r>
              <a:rPr lang="tr-TR" sz="2400" b="1" dirty="0" err="1"/>
              <a:t>famous</a:t>
            </a:r>
            <a:r>
              <a:rPr lang="tr-TR" sz="2400" b="1" dirty="0"/>
              <a:t> artist in </a:t>
            </a:r>
            <a:r>
              <a:rPr lang="tr-TR" sz="2400" b="1" dirty="0" err="1"/>
              <a:t>the</a:t>
            </a:r>
            <a:r>
              <a:rPr lang="tr-TR" sz="2400" b="1" dirty="0"/>
              <a:t> </a:t>
            </a:r>
            <a:r>
              <a:rPr lang="tr-TR" sz="2400" b="1" dirty="0" err="1"/>
              <a:t>future</a:t>
            </a:r>
            <a:r>
              <a:rPr lang="tr-TR" sz="2400" b="1" dirty="0"/>
              <a:t>.</a:t>
            </a:r>
            <a:endParaRPr lang="en-US" sz="2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62" y="2907094"/>
            <a:ext cx="2489157" cy="20365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Rectangle 17"/>
          <p:cNvSpPr/>
          <p:nvPr/>
        </p:nvSpPr>
        <p:spPr>
          <a:xfrm>
            <a:off x="789778" y="1375289"/>
            <a:ext cx="70895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Geleceğe yönelik tahminlerde bulunurken kullanılır. Bu tahminler çok güçlü kanıtlara dayanmaz.</a:t>
            </a:r>
            <a:endParaRPr lang="en-US" sz="2400" dirty="0"/>
          </a:p>
        </p:txBody>
      </p:sp>
      <p:sp>
        <p:nvSpPr>
          <p:cNvPr id="19" name="5-Point Star 18"/>
          <p:cNvSpPr/>
          <p:nvPr/>
        </p:nvSpPr>
        <p:spPr>
          <a:xfrm>
            <a:off x="207020" y="1434617"/>
            <a:ext cx="503998" cy="43541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8" grpId="1"/>
      <p:bldP spid="18" grpId="2"/>
      <p:bldP spid="19" grpId="0" animBg="1"/>
      <p:bldP spid="19" grpId="1" animBg="1"/>
      <p:bldP spid="19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96179" y="3381446"/>
            <a:ext cx="5931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/>
              <a:t>Tom</a:t>
            </a:r>
            <a:r>
              <a:rPr lang="tr-TR" sz="2400" b="1" dirty="0"/>
              <a:t>: </a:t>
            </a:r>
            <a:r>
              <a:rPr lang="tr-TR" sz="2400" b="1" dirty="0" err="1"/>
              <a:t>Would</a:t>
            </a:r>
            <a:r>
              <a:rPr lang="tr-TR" sz="2400" b="1" dirty="0"/>
              <a:t> </a:t>
            </a:r>
            <a:r>
              <a:rPr lang="tr-TR" sz="2400" b="1" dirty="0" err="1"/>
              <a:t>you</a:t>
            </a:r>
            <a:r>
              <a:rPr lang="tr-TR" sz="2400" b="1" dirty="0"/>
              <a:t> </a:t>
            </a:r>
            <a:r>
              <a:rPr lang="tr-TR" sz="2400" b="1" dirty="0" err="1"/>
              <a:t>like</a:t>
            </a:r>
            <a:r>
              <a:rPr lang="tr-TR" sz="2400" b="1" dirty="0"/>
              <a:t> </a:t>
            </a:r>
            <a:r>
              <a:rPr lang="tr-TR" sz="2400" b="1" dirty="0" err="1"/>
              <a:t>someting</a:t>
            </a:r>
            <a:r>
              <a:rPr lang="tr-TR" sz="2400" b="1" dirty="0"/>
              <a:t> </a:t>
            </a:r>
            <a:r>
              <a:rPr lang="tr-TR" sz="2400" b="1" dirty="0" err="1"/>
              <a:t>to</a:t>
            </a:r>
            <a:r>
              <a:rPr lang="tr-TR" sz="2400" b="1" dirty="0"/>
              <a:t> </a:t>
            </a:r>
            <a:r>
              <a:rPr lang="tr-TR" sz="2400" b="1" dirty="0" err="1"/>
              <a:t>eat</a:t>
            </a:r>
            <a:r>
              <a:rPr lang="tr-TR" sz="2400" b="1" dirty="0"/>
              <a:t>?</a:t>
            </a:r>
            <a:endParaRPr lang="en-US" sz="2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35" y="3245692"/>
            <a:ext cx="2266674" cy="15640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Rectangle 17"/>
          <p:cNvSpPr/>
          <p:nvPr/>
        </p:nvSpPr>
        <p:spPr>
          <a:xfrm>
            <a:off x="789778" y="1375289"/>
            <a:ext cx="70895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Konuşma anında verilen kararları ifade etmek için kullanılır.</a:t>
            </a:r>
            <a:endParaRPr lang="en-US" sz="2400" dirty="0"/>
          </a:p>
        </p:txBody>
      </p:sp>
      <p:sp>
        <p:nvSpPr>
          <p:cNvPr id="19" name="5-Point Star 18"/>
          <p:cNvSpPr/>
          <p:nvPr/>
        </p:nvSpPr>
        <p:spPr>
          <a:xfrm>
            <a:off x="207020" y="1434617"/>
            <a:ext cx="503998" cy="43541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6176" y="3843111"/>
            <a:ext cx="31599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Mary: </a:t>
            </a:r>
            <a:r>
              <a:rPr lang="tr-TR" sz="2400" b="1" dirty="0" err="1"/>
              <a:t>Thank</a:t>
            </a:r>
            <a:r>
              <a:rPr lang="tr-TR" sz="2400" b="1" dirty="0"/>
              <a:t> </a:t>
            </a:r>
            <a:r>
              <a:rPr lang="tr-TR" sz="2400" b="1" dirty="0" err="1"/>
              <a:t>you</a:t>
            </a:r>
            <a:r>
              <a:rPr lang="tr-TR" sz="2400" b="1" dirty="0"/>
              <a:t>. </a:t>
            </a:r>
            <a:endParaRPr lang="tr-TR" sz="2400" b="1" dirty="0" smtClean="0"/>
          </a:p>
          <a:p>
            <a:r>
              <a:rPr lang="tr-TR" sz="2400" b="1" dirty="0" smtClean="0"/>
              <a:t>I </a:t>
            </a:r>
            <a:r>
              <a:rPr lang="tr-TR" sz="2400" b="1" dirty="0" err="1"/>
              <a:t>will</a:t>
            </a:r>
            <a:r>
              <a:rPr lang="tr-TR" sz="2400" b="1" dirty="0"/>
              <a:t> </a:t>
            </a:r>
            <a:r>
              <a:rPr lang="tr-TR" sz="2400" b="1" dirty="0" err="1"/>
              <a:t>have</a:t>
            </a:r>
            <a:r>
              <a:rPr lang="tr-TR" sz="2400" b="1" dirty="0"/>
              <a:t> </a:t>
            </a:r>
            <a:r>
              <a:rPr lang="tr-TR" sz="2400" b="1" dirty="0" err="1"/>
              <a:t>some</a:t>
            </a:r>
            <a:r>
              <a:rPr lang="tr-TR" sz="2400" b="1" dirty="0"/>
              <a:t> </a:t>
            </a:r>
            <a:r>
              <a:rPr lang="tr-TR" sz="2400" b="1" dirty="0" err="1"/>
              <a:t>cake</a:t>
            </a:r>
            <a:r>
              <a:rPr lang="tr-TR" sz="2400" b="1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779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8" grpId="1"/>
      <p:bldP spid="18" grpId="2"/>
      <p:bldP spid="19" grpId="0" animBg="1"/>
      <p:bldP spid="19" grpId="1" animBg="1"/>
      <p:bldP spid="19" grpId="2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68085" y="3034723"/>
            <a:ext cx="4466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I </a:t>
            </a:r>
            <a:r>
              <a:rPr lang="tr-TR" sz="2400" b="1" dirty="0" err="1"/>
              <a:t>think</a:t>
            </a:r>
            <a:r>
              <a:rPr lang="tr-TR" sz="2400" b="1" dirty="0"/>
              <a:t> </a:t>
            </a:r>
            <a:r>
              <a:rPr lang="tr-TR" sz="2400" b="1" dirty="0" err="1"/>
              <a:t>she</a:t>
            </a:r>
            <a:r>
              <a:rPr lang="tr-TR" sz="2400" b="1" dirty="0"/>
              <a:t> </a:t>
            </a:r>
            <a:r>
              <a:rPr lang="tr-TR" sz="2400" b="1" dirty="0" err="1"/>
              <a:t>will</a:t>
            </a:r>
            <a:r>
              <a:rPr lang="tr-TR" sz="2400" b="1" dirty="0"/>
              <a:t> </a:t>
            </a:r>
            <a:r>
              <a:rPr lang="tr-TR" sz="2400" b="1" dirty="0" err="1"/>
              <a:t>come</a:t>
            </a:r>
            <a:r>
              <a:rPr lang="tr-TR" sz="2400" b="1" dirty="0"/>
              <a:t> </a:t>
            </a:r>
            <a:r>
              <a:rPr lang="tr-TR" sz="2400" b="1" dirty="0" err="1"/>
              <a:t>with</a:t>
            </a:r>
            <a:r>
              <a:rPr lang="tr-TR" sz="2400" b="1" dirty="0"/>
              <a:t> us. 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89778" y="1375289"/>
            <a:ext cx="70895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I </a:t>
            </a:r>
            <a:r>
              <a:rPr lang="tr-TR" sz="2400" b="1" dirty="0" err="1"/>
              <a:t>think</a:t>
            </a:r>
            <a:r>
              <a:rPr lang="tr-TR" sz="2400" b="1" dirty="0"/>
              <a:t>/ I </a:t>
            </a:r>
            <a:r>
              <a:rPr lang="tr-TR" sz="2400" b="1" dirty="0" err="1"/>
              <a:t>hope</a:t>
            </a:r>
            <a:r>
              <a:rPr lang="tr-TR" sz="2400" b="1" dirty="0"/>
              <a:t>/ I </a:t>
            </a:r>
            <a:r>
              <a:rPr lang="tr-TR" sz="2400" b="1" dirty="0" err="1"/>
              <a:t>believe</a:t>
            </a:r>
            <a:r>
              <a:rPr lang="tr-TR" sz="2400" b="1" dirty="0"/>
              <a:t>/ I am sure/ I </a:t>
            </a:r>
            <a:r>
              <a:rPr lang="tr-TR" sz="2400" b="1" dirty="0" err="1"/>
              <a:t>hope</a:t>
            </a:r>
            <a:r>
              <a:rPr lang="tr-TR" sz="2400" b="1" dirty="0"/>
              <a:t> / I </a:t>
            </a:r>
            <a:r>
              <a:rPr lang="tr-TR" sz="2400" b="1" dirty="0" err="1"/>
              <a:t>promise</a:t>
            </a:r>
            <a:r>
              <a:rPr lang="tr-TR" sz="2400" b="1" dirty="0"/>
              <a:t> yapıları </a:t>
            </a:r>
            <a:r>
              <a:rPr lang="tr-TR" sz="2400" b="1" dirty="0" err="1"/>
              <a:t>sıksık</a:t>
            </a:r>
            <a:r>
              <a:rPr lang="tr-TR" sz="2400" b="1" dirty="0"/>
              <a:t> gelecek zamanla kullanılır.</a:t>
            </a:r>
            <a:endParaRPr lang="en-US" sz="2400" dirty="0"/>
          </a:p>
        </p:txBody>
      </p:sp>
      <p:sp>
        <p:nvSpPr>
          <p:cNvPr id="19" name="5-Point Star 18"/>
          <p:cNvSpPr/>
          <p:nvPr/>
        </p:nvSpPr>
        <p:spPr>
          <a:xfrm>
            <a:off x="207020" y="1434617"/>
            <a:ext cx="503998" cy="43541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68085" y="3871350"/>
            <a:ext cx="4466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I’m sure </a:t>
            </a:r>
            <a:r>
              <a:rPr lang="tr-TR" sz="2400" b="1" dirty="0" err="1"/>
              <a:t>you</a:t>
            </a:r>
            <a:r>
              <a:rPr lang="tr-TR" sz="2400" b="1" dirty="0"/>
              <a:t> </a:t>
            </a:r>
            <a:r>
              <a:rPr lang="tr-TR" sz="2400" b="1" dirty="0" err="1"/>
              <a:t>will</a:t>
            </a:r>
            <a:r>
              <a:rPr lang="tr-TR" sz="2400" b="1" dirty="0"/>
              <a:t> </a:t>
            </a:r>
            <a:r>
              <a:rPr lang="tr-TR" sz="2400" b="1" dirty="0" err="1"/>
              <a:t>enjoy</a:t>
            </a:r>
            <a:r>
              <a:rPr lang="tr-TR" sz="2400" b="1" dirty="0"/>
              <a:t> </a:t>
            </a:r>
            <a:r>
              <a:rPr lang="tr-TR" sz="2400" b="1" dirty="0" err="1"/>
              <a:t>the</a:t>
            </a:r>
            <a:r>
              <a:rPr lang="tr-TR" sz="2400" b="1" dirty="0"/>
              <a:t> film.</a:t>
            </a:r>
            <a:endParaRPr lang="en-US" sz="2400" dirty="0"/>
          </a:p>
        </p:txBody>
      </p:sp>
      <p:sp>
        <p:nvSpPr>
          <p:cNvPr id="11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68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8" grpId="1"/>
      <p:bldP spid="18" grpId="2"/>
      <p:bldP spid="19" grpId="0" animBg="1"/>
      <p:bldP spid="19" grpId="1" animBg="1"/>
      <p:bldP spid="19" grpId="2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974656" y="2331647"/>
            <a:ext cx="8712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ln w="1905"/>
                <a:solidFill>
                  <a:srgbClr val="182C7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Myriad Pro"/>
              </a:rPr>
              <a:t>THE SIMPLE FUTURE </a:t>
            </a:r>
            <a:r>
              <a:rPr lang="tr-TR" sz="3600" b="1" dirty="0" smtClean="0">
                <a:ln w="1905"/>
                <a:solidFill>
                  <a:srgbClr val="182C7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Myriad Pro"/>
              </a:rPr>
              <a:t>TENSE </a:t>
            </a:r>
            <a:endParaRPr lang="tr-TR" sz="3600" b="1" dirty="0" smtClean="0">
              <a:ln w="1905"/>
              <a:solidFill>
                <a:srgbClr val="182C7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Myriad Pro"/>
            </a:endParaRPr>
          </a:p>
          <a:p>
            <a:pPr algn="ctr"/>
            <a:r>
              <a:rPr lang="tr-TR" sz="3600" b="1" dirty="0">
                <a:ln w="1905"/>
                <a:solidFill>
                  <a:srgbClr val="182C7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Myriad Pro"/>
              </a:rPr>
              <a:t> </a:t>
            </a:r>
            <a:r>
              <a:rPr lang="tr-TR" sz="3600" b="1" dirty="0" smtClean="0">
                <a:ln w="1905"/>
                <a:solidFill>
                  <a:srgbClr val="182C7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Myriad Pro"/>
              </a:rPr>
              <a:t>                                      </a:t>
            </a:r>
            <a:r>
              <a:rPr lang="tr-TR" sz="3200" b="1" dirty="0" smtClean="0">
                <a:ln w="1905"/>
                <a:solidFill>
                  <a:srgbClr val="182C7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Myriad Pro"/>
              </a:rPr>
              <a:t>(GELECEK ZAMAN)</a:t>
            </a:r>
          </a:p>
        </p:txBody>
      </p:sp>
      <p:sp>
        <p:nvSpPr>
          <p:cNvPr id="14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5" name="Elbow Connector 14"/>
          <p:cNvCxnSpPr/>
          <p:nvPr/>
        </p:nvCxnSpPr>
        <p:spPr>
          <a:xfrm>
            <a:off x="310663" y="3115794"/>
            <a:ext cx="6761461" cy="502548"/>
          </a:xfrm>
          <a:prstGeom prst="bentConnector3">
            <a:avLst/>
          </a:prstGeom>
          <a:ln w="762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0663" y="3353357"/>
            <a:ext cx="3261947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18805" y="3837630"/>
            <a:ext cx="3353319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491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04340" y="2411257"/>
            <a:ext cx="3781761" cy="375633"/>
          </a:xfrm>
          <a:prstGeom prst="rect">
            <a:avLst/>
          </a:prstGeom>
          <a:solidFill>
            <a:srgbClr val="FFFF00"/>
          </a:solidFill>
          <a:ln w="190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90895" y="1529503"/>
            <a:ext cx="503998" cy="43541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4340" y="1474457"/>
            <a:ext cx="72087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İngilizcede geleceğe yönelik olayları ifade etmek için gelecek zaman anlamına gelen </a:t>
            </a:r>
            <a:endParaRPr lang="tr-TR" sz="2800" b="1" dirty="0" smtClean="0"/>
          </a:p>
          <a:p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/>
              <a:t>Simple </a:t>
            </a:r>
            <a:r>
              <a:rPr lang="tr-TR" sz="2800" b="1" dirty="0" err="1"/>
              <a:t>Future</a:t>
            </a:r>
            <a:r>
              <a:rPr lang="tr-TR" sz="2800" b="1" dirty="0"/>
              <a:t> Tense kullanılır.</a:t>
            </a:r>
            <a:endParaRPr lang="en-US" sz="2800" dirty="0"/>
          </a:p>
        </p:txBody>
      </p:sp>
      <p:sp>
        <p:nvSpPr>
          <p:cNvPr id="17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54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5" grpId="1" animBg="1"/>
      <p:bldP spid="15" grpId="2" animBg="1"/>
      <p:bldP spid="16" grpId="0"/>
      <p:bldP spid="16" grpId="1"/>
      <p:bldP spid="1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3392" y="1875910"/>
            <a:ext cx="72087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Olumlu </a:t>
            </a:r>
            <a:r>
              <a:rPr lang="tr-TR" sz="2800" b="1" dirty="0" smtClean="0"/>
              <a:t>cümle kurarken </a:t>
            </a:r>
            <a:r>
              <a:rPr lang="tr-TR" sz="2800" b="1" dirty="0"/>
              <a:t>özneden sonra </a:t>
            </a:r>
            <a:r>
              <a:rPr lang="tr-TR" sz="2800" b="1" dirty="0" err="1"/>
              <a:t>will</a:t>
            </a:r>
            <a:r>
              <a:rPr lang="tr-TR" sz="2800" b="1" dirty="0"/>
              <a:t> yardımcı fiili ve fiilin yalın </a:t>
            </a:r>
            <a:r>
              <a:rPr lang="tr-TR" sz="2800" b="1" dirty="0" smtClean="0"/>
              <a:t>hali </a:t>
            </a:r>
            <a:r>
              <a:rPr lang="tr-TR" sz="2800" b="1" dirty="0"/>
              <a:t>getirilir.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1630523" y="4238155"/>
            <a:ext cx="47597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I </a:t>
            </a:r>
            <a:r>
              <a:rPr lang="tr-TR" sz="2400" b="1" dirty="0" err="1"/>
              <a:t>will</a:t>
            </a:r>
            <a:r>
              <a:rPr lang="tr-TR" sz="2400" b="1" dirty="0"/>
              <a:t> be </a:t>
            </a:r>
            <a:r>
              <a:rPr lang="tr-TR" sz="2400" b="1" dirty="0" err="1"/>
              <a:t>fifteen</a:t>
            </a:r>
            <a:r>
              <a:rPr lang="tr-TR" sz="2400" b="1" dirty="0"/>
              <a:t> </a:t>
            </a:r>
            <a:r>
              <a:rPr lang="tr-TR" sz="2400" b="1" dirty="0" err="1"/>
              <a:t>next</a:t>
            </a:r>
            <a:r>
              <a:rPr lang="tr-TR" sz="2400" b="1" dirty="0"/>
              <a:t> </a:t>
            </a:r>
            <a:r>
              <a:rPr lang="tr-TR" sz="2400" b="1" dirty="0" err="1"/>
              <a:t>Saturday</a:t>
            </a:r>
            <a:r>
              <a:rPr lang="tr-TR" sz="2400" b="1" dirty="0"/>
              <a:t>.</a:t>
            </a:r>
            <a:endParaRPr lang="en-US" sz="2400" dirty="0"/>
          </a:p>
        </p:txBody>
      </p:sp>
      <p:sp>
        <p:nvSpPr>
          <p:cNvPr id="17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7670" y="1210647"/>
            <a:ext cx="3052326" cy="523220"/>
          </a:xfrm>
          <a:prstGeom prst="rect">
            <a:avLst/>
          </a:prstGeom>
          <a:solidFill>
            <a:srgbClr val="FF0000"/>
          </a:solidFill>
          <a:ln w="38100" cmpd="sng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schemeClr val="bg1"/>
                </a:solidFill>
              </a:rPr>
              <a:t>Positive</a:t>
            </a:r>
            <a:r>
              <a:rPr lang="tr-TR" sz="2800" b="1" dirty="0">
                <a:solidFill>
                  <a:schemeClr val="bg1"/>
                </a:solidFill>
              </a:rPr>
              <a:t> </a:t>
            </a:r>
            <a:r>
              <a:rPr lang="tr-TR" sz="2800" b="1" dirty="0" err="1">
                <a:solidFill>
                  <a:schemeClr val="bg1"/>
                </a:solidFill>
              </a:rPr>
              <a:t>Sentences</a:t>
            </a:r>
            <a:r>
              <a:rPr lang="tr-TR" sz="2800" b="1" dirty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21303" y="3266924"/>
            <a:ext cx="4634665" cy="523220"/>
          </a:xfrm>
          <a:prstGeom prst="rect">
            <a:avLst/>
          </a:prstGeom>
          <a:solidFill>
            <a:srgbClr val="182C7F"/>
          </a:solidFill>
          <a:ln w="38100" cmpd="sng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srgbClr val="FFFFFF"/>
                </a:solidFill>
              </a:rPr>
              <a:t>Subject</a:t>
            </a:r>
            <a:r>
              <a:rPr lang="tr-TR" sz="2800" b="1" dirty="0">
                <a:solidFill>
                  <a:srgbClr val="FFFFFF"/>
                </a:solidFill>
              </a:rPr>
              <a:t> </a:t>
            </a:r>
            <a:r>
              <a:rPr lang="tr-TR" sz="2800" b="1" dirty="0" smtClean="0">
                <a:solidFill>
                  <a:srgbClr val="FFFFFF"/>
                </a:solidFill>
              </a:rPr>
              <a:t>+ </a:t>
            </a:r>
            <a:r>
              <a:rPr lang="tr-TR" sz="2800" b="1" dirty="0" err="1" smtClean="0">
                <a:solidFill>
                  <a:srgbClr val="FFFFFF"/>
                </a:solidFill>
              </a:rPr>
              <a:t>will</a:t>
            </a:r>
            <a:r>
              <a:rPr lang="tr-TR" sz="2800" b="1" dirty="0" smtClean="0">
                <a:solidFill>
                  <a:srgbClr val="FFFFFF"/>
                </a:solidFill>
              </a:rPr>
              <a:t> + verb1 + </a:t>
            </a:r>
            <a:r>
              <a:rPr lang="tr-TR" sz="2800" b="1" dirty="0" err="1" smtClean="0">
                <a:solidFill>
                  <a:srgbClr val="FFFFFF"/>
                </a:solidFill>
              </a:rPr>
              <a:t>object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39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12" grpId="0"/>
      <p:bldP spid="12" grpId="1"/>
      <p:bldP spid="12" grpId="2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3392" y="1875910"/>
            <a:ext cx="72087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Olumsuz cümle kurarken önce özne sonra </a:t>
            </a:r>
            <a:r>
              <a:rPr lang="tr-TR" sz="2800" b="1" dirty="0" err="1"/>
              <a:t>will</a:t>
            </a:r>
            <a:r>
              <a:rPr lang="tr-TR" sz="2800" b="1" dirty="0"/>
              <a:t> </a:t>
            </a:r>
            <a:r>
              <a:rPr lang="tr-TR" sz="2800" b="1" dirty="0" smtClean="0"/>
              <a:t>not</a:t>
            </a:r>
            <a:r>
              <a:rPr lang="tr-TR" sz="2800" b="1" dirty="0"/>
              <a:t> </a:t>
            </a:r>
            <a:r>
              <a:rPr lang="tr-TR" sz="2800" b="1" dirty="0" smtClean="0"/>
              <a:t>(</a:t>
            </a:r>
            <a:r>
              <a:rPr lang="tr-TR" sz="2800" b="1" dirty="0" err="1"/>
              <a:t>won’t</a:t>
            </a:r>
            <a:r>
              <a:rPr lang="tr-TR" sz="2800" b="1" dirty="0"/>
              <a:t>) ve fiilin yalın hali getirilir.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1630523" y="4480075"/>
            <a:ext cx="3338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He </a:t>
            </a:r>
            <a:r>
              <a:rPr lang="tr-TR" sz="2400" b="1" dirty="0" err="1"/>
              <a:t>won’t</a:t>
            </a:r>
            <a:r>
              <a:rPr lang="tr-TR" sz="2400" b="1" dirty="0"/>
              <a:t> </a:t>
            </a:r>
            <a:r>
              <a:rPr lang="tr-TR" sz="2400" b="1" dirty="0" err="1"/>
              <a:t>come</a:t>
            </a:r>
            <a:r>
              <a:rPr lang="tr-TR" sz="2400" b="1" dirty="0"/>
              <a:t> </a:t>
            </a:r>
            <a:r>
              <a:rPr lang="tr-TR" sz="2400" b="1" dirty="0" err="1"/>
              <a:t>with</a:t>
            </a:r>
            <a:r>
              <a:rPr lang="tr-TR" sz="2400" b="1" dirty="0"/>
              <a:t> us.</a:t>
            </a:r>
            <a:endParaRPr lang="en-US" sz="2400" dirty="0"/>
          </a:p>
        </p:txBody>
      </p:sp>
      <p:sp>
        <p:nvSpPr>
          <p:cNvPr id="17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7670" y="1210647"/>
            <a:ext cx="3173274" cy="523220"/>
          </a:xfrm>
          <a:prstGeom prst="rect">
            <a:avLst/>
          </a:prstGeom>
          <a:solidFill>
            <a:srgbClr val="FF0000"/>
          </a:solidFill>
          <a:ln w="38100" cmpd="sng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srgbClr val="FFFFFF"/>
                </a:solidFill>
              </a:rPr>
              <a:t>Negative</a:t>
            </a:r>
            <a:r>
              <a:rPr lang="tr-TR" sz="2800" b="1" dirty="0">
                <a:solidFill>
                  <a:srgbClr val="FFFFFF"/>
                </a:solidFill>
              </a:rPr>
              <a:t> </a:t>
            </a:r>
            <a:r>
              <a:rPr lang="tr-TR" sz="2800" b="1" dirty="0" err="1">
                <a:solidFill>
                  <a:srgbClr val="FFFFFF"/>
                </a:solidFill>
              </a:rPr>
              <a:t>Sentences</a:t>
            </a:r>
            <a:r>
              <a:rPr lang="tr-TR" sz="2800" b="1" dirty="0">
                <a:solidFill>
                  <a:srgbClr val="FFFFFF"/>
                </a:solidFill>
              </a:rPr>
              <a:t>: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21303" y="3266924"/>
            <a:ext cx="5168991" cy="954107"/>
          </a:xfrm>
          <a:prstGeom prst="rect">
            <a:avLst/>
          </a:prstGeom>
          <a:solidFill>
            <a:srgbClr val="182C7F"/>
          </a:solidFill>
          <a:ln w="38100" cmpd="sng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srgbClr val="FFFFFF"/>
                </a:solidFill>
              </a:rPr>
              <a:t>Subject</a:t>
            </a:r>
            <a:r>
              <a:rPr lang="tr-TR" sz="2800" b="1" dirty="0">
                <a:solidFill>
                  <a:srgbClr val="FFFFFF"/>
                </a:solidFill>
              </a:rPr>
              <a:t> </a:t>
            </a:r>
            <a:r>
              <a:rPr lang="tr-TR" sz="2800" b="1" dirty="0" smtClean="0">
                <a:solidFill>
                  <a:srgbClr val="FFFFFF"/>
                </a:solidFill>
              </a:rPr>
              <a:t>+ </a:t>
            </a:r>
            <a:r>
              <a:rPr lang="tr-TR" sz="2800" b="1" dirty="0" err="1" smtClean="0">
                <a:solidFill>
                  <a:srgbClr val="FFFFFF"/>
                </a:solidFill>
              </a:rPr>
              <a:t>will</a:t>
            </a:r>
            <a:r>
              <a:rPr lang="tr-TR" sz="2800" b="1" dirty="0" smtClean="0">
                <a:solidFill>
                  <a:srgbClr val="FFFFFF"/>
                </a:solidFill>
              </a:rPr>
              <a:t> </a:t>
            </a:r>
            <a:r>
              <a:rPr lang="tr-TR" sz="2800" b="1" dirty="0">
                <a:solidFill>
                  <a:srgbClr val="FFFFFF"/>
                </a:solidFill>
              </a:rPr>
              <a:t>not +</a:t>
            </a:r>
            <a:r>
              <a:rPr lang="tr-TR" sz="2800" b="1" dirty="0" smtClean="0">
                <a:solidFill>
                  <a:srgbClr val="FFFFFF"/>
                </a:solidFill>
              </a:rPr>
              <a:t>verb1 + </a:t>
            </a:r>
            <a:r>
              <a:rPr lang="tr-TR" sz="2800" b="1" dirty="0" err="1" smtClean="0">
                <a:solidFill>
                  <a:srgbClr val="FFFFFF"/>
                </a:solidFill>
              </a:rPr>
              <a:t>object</a:t>
            </a:r>
            <a:endParaRPr lang="tr-TR" sz="2800" b="1" dirty="0" smtClean="0">
              <a:solidFill>
                <a:srgbClr val="FFFFFF"/>
              </a:solidFill>
            </a:endParaRPr>
          </a:p>
          <a:p>
            <a:r>
              <a:rPr lang="tr-TR" sz="2800" b="1" dirty="0"/>
              <a:t> </a:t>
            </a:r>
            <a:r>
              <a:rPr lang="tr-TR" sz="2800" b="1" dirty="0" smtClean="0"/>
              <a:t>                 </a:t>
            </a:r>
            <a:r>
              <a:rPr lang="tr-TR" sz="2800" b="1" dirty="0" smtClean="0">
                <a:solidFill>
                  <a:srgbClr val="FFFFFF"/>
                </a:solidFill>
              </a:rPr>
              <a:t>(</a:t>
            </a:r>
            <a:r>
              <a:rPr lang="tr-TR" sz="2800" b="1" dirty="0" err="1">
                <a:solidFill>
                  <a:srgbClr val="FFFFFF"/>
                </a:solidFill>
              </a:rPr>
              <a:t>won’t</a:t>
            </a:r>
            <a:r>
              <a:rPr lang="tr-TR" sz="2800" b="1" dirty="0">
                <a:solidFill>
                  <a:srgbClr val="FFFFFF"/>
                </a:solidFill>
              </a:rPr>
              <a:t>)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8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12" grpId="0"/>
      <p:bldP spid="12" grpId="1"/>
      <p:bldP spid="12" grpId="2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56980" y="2864797"/>
            <a:ext cx="3116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/>
              <a:t>Yes</a:t>
            </a:r>
            <a:r>
              <a:rPr lang="tr-TR" sz="2800" b="1" dirty="0" smtClean="0"/>
              <a:t> / No </a:t>
            </a:r>
            <a:r>
              <a:rPr lang="tr-TR" sz="2800" b="1" dirty="0" err="1"/>
              <a:t>questions</a:t>
            </a:r>
            <a:endParaRPr lang="en-US" sz="2800" dirty="0"/>
          </a:p>
        </p:txBody>
      </p:sp>
      <p:sp>
        <p:nvSpPr>
          <p:cNvPr id="17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5290" y="2038258"/>
            <a:ext cx="1701690" cy="523220"/>
          </a:xfrm>
          <a:prstGeom prst="rect">
            <a:avLst/>
          </a:prstGeom>
          <a:solidFill>
            <a:srgbClr val="FF0000"/>
          </a:solidFill>
          <a:ln w="38100" cmpd="sng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srgbClr val="FFFFFF"/>
                </a:solidFill>
              </a:rPr>
              <a:t>Questions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56980" y="3660776"/>
            <a:ext cx="273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/>
              <a:t>Wh</a:t>
            </a:r>
            <a:r>
              <a:rPr lang="tr-TR" sz="2800" b="1" dirty="0"/>
              <a:t>- </a:t>
            </a:r>
            <a:r>
              <a:rPr lang="tr-TR" sz="2800" b="1" dirty="0" err="1"/>
              <a:t>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527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18" grpId="0" animBg="1"/>
      <p:bldP spid="18" grpId="1" animBg="1"/>
      <p:bldP spid="18" grpId="2" animBg="1"/>
      <p:bldP spid="10" grpId="0"/>
      <p:bldP spid="10" grpId="1"/>
      <p:bldP spid="10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3392" y="1875910"/>
            <a:ext cx="72087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Soru cümlelerinde ‘</a:t>
            </a:r>
            <a:r>
              <a:rPr lang="tr-TR" sz="2800" b="1" dirty="0" err="1"/>
              <a:t>will</a:t>
            </a:r>
            <a:r>
              <a:rPr lang="tr-TR" sz="2800" b="1" dirty="0"/>
              <a:t>’ yardımcı fiili cümlenin başına getirilir </a:t>
            </a:r>
            <a:r>
              <a:rPr lang="tr-TR" sz="2800" b="1" dirty="0" smtClean="0"/>
              <a:t>sonra özne ve ardından </a:t>
            </a:r>
            <a:r>
              <a:rPr lang="tr-TR" sz="2800" b="1" dirty="0"/>
              <a:t>fiilin yalın hali </a:t>
            </a:r>
            <a:r>
              <a:rPr lang="tr-TR" sz="2800" b="1" dirty="0" smtClean="0"/>
              <a:t>gelir</a:t>
            </a:r>
            <a:r>
              <a:rPr lang="tr-TR" sz="2800" b="1" dirty="0"/>
              <a:t>. </a:t>
            </a:r>
            <a:endParaRPr lang="en-US" sz="2800" dirty="0"/>
          </a:p>
        </p:txBody>
      </p:sp>
      <p:sp>
        <p:nvSpPr>
          <p:cNvPr id="17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7670" y="1210647"/>
            <a:ext cx="2971687" cy="523220"/>
          </a:xfrm>
          <a:prstGeom prst="rect">
            <a:avLst/>
          </a:prstGeom>
          <a:solidFill>
            <a:srgbClr val="FF0000"/>
          </a:solidFill>
          <a:ln w="38100" cmpd="sng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srgbClr val="FFFFFF"/>
                </a:solidFill>
              </a:rPr>
              <a:t>Yes</a:t>
            </a:r>
            <a:r>
              <a:rPr lang="tr-TR" sz="2800" b="1" dirty="0">
                <a:solidFill>
                  <a:srgbClr val="FFFFFF"/>
                </a:solidFill>
              </a:rPr>
              <a:t>/No </a:t>
            </a:r>
            <a:r>
              <a:rPr lang="tr-TR" sz="2800" b="1" dirty="0" err="1" smtClean="0">
                <a:solidFill>
                  <a:srgbClr val="FFFFFF"/>
                </a:solidFill>
              </a:rPr>
              <a:t>questions</a:t>
            </a:r>
            <a:r>
              <a:rPr lang="tr-TR" sz="2800" b="1" dirty="0" smtClean="0">
                <a:solidFill>
                  <a:srgbClr val="FFFFFF"/>
                </a:solidFill>
              </a:rPr>
              <a:t>: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21303" y="3559244"/>
            <a:ext cx="5168991" cy="523220"/>
          </a:xfrm>
          <a:prstGeom prst="rect">
            <a:avLst/>
          </a:prstGeom>
          <a:solidFill>
            <a:srgbClr val="182C7F"/>
          </a:solidFill>
          <a:ln w="38100" cmpd="sng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srgbClr val="FFFFFF"/>
                </a:solidFill>
              </a:rPr>
              <a:t>Will</a:t>
            </a:r>
            <a:r>
              <a:rPr lang="tr-TR" sz="2800" b="1" dirty="0">
                <a:solidFill>
                  <a:srgbClr val="FFFFFF"/>
                </a:solidFill>
              </a:rPr>
              <a:t> + </a:t>
            </a:r>
            <a:r>
              <a:rPr lang="tr-TR" sz="2800" b="1" dirty="0" err="1">
                <a:solidFill>
                  <a:srgbClr val="FFFFFF"/>
                </a:solidFill>
              </a:rPr>
              <a:t>Subject</a:t>
            </a:r>
            <a:r>
              <a:rPr lang="tr-TR" sz="2800" b="1" dirty="0">
                <a:solidFill>
                  <a:srgbClr val="FFFFFF"/>
                </a:solidFill>
              </a:rPr>
              <a:t> + Verb1 + Object </a:t>
            </a:r>
            <a:r>
              <a:rPr lang="tr-TR" sz="2800" b="1" dirty="0" smtClean="0">
                <a:solidFill>
                  <a:srgbClr val="FFFFFF"/>
                </a:solidFill>
              </a:rPr>
              <a:t>?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67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8" name="Elbow Connector 7"/>
          <p:cNvCxnSpPr/>
          <p:nvPr/>
        </p:nvCxnSpPr>
        <p:spPr>
          <a:xfrm>
            <a:off x="402559" y="1302509"/>
            <a:ext cx="4092899" cy="317520"/>
          </a:xfrm>
          <a:prstGeom prst="bentConnector3">
            <a:avLst/>
          </a:prstGeom>
          <a:ln w="28575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0800000">
            <a:off x="3807240" y="1620029"/>
            <a:ext cx="1442809" cy="260589"/>
          </a:xfrm>
          <a:prstGeom prst="bentConnector3">
            <a:avLst/>
          </a:prstGeom>
          <a:ln w="381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02559" y="779289"/>
            <a:ext cx="178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182C7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endParaRPr lang="en-US" sz="2800" dirty="0">
              <a:solidFill>
                <a:srgbClr val="182C7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8265" y="3200691"/>
            <a:ext cx="1667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- </a:t>
            </a:r>
            <a:r>
              <a:rPr lang="tr-TR" sz="2400" b="1" dirty="0" err="1" smtClean="0"/>
              <a:t>Yes</a:t>
            </a:r>
            <a:r>
              <a:rPr lang="tr-TR" sz="2400" b="1" dirty="0"/>
              <a:t>, I </a:t>
            </a:r>
            <a:r>
              <a:rPr lang="tr-TR" sz="2400" b="1" dirty="0" err="1" smtClean="0"/>
              <a:t>will</a:t>
            </a:r>
            <a:r>
              <a:rPr lang="tr-TR" sz="2400" b="1" dirty="0"/>
              <a:t>.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89778" y="2431674"/>
            <a:ext cx="7089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- </a:t>
            </a:r>
            <a:r>
              <a:rPr lang="tr-TR" sz="2400" b="1" dirty="0" err="1" smtClean="0"/>
              <a:t>Will</a:t>
            </a:r>
            <a:r>
              <a:rPr lang="tr-TR" sz="2400" b="1" dirty="0" smtClean="0"/>
              <a:t> </a:t>
            </a:r>
            <a:r>
              <a:rPr lang="tr-TR" sz="2400" b="1" dirty="0" err="1"/>
              <a:t>you</a:t>
            </a:r>
            <a:r>
              <a:rPr lang="tr-TR" sz="2400" b="1" dirty="0"/>
              <a:t> </a:t>
            </a:r>
            <a:r>
              <a:rPr lang="tr-TR" sz="2400" b="1" dirty="0" err="1"/>
              <a:t>finish</a:t>
            </a:r>
            <a:r>
              <a:rPr lang="tr-TR" sz="2400" b="1" dirty="0"/>
              <a:t> </a:t>
            </a:r>
            <a:r>
              <a:rPr lang="tr-TR" sz="2400" b="1" dirty="0" err="1"/>
              <a:t>your</a:t>
            </a:r>
            <a:r>
              <a:rPr lang="tr-TR" sz="2400" b="1" dirty="0"/>
              <a:t> </a:t>
            </a:r>
            <a:r>
              <a:rPr lang="tr-TR" sz="2400" b="1" dirty="0" err="1"/>
              <a:t>homework</a:t>
            </a:r>
            <a:r>
              <a:rPr lang="tr-TR" sz="2400" b="1" dirty="0"/>
              <a:t> </a:t>
            </a:r>
            <a:r>
              <a:rPr lang="tr-TR" sz="2400" b="1" dirty="0" err="1"/>
              <a:t>tomorrow</a:t>
            </a:r>
            <a:r>
              <a:rPr lang="tr-TR" sz="2400" b="1" dirty="0"/>
              <a:t>?</a:t>
            </a:r>
            <a:endParaRPr lang="en-US" sz="2400" dirty="0"/>
          </a:p>
        </p:txBody>
      </p:sp>
      <p:sp>
        <p:nvSpPr>
          <p:cNvPr id="15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28265" y="3966755"/>
            <a:ext cx="18586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- No</a:t>
            </a:r>
            <a:r>
              <a:rPr lang="tr-TR" sz="2400" b="1" dirty="0"/>
              <a:t>, I </a:t>
            </a:r>
            <a:r>
              <a:rPr lang="tr-TR" sz="2400" b="1" dirty="0" err="1"/>
              <a:t>won’t</a:t>
            </a:r>
            <a:r>
              <a:rPr lang="tr-TR" sz="2400" b="1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9986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3" grpId="1"/>
      <p:bldP spid="13" grpId="2"/>
      <p:bldP spid="18" grpId="0"/>
      <p:bldP spid="18" grpId="1"/>
      <p:bldP spid="18" grpId="2"/>
      <p:bldP spid="20" grpId="0"/>
      <p:bldP spid="20" grpId="1"/>
      <p:bldP spid="20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3392" y="1875910"/>
            <a:ext cx="72087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Önce soru kelimesi sonra ‘</a:t>
            </a:r>
            <a:r>
              <a:rPr lang="tr-TR" sz="2800" b="1" dirty="0" err="1"/>
              <a:t>will</a:t>
            </a:r>
            <a:r>
              <a:rPr lang="tr-TR" sz="2800" b="1" dirty="0"/>
              <a:t>’ yardımcı fiili, özne </a:t>
            </a:r>
            <a:r>
              <a:rPr lang="tr-TR" sz="2800" b="1" dirty="0" smtClean="0"/>
              <a:t>ve </a:t>
            </a:r>
            <a:r>
              <a:rPr lang="tr-TR" sz="2800" b="1" dirty="0"/>
              <a:t>fiilin yalın hali getirilir.</a:t>
            </a:r>
            <a:endParaRPr lang="en-US" sz="2800" dirty="0"/>
          </a:p>
        </p:txBody>
      </p:sp>
      <p:sp>
        <p:nvSpPr>
          <p:cNvPr id="17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7670" y="1210647"/>
            <a:ext cx="2417323" cy="523220"/>
          </a:xfrm>
          <a:prstGeom prst="rect">
            <a:avLst/>
          </a:prstGeom>
          <a:solidFill>
            <a:srgbClr val="FF0000"/>
          </a:solidFill>
          <a:ln w="38100" cmpd="sng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srgbClr val="FFFFFF"/>
                </a:solidFill>
              </a:rPr>
              <a:t>Wh</a:t>
            </a:r>
            <a:r>
              <a:rPr lang="tr-TR" sz="2800" b="1" dirty="0" err="1" smtClean="0">
                <a:solidFill>
                  <a:srgbClr val="FFFFFF"/>
                </a:solidFill>
              </a:rPr>
              <a:t>-questions</a:t>
            </a:r>
            <a:r>
              <a:rPr lang="tr-TR" sz="2800" b="1" dirty="0" smtClean="0">
                <a:solidFill>
                  <a:srgbClr val="FFFFFF"/>
                </a:solidFill>
              </a:rPr>
              <a:t>: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5662" y="3266924"/>
            <a:ext cx="7013528" cy="523220"/>
          </a:xfrm>
          <a:prstGeom prst="rect">
            <a:avLst/>
          </a:prstGeom>
          <a:solidFill>
            <a:srgbClr val="182C7F"/>
          </a:solidFill>
          <a:ln w="38100" cmpd="sng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tr-TR" sz="2800" b="1" dirty="0" err="1" smtClean="0">
                <a:solidFill>
                  <a:srgbClr val="FFFFFF"/>
                </a:solidFill>
              </a:rPr>
              <a:t>Wh</a:t>
            </a:r>
            <a:r>
              <a:rPr lang="tr-TR" sz="2800" b="1" dirty="0" smtClean="0">
                <a:solidFill>
                  <a:srgbClr val="FFFFFF"/>
                </a:solidFill>
              </a:rPr>
              <a:t> - </a:t>
            </a:r>
            <a:r>
              <a:rPr lang="tr-TR" sz="2800" b="1" dirty="0" err="1">
                <a:solidFill>
                  <a:srgbClr val="FFFFFF"/>
                </a:solidFill>
              </a:rPr>
              <a:t>question</a:t>
            </a:r>
            <a:r>
              <a:rPr lang="tr-TR" sz="2800" b="1" dirty="0">
                <a:solidFill>
                  <a:srgbClr val="FFFFFF"/>
                </a:solidFill>
              </a:rPr>
              <a:t> </a:t>
            </a:r>
            <a:r>
              <a:rPr lang="tr-TR" sz="2800" b="1" dirty="0" err="1">
                <a:solidFill>
                  <a:srgbClr val="FFFFFF"/>
                </a:solidFill>
              </a:rPr>
              <a:t>word</a:t>
            </a:r>
            <a:r>
              <a:rPr lang="tr-TR" sz="2800" b="1" dirty="0">
                <a:solidFill>
                  <a:srgbClr val="FFFFFF"/>
                </a:solidFill>
              </a:rPr>
              <a:t> + </a:t>
            </a:r>
            <a:r>
              <a:rPr lang="tr-TR" sz="2800" b="1" dirty="0" err="1">
                <a:solidFill>
                  <a:srgbClr val="FFFFFF"/>
                </a:solidFill>
              </a:rPr>
              <a:t>will</a:t>
            </a:r>
            <a:r>
              <a:rPr lang="tr-TR" sz="2800" b="1" dirty="0">
                <a:solidFill>
                  <a:srgbClr val="FFFFFF"/>
                </a:solidFill>
              </a:rPr>
              <a:t> + </a:t>
            </a:r>
            <a:r>
              <a:rPr lang="tr-TR" sz="2800" b="1" dirty="0" err="1">
                <a:solidFill>
                  <a:srgbClr val="FFFFFF"/>
                </a:solidFill>
              </a:rPr>
              <a:t>subject</a:t>
            </a:r>
            <a:r>
              <a:rPr lang="tr-TR" sz="2800" b="1" dirty="0">
                <a:solidFill>
                  <a:srgbClr val="FFFFFF"/>
                </a:solidFill>
              </a:rPr>
              <a:t> + verb1?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252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8" name="Elbow Connector 7"/>
          <p:cNvCxnSpPr/>
          <p:nvPr/>
        </p:nvCxnSpPr>
        <p:spPr>
          <a:xfrm>
            <a:off x="402559" y="1302509"/>
            <a:ext cx="4092899" cy="317520"/>
          </a:xfrm>
          <a:prstGeom prst="bentConnector3">
            <a:avLst/>
          </a:prstGeom>
          <a:ln w="28575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0800000">
            <a:off x="3807240" y="1620029"/>
            <a:ext cx="1442809" cy="260589"/>
          </a:xfrm>
          <a:prstGeom prst="bentConnector3">
            <a:avLst/>
          </a:prstGeom>
          <a:ln w="381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02559" y="779289"/>
            <a:ext cx="178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182C7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endParaRPr lang="en-US" sz="2800" dirty="0">
              <a:solidFill>
                <a:srgbClr val="182C7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92014" y="2769265"/>
            <a:ext cx="46304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- </a:t>
            </a:r>
            <a:r>
              <a:rPr lang="tr-TR" sz="2400" b="1" dirty="0" err="1" smtClean="0"/>
              <a:t>When</a:t>
            </a:r>
            <a:r>
              <a:rPr lang="tr-TR" sz="2400" b="1" dirty="0" smtClean="0"/>
              <a:t> </a:t>
            </a:r>
            <a:r>
              <a:rPr lang="tr-TR" sz="2400" b="1" dirty="0" err="1"/>
              <a:t>will</a:t>
            </a:r>
            <a:r>
              <a:rPr lang="tr-TR" sz="2400" b="1" dirty="0"/>
              <a:t> </a:t>
            </a:r>
            <a:r>
              <a:rPr lang="tr-TR" sz="2400" b="1" dirty="0" err="1"/>
              <a:t>you</a:t>
            </a:r>
            <a:r>
              <a:rPr lang="tr-TR" sz="2400" b="1" dirty="0"/>
              <a:t> </a:t>
            </a:r>
            <a:r>
              <a:rPr lang="tr-TR" sz="2400" b="1" dirty="0" err="1"/>
              <a:t>see</a:t>
            </a:r>
            <a:r>
              <a:rPr lang="tr-TR" sz="2400" b="1" dirty="0"/>
              <a:t> </a:t>
            </a:r>
            <a:r>
              <a:rPr lang="tr-TR" sz="2400" b="1" dirty="0" err="1"/>
              <a:t>him</a:t>
            </a:r>
            <a:r>
              <a:rPr lang="tr-TR" sz="2400" b="1" dirty="0"/>
              <a:t>?</a:t>
            </a:r>
            <a:endParaRPr lang="en-US" sz="2400" dirty="0"/>
          </a:p>
        </p:txBody>
      </p:sp>
      <p:sp>
        <p:nvSpPr>
          <p:cNvPr id="15" name="4 Metin kutusu"/>
          <p:cNvSpPr txBox="1"/>
          <p:nvPr/>
        </p:nvSpPr>
        <p:spPr>
          <a:xfrm>
            <a:off x="190895" y="98260"/>
            <a:ext cx="61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cs typeface="Arial" pitchFamily="34" charset="0"/>
              </a:rPr>
              <a:t>İNGİLİZCE  </a:t>
            </a:r>
            <a:r>
              <a:rPr lang="tr-TR" sz="2400" b="1" dirty="0">
                <a:solidFill>
                  <a:srgbClr val="FFFF00"/>
                </a:solidFill>
              </a:rPr>
              <a:t>THE SIMPLE  FUTURE TENSE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92013" y="3535329"/>
            <a:ext cx="479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- I </a:t>
            </a:r>
            <a:r>
              <a:rPr lang="tr-TR" sz="2400" b="1" dirty="0" err="1"/>
              <a:t>will</a:t>
            </a:r>
            <a:r>
              <a:rPr lang="tr-TR" sz="2400" b="1" dirty="0"/>
              <a:t> </a:t>
            </a:r>
            <a:r>
              <a:rPr lang="tr-TR" sz="2400" b="1" dirty="0" err="1"/>
              <a:t>see</a:t>
            </a:r>
            <a:r>
              <a:rPr lang="tr-TR" sz="2400" b="1" dirty="0"/>
              <a:t> </a:t>
            </a:r>
            <a:r>
              <a:rPr lang="tr-TR" sz="2400" b="1" dirty="0" err="1"/>
              <a:t>him</a:t>
            </a:r>
            <a:r>
              <a:rPr lang="tr-TR" sz="2400" b="1" dirty="0"/>
              <a:t> </a:t>
            </a:r>
            <a:r>
              <a:rPr lang="tr-TR" sz="2400" b="1" dirty="0" err="1"/>
              <a:t>next</a:t>
            </a:r>
            <a:r>
              <a:rPr lang="tr-TR" sz="2400" b="1" dirty="0"/>
              <a:t> </a:t>
            </a:r>
            <a:r>
              <a:rPr lang="tr-TR" sz="2400" b="1" dirty="0" err="1"/>
              <a:t>week</a:t>
            </a:r>
            <a:r>
              <a:rPr lang="tr-TR" sz="2400" b="1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081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3" grpId="1"/>
      <p:bldP spid="13" grpId="2"/>
      <p:bldP spid="20" grpId="0"/>
      <p:bldP spid="20" grpId="1"/>
      <p:bldP spid="20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3654</TotalTime>
  <Words>416</Words>
  <Application>Microsoft Macintosh PowerPoint</Application>
  <PresentationFormat>Custom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Tibet Oğuzoğlu</dc:creator>
  <cp:lastModifiedBy>UMMUHAN ANAR</cp:lastModifiedBy>
  <cp:revision>967</cp:revision>
  <dcterms:created xsi:type="dcterms:W3CDTF">2014-03-24T15:31:55Z</dcterms:created>
  <dcterms:modified xsi:type="dcterms:W3CDTF">2015-02-11T12:16:58Z</dcterms:modified>
</cp:coreProperties>
</file>