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1704638" cy="658336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FF"/>
    <a:srgbClr val="CC9900"/>
    <a:srgbClr val="808000"/>
    <a:srgbClr val="99CC00"/>
    <a:srgbClr val="CCCC00"/>
    <a:srgbClr val="666633"/>
    <a:srgbClr val="CC3300"/>
    <a:srgbClr val="01294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43" autoAdjust="0"/>
  </p:normalViewPr>
  <p:slideViewPr>
    <p:cSldViewPr snapToGrid="0" snapToObjects="1">
      <p:cViewPr varScale="1">
        <p:scale>
          <a:sx n="73" d="100"/>
          <a:sy n="73" d="100"/>
        </p:scale>
        <p:origin x="774" y="66"/>
      </p:cViewPr>
      <p:guideLst>
        <p:guide orient="horz" pos="2074"/>
        <p:guide pos="36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3AEEF-B862-9740-8273-9BB02300698C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0A434-687A-9D4F-9E3F-E1EA622E28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2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761D-3C33-4D40-B069-A8D67A84C167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8A099-66A5-D545-B149-BC4AE8BAEB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56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48" y="2045110"/>
            <a:ext cx="9948942" cy="14111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96" y="3730572"/>
            <a:ext cx="8193247" cy="1682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F976-EF98-1041-85E9-132DFECC306D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3F03-2A7E-3C42-AF15-0E6D27DCA054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5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63368" y="252972"/>
            <a:ext cx="3369148" cy="539165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830" y="252972"/>
            <a:ext cx="9918461" cy="539165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4079-662C-E44B-A071-2998F7FF1F96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2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579D-4E5E-964A-A8DD-336FBDCAAE3E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86" y="4230421"/>
            <a:ext cx="9948942" cy="1307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86" y="2790311"/>
            <a:ext cx="9948942" cy="144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B15B-2914-E949-B144-ABF83FF00637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2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830" y="1475161"/>
            <a:ext cx="6642788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7695" y="1475161"/>
            <a:ext cx="6644821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3A82-140C-8141-8A39-F02BDC0A4D60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7"/>
            <a:ext cx="5171581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79"/>
            <a:ext cx="5171581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4" y="1473637"/>
            <a:ext cx="5173613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4" y="2087779"/>
            <a:ext cx="5173613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F0E2-8CB2-6945-84B5-6ACA39800821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7DE-B049-0741-83B8-3DB8EE08F013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5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5E15-2523-6D41-B3E0-0638DA66CD89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2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3" y="262116"/>
            <a:ext cx="3850745" cy="11155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8" y="262116"/>
            <a:ext cx="6543218" cy="5618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3" y="1377630"/>
            <a:ext cx="3850745" cy="4503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6A19-F4B6-6B44-BDA2-AA0ACC50F539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608354"/>
            <a:ext cx="7022783" cy="544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88236"/>
            <a:ext cx="7022783" cy="3950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5152397"/>
            <a:ext cx="7022783" cy="772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EC3-986C-F54C-A92F-E70DF603B7B0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4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A9AA-FFF2-C94E-8957-AC8226C036FF}" type="datetime1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9085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76F2-8F7A-0446-97E7-A0082C0A3B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etin kutusu"/>
          <p:cNvSpPr txBox="1"/>
          <p:nvPr/>
        </p:nvSpPr>
        <p:spPr>
          <a:xfrm>
            <a:off x="226668" y="241535"/>
            <a:ext cx="10300443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 </a:t>
            </a:r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15" name="14 Başlık"/>
          <p:cNvSpPr>
            <a:spLocks noGrp="1"/>
          </p:cNvSpPr>
          <p:nvPr>
            <p:ph type="ctrTitle"/>
          </p:nvPr>
        </p:nvSpPr>
        <p:spPr>
          <a:xfrm>
            <a:off x="48541" y="1828800"/>
            <a:ext cx="4156419" cy="2565909"/>
          </a:xfrm>
          <a:noFill/>
        </p:spPr>
        <p:txBody>
          <a:bodyPr>
            <a:normAutofit fontScale="90000"/>
          </a:bodyPr>
          <a:lstStyle/>
          <a:p>
            <a:r>
              <a:rPr lang="tr-TR" b="1" dirty="0" smtClean="0"/>
              <a:t>MADDENİN HALLERİ</a:t>
            </a:r>
            <a:br>
              <a:rPr lang="tr-TR" b="1" dirty="0" smtClean="0"/>
            </a:br>
            <a:r>
              <a:rPr lang="tr-TR" b="1" dirty="0" smtClean="0"/>
              <a:t>ve</a:t>
            </a:r>
            <a:br>
              <a:rPr lang="tr-TR" b="1" dirty="0" smtClean="0"/>
            </a:br>
            <a:r>
              <a:rPr lang="tr-TR" b="1" dirty="0" smtClean="0"/>
              <a:t>ISI ALIŞVERİŞİ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" name="9 Resim" descr="Eba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282" y="5682301"/>
            <a:ext cx="1441230" cy="636734"/>
          </a:xfrm>
          <a:prstGeom prst="rect">
            <a:avLst/>
          </a:prstGeom>
        </p:spPr>
      </p:pic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04960" y="1685350"/>
            <a:ext cx="4770874" cy="28311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Dikdörtgen"/>
          <p:cNvSpPr/>
          <p:nvPr/>
        </p:nvSpPr>
        <p:spPr>
          <a:xfrm>
            <a:off x="2249202" y="4773850"/>
            <a:ext cx="5265695" cy="1066708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53 Dikdörtgen"/>
          <p:cNvSpPr/>
          <p:nvPr/>
        </p:nvSpPr>
        <p:spPr>
          <a:xfrm>
            <a:off x="2249202" y="3661592"/>
            <a:ext cx="5265695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 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3" name="52 Dikdörtgen"/>
          <p:cNvSpPr/>
          <p:nvPr/>
        </p:nvSpPr>
        <p:spPr>
          <a:xfrm>
            <a:off x="2249202" y="2297529"/>
            <a:ext cx="5265695" cy="132343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52489" y="1784645"/>
            <a:ext cx="4881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i="1" dirty="0" smtClean="0"/>
              <a:t>4. Belli bir şekli ve hacmi vardır.</a:t>
            </a:r>
          </a:p>
        </p:txBody>
      </p:sp>
      <p:sp>
        <p:nvSpPr>
          <p:cNvPr id="56" name="55 Dikdörtgen"/>
          <p:cNvSpPr/>
          <p:nvPr/>
        </p:nvSpPr>
        <p:spPr>
          <a:xfrm>
            <a:off x="552489" y="859825"/>
            <a:ext cx="4702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1. Tanecikleri arasındaki mesafe en azdır.</a:t>
            </a:r>
          </a:p>
        </p:txBody>
      </p:sp>
      <p:sp>
        <p:nvSpPr>
          <p:cNvPr id="61" name="60 Dikdörtgen"/>
          <p:cNvSpPr/>
          <p:nvPr/>
        </p:nvSpPr>
        <p:spPr>
          <a:xfrm>
            <a:off x="552488" y="1169091"/>
            <a:ext cx="468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2. Belli bir hacmi vardır, fakat belli bir şekli yoktur.</a:t>
            </a:r>
          </a:p>
        </p:txBody>
      </p:sp>
      <p:sp>
        <p:nvSpPr>
          <p:cNvPr id="62" name="61 Dikdörtgen"/>
          <p:cNvSpPr/>
          <p:nvPr/>
        </p:nvSpPr>
        <p:spPr>
          <a:xfrm>
            <a:off x="552489" y="1476868"/>
            <a:ext cx="48813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3. Tanecikleri arasında çekim kuvveti yok denecek kadar azdır.</a:t>
            </a:r>
          </a:p>
        </p:txBody>
      </p:sp>
      <p:sp>
        <p:nvSpPr>
          <p:cNvPr id="63" name="Rectangle 1"/>
          <p:cNvSpPr>
            <a:spLocks noChangeArrowheads="1"/>
          </p:cNvSpPr>
          <p:nvPr/>
        </p:nvSpPr>
        <p:spPr bwMode="auto">
          <a:xfrm>
            <a:off x="5586247" y="1783156"/>
            <a:ext cx="4881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i="1" dirty="0" smtClean="0"/>
              <a:t>8. Tanecikleri titreşim ve öteleme hareketi yapar.</a:t>
            </a:r>
            <a:endParaRPr lang="tr-TR" sz="1400" b="1" i="1" dirty="0"/>
          </a:p>
        </p:txBody>
      </p:sp>
      <p:sp>
        <p:nvSpPr>
          <p:cNvPr id="64" name="63 Dikdörtgen"/>
          <p:cNvSpPr/>
          <p:nvPr/>
        </p:nvSpPr>
        <p:spPr>
          <a:xfrm>
            <a:off x="5586247" y="858336"/>
            <a:ext cx="4702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5. Akışkandır.</a:t>
            </a:r>
          </a:p>
        </p:txBody>
      </p:sp>
      <p:sp>
        <p:nvSpPr>
          <p:cNvPr id="66" name="65 Dikdörtgen"/>
          <p:cNvSpPr/>
          <p:nvPr/>
        </p:nvSpPr>
        <p:spPr>
          <a:xfrm>
            <a:off x="5600738" y="1167602"/>
            <a:ext cx="468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6. Tanecikleri sadece titreşim hareketi yapar.</a:t>
            </a:r>
          </a:p>
        </p:txBody>
      </p:sp>
      <p:sp>
        <p:nvSpPr>
          <p:cNvPr id="67" name="66 Dikdörtgen"/>
          <p:cNvSpPr/>
          <p:nvPr/>
        </p:nvSpPr>
        <p:spPr>
          <a:xfrm>
            <a:off x="5586247" y="1475379"/>
            <a:ext cx="48813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7. Tanecikler arasındaki çekim kuvveti en fazladır.</a:t>
            </a:r>
          </a:p>
        </p:txBody>
      </p:sp>
      <p:sp>
        <p:nvSpPr>
          <p:cNvPr id="68" name="Rectangle 1"/>
          <p:cNvSpPr>
            <a:spLocks noChangeArrowheads="1"/>
          </p:cNvSpPr>
          <p:nvPr/>
        </p:nvSpPr>
        <p:spPr bwMode="auto">
          <a:xfrm rot="16200000">
            <a:off x="1339005" y="2717904"/>
            <a:ext cx="1323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400" b="1" dirty="0" smtClean="0"/>
              <a:t>KATI</a:t>
            </a:r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 rot="16200000">
            <a:off x="1479762" y="3969368"/>
            <a:ext cx="1077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400" b="1" dirty="0" smtClean="0"/>
              <a:t>SIVI</a:t>
            </a:r>
          </a:p>
        </p:txBody>
      </p:sp>
      <p:sp>
        <p:nvSpPr>
          <p:cNvPr id="70" name="Rectangle 1"/>
          <p:cNvSpPr>
            <a:spLocks noChangeArrowheads="1"/>
          </p:cNvSpPr>
          <p:nvPr/>
        </p:nvSpPr>
        <p:spPr bwMode="auto">
          <a:xfrm rot="16200000">
            <a:off x="1479764" y="5081626"/>
            <a:ext cx="1077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400" b="1" dirty="0" smtClean="0"/>
              <a:t>GAZ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2401034" y="2659211"/>
            <a:ext cx="4881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dirty="0" smtClean="0"/>
              <a:t>4. Belli bir şekli ve hacmi vardır.</a:t>
            </a:r>
          </a:p>
        </p:txBody>
      </p:sp>
      <p:sp>
        <p:nvSpPr>
          <p:cNvPr id="72" name="71 Dikdörtgen"/>
          <p:cNvSpPr/>
          <p:nvPr/>
        </p:nvSpPr>
        <p:spPr>
          <a:xfrm>
            <a:off x="2401034" y="2352923"/>
            <a:ext cx="4702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 smtClean="0"/>
              <a:t>1. Tanecikleri arasındaki mesafe en azdır.</a:t>
            </a:r>
          </a:p>
        </p:txBody>
      </p:sp>
      <p:sp>
        <p:nvSpPr>
          <p:cNvPr id="73" name="72 Dikdörtgen"/>
          <p:cNvSpPr/>
          <p:nvPr/>
        </p:nvSpPr>
        <p:spPr>
          <a:xfrm>
            <a:off x="2401034" y="2966988"/>
            <a:ext cx="468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 smtClean="0"/>
              <a:t>6. Tanecikleri sadece titreşim hareketi yapar.</a:t>
            </a:r>
          </a:p>
        </p:txBody>
      </p:sp>
      <p:sp>
        <p:nvSpPr>
          <p:cNvPr id="74" name="73 Dikdörtgen"/>
          <p:cNvSpPr/>
          <p:nvPr/>
        </p:nvSpPr>
        <p:spPr>
          <a:xfrm>
            <a:off x="2401034" y="3274765"/>
            <a:ext cx="48813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 smtClean="0"/>
              <a:t>7. Tanecikler arasındaki çekim kuvveti en fazladır.</a:t>
            </a:r>
          </a:p>
        </p:txBody>
      </p:sp>
      <p:sp>
        <p:nvSpPr>
          <p:cNvPr id="75" name="74 Dikdörtgen"/>
          <p:cNvSpPr/>
          <p:nvPr/>
        </p:nvSpPr>
        <p:spPr>
          <a:xfrm>
            <a:off x="2415524" y="3724651"/>
            <a:ext cx="468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2. Belli bir hacmi vardır, fakat belli bir şekli yoktur.</a:t>
            </a:r>
          </a:p>
        </p:txBody>
      </p:sp>
      <p:sp>
        <p:nvSpPr>
          <p:cNvPr id="76" name="Rectangle 1"/>
          <p:cNvSpPr>
            <a:spLocks noChangeArrowheads="1"/>
          </p:cNvSpPr>
          <p:nvPr/>
        </p:nvSpPr>
        <p:spPr bwMode="auto">
          <a:xfrm>
            <a:off x="2401034" y="4340203"/>
            <a:ext cx="4881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i="1" dirty="0" smtClean="0"/>
              <a:t>8. Tanecikleri titreşim ve öteleme hareketi yapar.</a:t>
            </a:r>
            <a:endParaRPr lang="tr-TR" sz="1400" b="1" i="1" dirty="0"/>
          </a:p>
        </p:txBody>
      </p:sp>
      <p:sp>
        <p:nvSpPr>
          <p:cNvPr id="77" name="76 Dikdörtgen"/>
          <p:cNvSpPr/>
          <p:nvPr/>
        </p:nvSpPr>
        <p:spPr>
          <a:xfrm>
            <a:off x="2415524" y="4032428"/>
            <a:ext cx="4702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5. Akışkandır.</a:t>
            </a:r>
          </a:p>
        </p:txBody>
      </p:sp>
      <p:sp>
        <p:nvSpPr>
          <p:cNvPr id="80" name="79 Dikdörtgen"/>
          <p:cNvSpPr/>
          <p:nvPr/>
        </p:nvSpPr>
        <p:spPr>
          <a:xfrm>
            <a:off x="2415524" y="4836910"/>
            <a:ext cx="48813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3. Tanecikleri arasında çekim kuvveti yok denecek kadar azdır.</a:t>
            </a:r>
          </a:p>
        </p:txBody>
      </p:sp>
      <p:sp>
        <p:nvSpPr>
          <p:cNvPr id="81" name="Rectangle 1"/>
          <p:cNvSpPr>
            <a:spLocks noChangeArrowheads="1"/>
          </p:cNvSpPr>
          <p:nvPr/>
        </p:nvSpPr>
        <p:spPr bwMode="auto">
          <a:xfrm>
            <a:off x="2415525" y="5452464"/>
            <a:ext cx="4881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i="1" dirty="0" smtClean="0"/>
              <a:t>8. Tanecikleri titreşim ve öteleme hareketi yapar.</a:t>
            </a:r>
            <a:endParaRPr lang="tr-TR" sz="1400" b="1" i="1" dirty="0"/>
          </a:p>
        </p:txBody>
      </p:sp>
      <p:sp>
        <p:nvSpPr>
          <p:cNvPr id="82" name="81 Dikdörtgen"/>
          <p:cNvSpPr/>
          <p:nvPr/>
        </p:nvSpPr>
        <p:spPr>
          <a:xfrm>
            <a:off x="2415525" y="5144687"/>
            <a:ext cx="4702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i="1" dirty="0" smtClean="0"/>
              <a:t>5. Akışkandır.</a:t>
            </a:r>
          </a:p>
        </p:txBody>
      </p: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00"/>
                            </p:stCondLst>
                            <p:childTnLst>
                              <p:par>
                                <p:cTn id="7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00"/>
                            </p:stCondLst>
                            <p:childTnLst>
                              <p:par>
                                <p:cTn id="7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00"/>
                            </p:stCondLst>
                            <p:childTnLst>
                              <p:par>
                                <p:cTn id="8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"/>
                            </p:stCondLst>
                            <p:childTnLst>
                              <p:par>
                                <p:cTn id="9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800"/>
                            </p:stCondLst>
                            <p:childTnLst>
                              <p:par>
                                <p:cTn id="10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100"/>
                            </p:stCondLst>
                            <p:childTnLst>
                              <p:par>
                                <p:cTn id="10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400"/>
                            </p:stCondLst>
                            <p:childTnLst>
                              <p:par>
                                <p:cTn id="1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700"/>
                            </p:stCondLst>
                            <p:childTnLst>
                              <p:par>
                                <p:cTn id="1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6" grpId="0"/>
      <p:bldP spid="61" grpId="0"/>
      <p:bldP spid="62" grpId="0"/>
      <p:bldP spid="63" grpId="0"/>
      <p:bldP spid="64" grpId="0"/>
      <p:bldP spid="66" grpId="0"/>
      <p:bldP spid="67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80" grpId="0"/>
      <p:bldP spid="81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53683" y="999453"/>
            <a:ext cx="94314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2400" dirty="0"/>
              <a:t>• </a:t>
            </a:r>
            <a:r>
              <a:rPr lang="tr-TR" sz="2400" dirty="0" smtClean="0"/>
              <a:t>Katı hali, maddenin en düzenli halidir.</a:t>
            </a:r>
            <a:br>
              <a:rPr lang="tr-TR" sz="2400" dirty="0" smtClean="0"/>
            </a:br>
            <a:r>
              <a:rPr lang="tr-TR" sz="2400" dirty="0" smtClean="0"/>
              <a:t>• Katıları oluşturan tanecikler arasındaki boşluklar yok denecek kadar azdır.</a:t>
            </a:r>
            <a:br>
              <a:rPr lang="tr-TR" sz="2400" dirty="0" smtClean="0"/>
            </a:br>
            <a:r>
              <a:rPr lang="tr-TR" sz="2400" dirty="0" smtClean="0"/>
              <a:t>• Katı tanecikleri arasındaki çekim kuvveti çok fazladır.</a:t>
            </a:r>
            <a:br>
              <a:rPr lang="tr-TR" sz="2400" dirty="0" smtClean="0"/>
            </a:br>
            <a:r>
              <a:rPr lang="tr-TR" sz="2400" dirty="0" smtClean="0"/>
              <a:t>• Katıların belirli bir şekli ve belirli bir hacmi vardır.</a:t>
            </a:r>
            <a:br>
              <a:rPr lang="tr-TR" sz="2400" dirty="0" smtClean="0"/>
            </a:br>
            <a:r>
              <a:rPr lang="tr-TR" sz="2400" dirty="0" smtClean="0"/>
              <a:t>• Katılar </a:t>
            </a:r>
            <a:r>
              <a:rPr lang="tr-TR" sz="2400" dirty="0" smtClean="0"/>
              <a:t>sıkıştırılamazlar.</a:t>
            </a:r>
            <a:endParaRPr lang="tr-TR" sz="2400" dirty="0" smtClean="0"/>
          </a:p>
          <a:p>
            <a:r>
              <a:rPr lang="tr-TR" sz="2400" dirty="0"/>
              <a:t>• Sadece </a:t>
            </a:r>
            <a:r>
              <a:rPr lang="tr-TR" sz="2400" dirty="0" smtClean="0"/>
              <a:t>titreşim hareketi yaparlar.</a:t>
            </a:r>
            <a:endParaRPr lang="tr-TR" sz="2400" dirty="0"/>
          </a:p>
        </p:txBody>
      </p:sp>
      <p:pic>
        <p:nvPicPr>
          <p:cNvPr id="9" name="8 Resim" descr="C:\Users\Sirin DEMIRCAN.KARANFILALANI\Desktop\1356531013_27_772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83" y="3563006"/>
            <a:ext cx="2078272" cy="17035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946" y="3492178"/>
            <a:ext cx="2239850" cy="1845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9 Resim" descr="C:\Users\Sirin DEMIRCAN.KARANFILALANI\Desktop\ゴールド、バー-485x728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487" y="3563006"/>
            <a:ext cx="2429422" cy="16848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 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53683" y="888357"/>
            <a:ext cx="992159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2400" dirty="0"/>
              <a:t>• </a:t>
            </a:r>
            <a:r>
              <a:rPr lang="tr-TR" sz="2400" dirty="0" smtClean="0"/>
              <a:t>Sıvıları oluşturan tanecikler arasındaki boşluklar, katılara göre biraz fazladır.</a:t>
            </a:r>
            <a:br>
              <a:rPr lang="tr-TR" sz="2400" dirty="0" smtClean="0"/>
            </a:br>
            <a:r>
              <a:rPr lang="tr-TR" sz="2400" dirty="0" smtClean="0"/>
              <a:t>• Sıvı tanecikleri arasındaki çekim kuvveti, katılardakine göre daha azdır.</a:t>
            </a:r>
            <a:br>
              <a:rPr lang="tr-TR" sz="2400" dirty="0" smtClean="0"/>
            </a:br>
            <a:r>
              <a:rPr lang="tr-TR" sz="2400" dirty="0" smtClean="0"/>
              <a:t>• Sıvıların belirli bir şekli yoktur. Bulundukları kabın şeklini alırlar.</a:t>
            </a:r>
            <a:br>
              <a:rPr lang="tr-TR" sz="2400" dirty="0" smtClean="0"/>
            </a:br>
            <a:r>
              <a:rPr lang="tr-TR" sz="2400" dirty="0" smtClean="0"/>
              <a:t>• Sıvıların belirli bir hacmi vardır.</a:t>
            </a:r>
            <a:br>
              <a:rPr lang="tr-TR" sz="2400" dirty="0" smtClean="0"/>
            </a:br>
            <a:r>
              <a:rPr lang="tr-TR" sz="2400" dirty="0" smtClean="0"/>
              <a:t>• Sıvılar, akışkandır.</a:t>
            </a:r>
            <a:br>
              <a:rPr lang="tr-TR" sz="2400" dirty="0" smtClean="0"/>
            </a:br>
            <a:r>
              <a:rPr lang="tr-TR" sz="2400" dirty="0" smtClean="0"/>
              <a:t>• Sıvılar çok az sıkıştırılabilir. Sıkıştırılamaz kabul edilir.</a:t>
            </a:r>
          </a:p>
          <a:p>
            <a:r>
              <a:rPr lang="tr-TR" sz="2400" dirty="0"/>
              <a:t>• </a:t>
            </a:r>
            <a:r>
              <a:rPr lang="tr-TR" sz="2400" dirty="0" smtClean="0"/>
              <a:t>Titreşim ve öteleme hareketleri yaparlar.</a:t>
            </a:r>
            <a:endParaRPr lang="tr-TR" sz="2400" dirty="0"/>
          </a:p>
        </p:txBody>
      </p:sp>
      <p:pic>
        <p:nvPicPr>
          <p:cNvPr id="13" name="12 Resim" descr="C:\Users\Sirin DEMIRCAN.KARANFILALANI\Desktop\bir_bardak_ilik_su_th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44" y="3799795"/>
            <a:ext cx="2148808" cy="1611606"/>
          </a:xfrm>
          <a:prstGeom prst="rect">
            <a:avLst/>
          </a:prstGeom>
          <a:solidFill>
            <a:srgbClr val="FFFFFF">
              <a:shade val="85000"/>
            </a:srgbClr>
          </a:solidFill>
          <a:ln w="165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" name="13 Resim" descr="C:\Users\Sirin DEMIRCAN.KARANFILALANI\Desktop\süt-300x187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952" y="3799795"/>
            <a:ext cx="2585464" cy="1611606"/>
          </a:xfrm>
          <a:prstGeom prst="rect">
            <a:avLst/>
          </a:prstGeom>
          <a:solidFill>
            <a:srgbClr val="FFFFFF">
              <a:shade val="85000"/>
            </a:srgbClr>
          </a:solidFill>
          <a:ln w="165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" name="14 Resim" descr="C:\Users\Sirin DEMIRCAN.KARANFILALANI\Desktop\11541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416" y="3799245"/>
            <a:ext cx="2686926" cy="1612156"/>
          </a:xfrm>
          <a:prstGeom prst="rect">
            <a:avLst/>
          </a:prstGeom>
          <a:solidFill>
            <a:srgbClr val="FFFFFF">
              <a:shade val="85000"/>
            </a:srgbClr>
          </a:solidFill>
          <a:ln w="165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 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53683" y="881597"/>
            <a:ext cx="992159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2000" dirty="0"/>
              <a:t>• </a:t>
            </a:r>
            <a:r>
              <a:rPr lang="tr-TR" sz="2000" dirty="0" smtClean="0"/>
              <a:t>Gaz hali, maddenin en düzensiz halidir.</a:t>
            </a:r>
            <a:br>
              <a:rPr lang="tr-TR" sz="2000" dirty="0" smtClean="0"/>
            </a:br>
            <a:r>
              <a:rPr lang="tr-TR" sz="2000" dirty="0" smtClean="0"/>
              <a:t>• Gazları oluşturan tanecikler arasındaki boşluklar çok fazladır.</a:t>
            </a:r>
            <a:br>
              <a:rPr lang="tr-TR" sz="2000" dirty="0" smtClean="0"/>
            </a:br>
            <a:r>
              <a:rPr lang="tr-TR" sz="2000" dirty="0" smtClean="0"/>
              <a:t>• Gazları oluşturan tanecikler arasındaki çekim kuvveti çok azdır.</a:t>
            </a:r>
            <a:br>
              <a:rPr lang="tr-TR" sz="2000" dirty="0" smtClean="0"/>
            </a:br>
            <a:r>
              <a:rPr lang="tr-TR" sz="2000" dirty="0" smtClean="0"/>
              <a:t>• Gazların belirli bir şekli yoktur. Bulundukları kabın şeklini alırlar.</a:t>
            </a:r>
            <a:br>
              <a:rPr lang="tr-TR" sz="2000" dirty="0" smtClean="0"/>
            </a:br>
            <a:r>
              <a:rPr lang="tr-TR" sz="2000" dirty="0" smtClean="0"/>
              <a:t>• Gazların belirli bir hacmi yoktur. Bulundukları kabın hacmini alırlar.</a:t>
            </a:r>
            <a:br>
              <a:rPr lang="tr-TR" sz="2000" dirty="0" smtClean="0"/>
            </a:br>
            <a:r>
              <a:rPr lang="tr-TR" sz="2000" dirty="0" smtClean="0"/>
              <a:t>• Gazlar, uçucudur. Bulundukları ortama yayılır.</a:t>
            </a:r>
            <a:br>
              <a:rPr lang="tr-TR" sz="2000" dirty="0" smtClean="0"/>
            </a:br>
            <a:r>
              <a:rPr lang="tr-TR" sz="2000" dirty="0" smtClean="0"/>
              <a:t>• Gazlar rahatlıkla </a:t>
            </a:r>
            <a:r>
              <a:rPr lang="tr-TR" sz="2000" dirty="0" smtClean="0"/>
              <a:t>sıkıştırılabilir.</a:t>
            </a:r>
            <a:endParaRPr lang="tr-TR" sz="2000" dirty="0" smtClean="0"/>
          </a:p>
          <a:p>
            <a:r>
              <a:rPr lang="tr-TR" sz="2000" dirty="0"/>
              <a:t>• </a:t>
            </a:r>
            <a:r>
              <a:rPr lang="tr-TR" sz="2000" dirty="0" smtClean="0"/>
              <a:t>Titreşim ve öteleme hareketleri yaparlar.</a:t>
            </a:r>
            <a:endParaRPr lang="tr-TR" sz="2000" dirty="0"/>
          </a:p>
        </p:txBody>
      </p:sp>
      <p:pic>
        <p:nvPicPr>
          <p:cNvPr id="12" name="11 Resim" descr="C:\Users\Sirin DEMIRCAN.KARANFILALANI\Desktop\gazla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91" y="3618563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65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" name="17 Resim" descr="C:\Users\Sirin DEMIRCAN.KARANFILALANI\Desktop\hava tabiatı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018">
            <a:off x="2915991" y="3618563"/>
            <a:ext cx="2857501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65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" name="15 Resim" descr="C:\Users\Sirin DEMIRCAN.KARANFILALANI\Desktop\a4987257379766a35e6ddec6df790ea7_1289134275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492" y="3618563"/>
            <a:ext cx="1428749" cy="1904999"/>
          </a:xfrm>
          <a:prstGeom prst="rect">
            <a:avLst/>
          </a:prstGeom>
          <a:solidFill>
            <a:srgbClr val="FFFFFF">
              <a:shade val="85000"/>
            </a:srgbClr>
          </a:solidFill>
          <a:ln w="165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6" y="6174321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441376" y="2946180"/>
            <a:ext cx="848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/>
              <a:t>Erime</a:t>
            </a:r>
            <a:endParaRPr lang="tr-TR" sz="1400" b="1" i="1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497459" y="4878461"/>
            <a:ext cx="23063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/>
              <a:t>Kırağılaşma</a:t>
            </a:r>
            <a:endParaRPr lang="tr-TR" sz="1400" b="1" i="1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803070" y="1903455"/>
            <a:ext cx="16950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/>
              <a:t>Süblimleşme</a:t>
            </a:r>
            <a:endParaRPr lang="tr-TR" sz="1400" b="1" i="1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441374" y="3695387"/>
            <a:ext cx="848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/>
              <a:t>Donma</a:t>
            </a:r>
            <a:endParaRPr lang="tr-TR" sz="1400" b="1" i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594472" y="3695387"/>
            <a:ext cx="11216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err="1" smtClean="0"/>
              <a:t>Yoğuşma</a:t>
            </a:r>
            <a:endParaRPr lang="tr-TR" sz="1400" b="1" i="1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5594475" y="2946180"/>
            <a:ext cx="11216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/>
              <a:t>Buharlaşma</a:t>
            </a:r>
            <a:endParaRPr lang="tr-TR" sz="1400" b="1" i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160" y="2915076"/>
            <a:ext cx="1841500" cy="1244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0968" y="2749976"/>
            <a:ext cx="2032000" cy="157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0193" y="2572176"/>
            <a:ext cx="2311400" cy="193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23" name="22 Düz Ok Bağlayıcısı"/>
          <p:cNvCxnSpPr/>
          <p:nvPr/>
        </p:nvCxnSpPr>
        <p:spPr>
          <a:xfrm>
            <a:off x="2441375" y="3327527"/>
            <a:ext cx="84836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 flipH="1">
            <a:off x="2441376" y="3611307"/>
            <a:ext cx="8483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Düz Ok Bağlayıcısı"/>
          <p:cNvCxnSpPr/>
          <p:nvPr/>
        </p:nvCxnSpPr>
        <p:spPr>
          <a:xfrm>
            <a:off x="5731111" y="3327527"/>
            <a:ext cx="84836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 flipH="1">
            <a:off x="5731112" y="3611307"/>
            <a:ext cx="8483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/>
          <p:nvPr/>
        </p:nvCxnSpPr>
        <p:spPr>
          <a:xfrm>
            <a:off x="7955893" y="2232252"/>
            <a:ext cx="0" cy="2627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36 Düz Bağlayıcı"/>
          <p:cNvCxnSpPr/>
          <p:nvPr/>
        </p:nvCxnSpPr>
        <p:spPr>
          <a:xfrm flipV="1">
            <a:off x="1345327" y="2232255"/>
            <a:ext cx="0" cy="517721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37 Düz Bağlayıcı"/>
          <p:cNvCxnSpPr/>
          <p:nvPr/>
        </p:nvCxnSpPr>
        <p:spPr>
          <a:xfrm flipV="1">
            <a:off x="1345327" y="2232252"/>
            <a:ext cx="6610566" cy="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54 Düz Ok Bağlayıcısı"/>
          <p:cNvCxnSpPr/>
          <p:nvPr/>
        </p:nvCxnSpPr>
        <p:spPr>
          <a:xfrm flipV="1">
            <a:off x="1345327" y="4339041"/>
            <a:ext cx="0" cy="518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55 Düz Bağlayıcı"/>
          <p:cNvCxnSpPr/>
          <p:nvPr/>
        </p:nvCxnSpPr>
        <p:spPr>
          <a:xfrm flipV="1">
            <a:off x="7955893" y="4593962"/>
            <a:ext cx="0" cy="26280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56 Düz Bağlayıcı"/>
          <p:cNvCxnSpPr/>
          <p:nvPr/>
        </p:nvCxnSpPr>
        <p:spPr>
          <a:xfrm flipV="1">
            <a:off x="1345327" y="4856762"/>
            <a:ext cx="6610566" cy="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/>
          <p:nvPr/>
        </p:nvCxnSpPr>
        <p:spPr>
          <a:xfrm>
            <a:off x="1345327" y="1850905"/>
            <a:ext cx="6610566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1"/>
          <p:cNvSpPr>
            <a:spLocks noChangeArrowheads="1"/>
          </p:cNvSpPr>
          <p:nvPr/>
        </p:nvSpPr>
        <p:spPr bwMode="auto">
          <a:xfrm>
            <a:off x="2501028" y="1522108"/>
            <a:ext cx="42991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>
                <a:solidFill>
                  <a:srgbClr val="C00000"/>
                </a:solidFill>
              </a:rPr>
              <a:t>Madde ısı alır</a:t>
            </a:r>
            <a:endParaRPr lang="tr-TR" sz="1400" b="1" i="1" dirty="0">
              <a:solidFill>
                <a:srgbClr val="C00000"/>
              </a:solidFill>
            </a:endParaRPr>
          </a:p>
        </p:txBody>
      </p:sp>
      <p:cxnSp>
        <p:nvCxnSpPr>
          <p:cNvPr id="64" name="63 Düz Ok Bağlayıcısı"/>
          <p:cNvCxnSpPr/>
          <p:nvPr/>
        </p:nvCxnSpPr>
        <p:spPr>
          <a:xfrm flipH="1">
            <a:off x="1345326" y="5259244"/>
            <a:ext cx="6610567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1"/>
          <p:cNvSpPr>
            <a:spLocks noChangeArrowheads="1"/>
          </p:cNvSpPr>
          <p:nvPr/>
        </p:nvSpPr>
        <p:spPr bwMode="auto">
          <a:xfrm>
            <a:off x="2501027" y="5280264"/>
            <a:ext cx="42991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>
                <a:solidFill>
                  <a:srgbClr val="0070C0"/>
                </a:solidFill>
              </a:rPr>
              <a:t>Madde ısı verir</a:t>
            </a:r>
            <a:endParaRPr lang="tr-TR" sz="1400" b="1" i="1" dirty="0">
              <a:solidFill>
                <a:srgbClr val="0070C0"/>
              </a:solidFill>
            </a:endParaRPr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430160" y="4180696"/>
            <a:ext cx="1841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400" b="1" dirty="0" smtClean="0"/>
              <a:t>KATI</a:t>
            </a:r>
            <a:endParaRPr lang="tr-TR" sz="1400" b="1" dirty="0"/>
          </a:p>
        </p:txBody>
      </p:sp>
      <p:sp>
        <p:nvSpPr>
          <p:cNvPr id="70" name="Rectangle 1"/>
          <p:cNvSpPr>
            <a:spLocks noChangeArrowheads="1"/>
          </p:cNvSpPr>
          <p:nvPr/>
        </p:nvSpPr>
        <p:spPr bwMode="auto">
          <a:xfrm>
            <a:off x="3497458" y="4344925"/>
            <a:ext cx="205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400" b="1" dirty="0" smtClean="0"/>
              <a:t>SIVI</a:t>
            </a:r>
            <a:endParaRPr lang="tr-TR" sz="1400" b="1" dirty="0"/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6800194" y="4517711"/>
            <a:ext cx="23113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400" b="1" dirty="0" smtClean="0"/>
              <a:t>GAZ</a:t>
            </a:r>
            <a:endParaRPr lang="tr-TR" sz="1400" b="1" dirty="0"/>
          </a:p>
        </p:txBody>
      </p:sp>
      <p:sp>
        <p:nvSpPr>
          <p:cNvPr id="72" name="Rectangle 1"/>
          <p:cNvSpPr>
            <a:spLocks noChangeArrowheads="1"/>
          </p:cNvSpPr>
          <p:nvPr/>
        </p:nvSpPr>
        <p:spPr bwMode="auto">
          <a:xfrm>
            <a:off x="1321708" y="920399"/>
            <a:ext cx="6634186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Erime, buharlaşma ve süblimleşme olayları sırasında maddenin tanecikleri arasındaki bağların kopması söz konusu olduğu için bu olaylar dışarıdan ısı alarak gerçekleşir.</a:t>
            </a:r>
            <a:endParaRPr lang="tr-TR" sz="1400" dirty="0">
              <a:solidFill>
                <a:schemeClr val="bg1"/>
              </a:solidFill>
            </a:endParaRPr>
          </a:p>
        </p:txBody>
      </p:sp>
      <p:sp>
        <p:nvSpPr>
          <p:cNvPr id="73" name="Rectangle 1"/>
          <p:cNvSpPr>
            <a:spLocks noChangeArrowheads="1"/>
          </p:cNvSpPr>
          <p:nvPr/>
        </p:nvSpPr>
        <p:spPr bwMode="auto">
          <a:xfrm>
            <a:off x="1345327" y="5640591"/>
            <a:ext cx="6610567" cy="5232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1400" b="1" dirty="0" err="1" smtClean="0">
                <a:solidFill>
                  <a:schemeClr val="bg1"/>
                </a:solidFill>
              </a:rPr>
              <a:t>Yoğuşma</a:t>
            </a:r>
            <a:r>
              <a:rPr lang="tr-TR" sz="1400" b="1" dirty="0" smtClean="0">
                <a:solidFill>
                  <a:schemeClr val="bg1"/>
                </a:solidFill>
              </a:rPr>
              <a:t>, donma, kırağılaşma olayları sırasında ise tanecikler arası bağ oluşumu söz konusu olduğu için ısı açığa çıkar.</a:t>
            </a:r>
            <a:endParaRPr lang="tr-T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5" grpId="0"/>
      <p:bldP spid="19" grpId="0"/>
      <p:bldP spid="20" grpId="0"/>
      <p:bldP spid="21" grpId="0"/>
      <p:bldP spid="63" grpId="0"/>
      <p:bldP spid="65" grpId="0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32 Resim"/>
          <p:cNvPicPr/>
          <p:nvPr/>
        </p:nvPicPr>
        <p:blipFill>
          <a:blip r:embed="rId2"/>
          <a:stretch>
            <a:fillRect/>
          </a:stretch>
        </p:blipFill>
        <p:spPr>
          <a:xfrm>
            <a:off x="1273186" y="1944537"/>
            <a:ext cx="7298541" cy="3493842"/>
          </a:xfrm>
          <a:prstGeom prst="rect">
            <a:avLst/>
          </a:prstGeom>
          <a:solidFill>
            <a:srgbClr val="FFFFFF">
              <a:shade val="85000"/>
            </a:srgbClr>
          </a:solidFill>
          <a:ln w="307975" cap="rnd">
            <a:solidFill>
              <a:srgbClr val="FFFFFF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35" name="34 Düz Bağlayıcı"/>
          <p:cNvCxnSpPr/>
          <p:nvPr/>
        </p:nvCxnSpPr>
        <p:spPr>
          <a:xfrm flipH="1" flipV="1">
            <a:off x="1773612" y="2913784"/>
            <a:ext cx="126124" cy="219067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36 Düz Bağlayıcı"/>
          <p:cNvCxnSpPr/>
          <p:nvPr/>
        </p:nvCxnSpPr>
        <p:spPr>
          <a:xfrm flipV="1">
            <a:off x="1773612" y="1860457"/>
            <a:ext cx="2753711" cy="1053327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38 Düz Ok Bağlayıcısı"/>
          <p:cNvCxnSpPr/>
          <p:nvPr/>
        </p:nvCxnSpPr>
        <p:spPr>
          <a:xfrm>
            <a:off x="4527323" y="1849947"/>
            <a:ext cx="136634" cy="3398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1"/>
          <p:cNvSpPr>
            <a:spLocks noChangeArrowheads="1"/>
          </p:cNvSpPr>
          <p:nvPr/>
        </p:nvSpPr>
        <p:spPr bwMode="auto">
          <a:xfrm rot="20339279">
            <a:off x="2208940" y="2084259"/>
            <a:ext cx="16950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/>
              <a:t>Süblimleşme</a:t>
            </a:r>
            <a:endParaRPr lang="tr-TR" sz="1400" b="1" i="1" dirty="0"/>
          </a:p>
        </p:txBody>
      </p:sp>
      <p:cxnSp>
        <p:nvCxnSpPr>
          <p:cNvPr id="42" name="41 Düz Bağlayıcı"/>
          <p:cNvCxnSpPr/>
          <p:nvPr/>
        </p:nvCxnSpPr>
        <p:spPr>
          <a:xfrm rot="2055284" flipH="1" flipV="1">
            <a:off x="5084282" y="1922591"/>
            <a:ext cx="126124" cy="219067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42 Düz Bağlayıcı"/>
          <p:cNvCxnSpPr/>
          <p:nvPr/>
        </p:nvCxnSpPr>
        <p:spPr>
          <a:xfrm rot="2055284" flipV="1">
            <a:off x="5202662" y="1719799"/>
            <a:ext cx="2753711" cy="1053327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 rot="2055284">
            <a:off x="7888858" y="2596730"/>
            <a:ext cx="136634" cy="3398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1"/>
          <p:cNvSpPr>
            <a:spLocks noChangeArrowheads="1"/>
          </p:cNvSpPr>
          <p:nvPr/>
        </p:nvSpPr>
        <p:spPr bwMode="auto">
          <a:xfrm rot="794563">
            <a:off x="5822586" y="1943601"/>
            <a:ext cx="16950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i="1" dirty="0" smtClean="0"/>
              <a:t>Kırağılaşma</a:t>
            </a:r>
            <a:endParaRPr lang="tr-TR" sz="1400" b="1" i="1" dirty="0"/>
          </a:p>
        </p:txBody>
      </p:sp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13 Dikdörtgen"/>
          <p:cNvSpPr/>
          <p:nvPr/>
        </p:nvSpPr>
        <p:spPr>
          <a:xfrm>
            <a:off x="1926670" y="636429"/>
            <a:ext cx="6095345" cy="115416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2068193" y="993015"/>
            <a:ext cx="5826490" cy="646331"/>
          </a:xfrm>
          <a:prstGeom prst="rect">
            <a:avLst/>
          </a:prstGeom>
          <a:noFill/>
          <a:ln w="28575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Erime, buharlaşma ve süblimleşme olaylarında maddenin tanecikleri arasındaki mesafe artar, çekim kuvveti azalır.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9" name="18 Oval"/>
          <p:cNvSpPr/>
          <p:nvPr/>
        </p:nvSpPr>
        <p:spPr>
          <a:xfrm>
            <a:off x="4460512" y="-22649"/>
            <a:ext cx="1015664" cy="101566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Dikdörtgen"/>
          <p:cNvSpPr/>
          <p:nvPr/>
        </p:nvSpPr>
        <p:spPr>
          <a:xfrm rot="541110">
            <a:off x="4679267" y="-93961"/>
            <a:ext cx="578154" cy="120032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/>
              <a:t>!</a:t>
            </a:r>
            <a:endParaRPr lang="tr-TR" sz="7200" dirty="0"/>
          </a:p>
        </p:txBody>
      </p:sp>
      <p:sp>
        <p:nvSpPr>
          <p:cNvPr id="21" name="20 Dikdörtgen"/>
          <p:cNvSpPr/>
          <p:nvPr/>
        </p:nvSpPr>
        <p:spPr>
          <a:xfrm>
            <a:off x="1926670" y="5271369"/>
            <a:ext cx="6095345" cy="118587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Dikdörtgen"/>
          <p:cNvSpPr/>
          <p:nvPr/>
        </p:nvSpPr>
        <p:spPr>
          <a:xfrm>
            <a:off x="2068193" y="5659484"/>
            <a:ext cx="5826490" cy="646331"/>
          </a:xfrm>
          <a:prstGeom prst="rect">
            <a:avLst/>
          </a:prstGeom>
          <a:noFill/>
          <a:ln w="28575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Donma, </a:t>
            </a:r>
            <a:r>
              <a:rPr lang="tr-TR" b="1" dirty="0" err="1" smtClean="0">
                <a:solidFill>
                  <a:schemeClr val="bg1"/>
                </a:solidFill>
              </a:rPr>
              <a:t>yoğuşma</a:t>
            </a:r>
            <a:r>
              <a:rPr lang="tr-TR" b="1" dirty="0" smtClean="0">
                <a:solidFill>
                  <a:schemeClr val="bg1"/>
                </a:solidFill>
              </a:rPr>
              <a:t> ve kırağılaşma olaylarında maddenin tanecikleri arasındaki mesafe azalır, çekim kuvveti artar.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3" name="22 Oval"/>
          <p:cNvSpPr/>
          <p:nvPr/>
        </p:nvSpPr>
        <p:spPr>
          <a:xfrm>
            <a:off x="4460512" y="4612290"/>
            <a:ext cx="1015664" cy="101566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23 Dikdörtgen"/>
          <p:cNvSpPr/>
          <p:nvPr/>
        </p:nvSpPr>
        <p:spPr>
          <a:xfrm rot="541110">
            <a:off x="4679267" y="4540978"/>
            <a:ext cx="578154" cy="120032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/>
              <a:t>!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/>
      <p:bldP spid="14" grpId="0" animBg="1"/>
      <p:bldP spid="15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53684" y="873656"/>
            <a:ext cx="785489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2100" dirty="0" smtClean="0"/>
              <a:t>Maddeyi oluşturan tanecikler birbirlerine uyguladıkları çekim kuvvetleri sayesinde bir arada bulunurlar.</a:t>
            </a:r>
          </a:p>
          <a:p>
            <a:r>
              <a:rPr lang="tr-TR" sz="2100" dirty="0" smtClean="0"/>
              <a:t>Tanecikler arasındaki çekim kuvveti çok zayıf iken molekülü oluşturan atomlar veya zıt yüklü iyonlar arasındaki çekim kuvveti çok güçlüdür. Çok güçlü olan bu çekim kuvveti </a:t>
            </a:r>
            <a:r>
              <a:rPr lang="tr-TR" sz="2100" b="1" dirty="0" smtClean="0"/>
              <a:t>kimyasal bağ</a:t>
            </a:r>
            <a:r>
              <a:rPr lang="tr-TR" sz="2100" dirty="0" smtClean="0"/>
              <a:t> olarak nitelendirilir.</a:t>
            </a:r>
          </a:p>
          <a:p>
            <a:r>
              <a:rPr lang="tr-TR" sz="2100" dirty="0" smtClean="0"/>
              <a:t>Moleküller arası çekim kuvveti kimyasal bağa göre çok zayıftır.</a:t>
            </a:r>
            <a:endParaRPr lang="tr-TR" sz="2100" dirty="0"/>
          </a:p>
        </p:txBody>
      </p:sp>
      <p:sp>
        <p:nvSpPr>
          <p:cNvPr id="15" name="14 Oval"/>
          <p:cNvSpPr/>
          <p:nvPr/>
        </p:nvSpPr>
        <p:spPr>
          <a:xfrm>
            <a:off x="3615567" y="2600180"/>
            <a:ext cx="609601" cy="609601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Oval"/>
          <p:cNvSpPr/>
          <p:nvPr/>
        </p:nvSpPr>
        <p:spPr>
          <a:xfrm>
            <a:off x="2356380" y="4959864"/>
            <a:ext cx="609601" cy="609601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Oval"/>
          <p:cNvSpPr/>
          <p:nvPr/>
        </p:nvSpPr>
        <p:spPr>
          <a:xfrm>
            <a:off x="3389595" y="3776885"/>
            <a:ext cx="1061545" cy="1061545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Oval"/>
          <p:cNvSpPr/>
          <p:nvPr/>
        </p:nvSpPr>
        <p:spPr>
          <a:xfrm>
            <a:off x="6406063" y="5553135"/>
            <a:ext cx="609601" cy="609601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Oval"/>
          <p:cNvSpPr/>
          <p:nvPr/>
        </p:nvSpPr>
        <p:spPr>
          <a:xfrm>
            <a:off x="5066000" y="5133677"/>
            <a:ext cx="609601" cy="609601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Oval"/>
          <p:cNvSpPr/>
          <p:nvPr/>
        </p:nvSpPr>
        <p:spPr>
          <a:xfrm>
            <a:off x="5649319" y="4691287"/>
            <a:ext cx="1061545" cy="1061545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939631" y="3554261"/>
            <a:ext cx="21808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600" b="1" i="1" dirty="0" smtClean="0"/>
              <a:t>Kimyasal bağ</a:t>
            </a:r>
          </a:p>
          <a:p>
            <a:pPr algn="ctr"/>
            <a:r>
              <a:rPr lang="tr-TR" sz="1600" i="1" dirty="0" smtClean="0"/>
              <a:t>(güçlü çekim kuvveti)</a:t>
            </a:r>
            <a:endParaRPr lang="tr-TR" sz="1600" i="1" dirty="0"/>
          </a:p>
        </p:txBody>
      </p:sp>
      <p:cxnSp>
        <p:nvCxnSpPr>
          <p:cNvPr id="27" name="26 Düz Ok Bağlayıcısı"/>
          <p:cNvCxnSpPr/>
          <p:nvPr/>
        </p:nvCxnSpPr>
        <p:spPr>
          <a:xfrm>
            <a:off x="2677511" y="3752059"/>
            <a:ext cx="105628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31 Düz Bağlayıcı"/>
          <p:cNvCxnSpPr/>
          <p:nvPr/>
        </p:nvCxnSpPr>
        <p:spPr>
          <a:xfrm>
            <a:off x="4451140" y="4407506"/>
            <a:ext cx="1224461" cy="5523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24 Düz Bağlayıcı"/>
          <p:cNvCxnSpPr/>
          <p:nvPr/>
        </p:nvCxnSpPr>
        <p:spPr>
          <a:xfrm>
            <a:off x="3915109" y="3445265"/>
            <a:ext cx="0" cy="86184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4603549" y="3163386"/>
            <a:ext cx="21808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600" b="1" i="1" dirty="0" smtClean="0"/>
              <a:t>Moleküller arası bağ</a:t>
            </a:r>
          </a:p>
          <a:p>
            <a:pPr algn="ctr"/>
            <a:r>
              <a:rPr lang="tr-TR" sz="1600" i="1" dirty="0" smtClean="0"/>
              <a:t>(zayıf çekim kuvveti)</a:t>
            </a:r>
            <a:endParaRPr lang="tr-TR" sz="1600" i="1" dirty="0"/>
          </a:p>
        </p:txBody>
      </p:sp>
      <p:cxnSp>
        <p:nvCxnSpPr>
          <p:cNvPr id="35" name="34 Düz Ok Bağlayıcısı"/>
          <p:cNvCxnSpPr/>
          <p:nvPr/>
        </p:nvCxnSpPr>
        <p:spPr>
          <a:xfrm>
            <a:off x="5152711" y="3773079"/>
            <a:ext cx="0" cy="772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9665E-6 -2.85508E-6 L 3.89665E-6 0.087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8771E-6 -2.7972E-6 L 0.05018 -0.0769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 animBg="1"/>
      <p:bldP spid="15" grpId="1" animBg="1"/>
      <p:bldP spid="19" grpId="0" animBg="1"/>
      <p:bldP spid="19" grpId="1" animBg="1"/>
      <p:bldP spid="14" grpId="0" animBg="1"/>
      <p:bldP spid="20" grpId="0" animBg="1"/>
      <p:bldP spid="21" grpId="0" animBg="1"/>
      <p:bldP spid="22" grpId="0" animBg="1"/>
      <p:bldP spid="2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15 Dikdörtgen"/>
          <p:cNvSpPr/>
          <p:nvPr/>
        </p:nvSpPr>
        <p:spPr>
          <a:xfrm>
            <a:off x="2202561" y="1237486"/>
            <a:ext cx="5543564" cy="1558263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Dikdörtgen"/>
          <p:cNvSpPr/>
          <p:nvPr/>
        </p:nvSpPr>
        <p:spPr>
          <a:xfrm>
            <a:off x="2748792" y="1755830"/>
            <a:ext cx="4396802" cy="646331"/>
          </a:xfrm>
          <a:prstGeom prst="rect">
            <a:avLst/>
          </a:prstGeom>
          <a:noFill/>
          <a:ln w="28575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Moleküller arası çekim kuvvetinin büyüklüğü maddenin fiziksel halini belirler.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3" name="22 Oval"/>
          <p:cNvSpPr/>
          <p:nvPr/>
        </p:nvSpPr>
        <p:spPr>
          <a:xfrm>
            <a:off x="4460512" y="578408"/>
            <a:ext cx="1015664" cy="101566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23 Dikdörtgen"/>
          <p:cNvSpPr/>
          <p:nvPr/>
        </p:nvSpPr>
        <p:spPr>
          <a:xfrm rot="541110">
            <a:off x="4679267" y="507096"/>
            <a:ext cx="578154" cy="120032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/>
              <a:t>!</a:t>
            </a:r>
            <a:endParaRPr lang="tr-TR" sz="7200" dirty="0"/>
          </a:p>
        </p:txBody>
      </p:sp>
      <p:pic>
        <p:nvPicPr>
          <p:cNvPr id="25" name="24 Resim" descr="C:\Users\Sirin DEMIRCAN.KARANFILALANI\Desktop\indi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57" y="3239128"/>
            <a:ext cx="3848100" cy="2152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>
            <a:off x="353684" y="2438399"/>
            <a:ext cx="8338371" cy="2816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4 Metin kutusu"/>
          <p:cNvSpPr txBox="1"/>
          <p:nvPr/>
        </p:nvSpPr>
        <p:spPr>
          <a:xfrm>
            <a:off x="226668" y="241535"/>
            <a:ext cx="1030044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aseline="30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FEN ve TEKNOLOJİ </a:t>
            </a:r>
            <a:r>
              <a:rPr lang="tr-TR" sz="25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ISI ve SICAKLIK </a:t>
            </a:r>
          </a:p>
          <a:p>
            <a:endParaRPr lang="tr-TR" sz="25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" name="10 Resim" descr="Fen Bilgisi arka pl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62328" y="599872"/>
            <a:ext cx="259953" cy="259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53683" y="1006845"/>
            <a:ext cx="8063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2400" dirty="0" smtClean="0"/>
              <a:t>Tanecik yapıları verilen maddelerin </a:t>
            </a:r>
            <a:r>
              <a:rPr lang="tr-TR" sz="2400" b="1" dirty="0" smtClean="0"/>
              <a:t>I</a:t>
            </a:r>
            <a:r>
              <a:rPr lang="tr-TR" sz="2400" dirty="0" smtClean="0"/>
              <a:t> ve </a:t>
            </a:r>
            <a:r>
              <a:rPr lang="tr-TR" sz="2400" b="1" dirty="0" smtClean="0"/>
              <a:t>II</a:t>
            </a:r>
            <a:r>
              <a:rPr lang="tr-TR" sz="2400" dirty="0" smtClean="0"/>
              <a:t> durumlarındaki fiziksel hallerini şeklin üstüne , </a:t>
            </a:r>
            <a:r>
              <a:rPr lang="tr-TR" sz="2400" b="1" dirty="0" smtClean="0"/>
              <a:t>I</a:t>
            </a:r>
            <a:r>
              <a:rPr lang="tr-TR" sz="2400" dirty="0" smtClean="0"/>
              <a:t> durumundan </a:t>
            </a:r>
            <a:r>
              <a:rPr lang="tr-TR" sz="2400" b="1" dirty="0" smtClean="0"/>
              <a:t>II</a:t>
            </a:r>
            <a:r>
              <a:rPr lang="tr-TR" sz="2400" dirty="0" smtClean="0"/>
              <a:t> durumuna geçerken hangi olayın gerçekleştiğini okların altına yerleştirin.</a:t>
            </a:r>
            <a:endParaRPr lang="tr-TR" sz="2400" dirty="0"/>
          </a:p>
        </p:txBody>
      </p:sp>
      <p:pic>
        <p:nvPicPr>
          <p:cNvPr id="18" name="17 Resim"/>
          <p:cNvPicPr/>
          <p:nvPr/>
        </p:nvPicPr>
        <p:blipFill>
          <a:blip r:embed="rId4"/>
          <a:stretch>
            <a:fillRect/>
          </a:stretch>
        </p:blipFill>
        <p:spPr>
          <a:xfrm>
            <a:off x="3348716" y="3248128"/>
            <a:ext cx="2286000" cy="1247775"/>
          </a:xfrm>
          <a:prstGeom prst="rect">
            <a:avLst/>
          </a:prstGeom>
        </p:spPr>
      </p:pic>
      <p:pic>
        <p:nvPicPr>
          <p:cNvPr id="19" name="18 Resim"/>
          <p:cNvPicPr/>
          <p:nvPr/>
        </p:nvPicPr>
        <p:blipFill>
          <a:blip r:embed="rId5"/>
          <a:stretch>
            <a:fillRect/>
          </a:stretch>
        </p:blipFill>
        <p:spPr>
          <a:xfrm>
            <a:off x="6076136" y="3290168"/>
            <a:ext cx="1076325" cy="1162050"/>
          </a:xfrm>
          <a:prstGeom prst="rect">
            <a:avLst/>
          </a:prstGeom>
        </p:spPr>
      </p:pic>
      <p:pic>
        <p:nvPicPr>
          <p:cNvPr id="21" name="20 Resim"/>
          <p:cNvPicPr/>
          <p:nvPr/>
        </p:nvPicPr>
        <p:blipFill>
          <a:blip r:embed="rId6"/>
          <a:stretch>
            <a:fillRect/>
          </a:stretch>
        </p:blipFill>
        <p:spPr>
          <a:xfrm>
            <a:off x="7394191" y="3066168"/>
            <a:ext cx="1009650" cy="1419225"/>
          </a:xfrm>
          <a:prstGeom prst="rect">
            <a:avLst/>
          </a:prstGeom>
        </p:spPr>
      </p:pic>
      <p:pic>
        <p:nvPicPr>
          <p:cNvPr id="22" name="21 Resim"/>
          <p:cNvPicPr/>
          <p:nvPr/>
        </p:nvPicPr>
        <p:blipFill>
          <a:blip r:embed="rId7"/>
          <a:stretch>
            <a:fillRect/>
          </a:stretch>
        </p:blipFill>
        <p:spPr>
          <a:xfrm>
            <a:off x="537860" y="3314803"/>
            <a:ext cx="2495550" cy="1181100"/>
          </a:xfrm>
          <a:prstGeom prst="rect">
            <a:avLst/>
          </a:prstGeom>
        </p:spPr>
      </p:pic>
      <p:cxnSp>
        <p:nvCxnSpPr>
          <p:cNvPr id="25" name="24 Düz Bağlayıcı"/>
          <p:cNvCxnSpPr/>
          <p:nvPr/>
        </p:nvCxnSpPr>
        <p:spPr>
          <a:xfrm>
            <a:off x="3128000" y="3174558"/>
            <a:ext cx="0" cy="14184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25 Düz Bağlayıcı"/>
          <p:cNvCxnSpPr/>
          <p:nvPr/>
        </p:nvCxnSpPr>
        <p:spPr>
          <a:xfrm>
            <a:off x="5885791" y="3174558"/>
            <a:ext cx="0" cy="14184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579655" y="2764830"/>
            <a:ext cx="100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i="1" dirty="0" smtClean="0">
                <a:solidFill>
                  <a:srgbClr val="C00000"/>
                </a:solidFill>
              </a:rPr>
              <a:t>KATI</a:t>
            </a:r>
            <a:endParaRPr lang="tr-TR" sz="2000" b="1" i="1" dirty="0">
              <a:solidFill>
                <a:srgbClr val="C00000"/>
              </a:solidFill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6097156" y="2764830"/>
            <a:ext cx="100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i="1" dirty="0" smtClean="0">
                <a:solidFill>
                  <a:srgbClr val="C00000"/>
                </a:solidFill>
              </a:rPr>
              <a:t>KATI</a:t>
            </a:r>
            <a:endParaRPr lang="tr-TR" sz="2000" b="1" i="1" dirty="0">
              <a:solidFill>
                <a:srgbClr val="C00000"/>
              </a:solidFill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882937" y="2774448"/>
            <a:ext cx="100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i="1" dirty="0" smtClean="0">
                <a:solidFill>
                  <a:srgbClr val="C00000"/>
                </a:solidFill>
              </a:rPr>
              <a:t>SIVI</a:t>
            </a:r>
            <a:endParaRPr lang="tr-TR" sz="2000" b="1" i="1" dirty="0">
              <a:solidFill>
                <a:srgbClr val="C00000"/>
              </a:solidFill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3348716" y="2764830"/>
            <a:ext cx="100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i="1" dirty="0" smtClean="0">
                <a:solidFill>
                  <a:srgbClr val="C00000"/>
                </a:solidFill>
              </a:rPr>
              <a:t>SIVI</a:t>
            </a:r>
            <a:endParaRPr lang="tr-TR" sz="2000" b="1" i="1" dirty="0">
              <a:solidFill>
                <a:srgbClr val="C0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4616800" y="2774448"/>
            <a:ext cx="100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i="1" dirty="0" smtClean="0">
                <a:solidFill>
                  <a:srgbClr val="C00000"/>
                </a:solidFill>
              </a:rPr>
              <a:t>GAZ</a:t>
            </a:r>
            <a:endParaRPr lang="tr-TR" sz="2000" b="1" i="1" dirty="0">
              <a:solidFill>
                <a:srgbClr val="C00000"/>
              </a:solidFill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7409352" y="2774448"/>
            <a:ext cx="1007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i="1" dirty="0" smtClean="0">
                <a:solidFill>
                  <a:srgbClr val="C00000"/>
                </a:solidFill>
              </a:rPr>
              <a:t>GAZ</a:t>
            </a:r>
            <a:endParaRPr lang="tr-TR" sz="2000" b="1" i="1" dirty="0">
              <a:solidFill>
                <a:srgbClr val="C00000"/>
              </a:solidFill>
            </a:endParaRPr>
          </a:p>
        </p:txBody>
      </p:sp>
      <p:cxnSp>
        <p:nvCxnSpPr>
          <p:cNvPr id="33" name="32 Düz Bağlayıcı"/>
          <p:cNvCxnSpPr/>
          <p:nvPr/>
        </p:nvCxnSpPr>
        <p:spPr>
          <a:xfrm flipH="1">
            <a:off x="756749" y="3153538"/>
            <a:ext cx="6518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38 Düz Bağlayıcı"/>
          <p:cNvCxnSpPr/>
          <p:nvPr/>
        </p:nvCxnSpPr>
        <p:spPr>
          <a:xfrm flipH="1">
            <a:off x="2049394" y="3153538"/>
            <a:ext cx="6518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39 Düz Bağlayıcı"/>
          <p:cNvCxnSpPr/>
          <p:nvPr/>
        </p:nvCxnSpPr>
        <p:spPr>
          <a:xfrm flipH="1">
            <a:off x="3515464" y="3153538"/>
            <a:ext cx="6518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40 Düz Bağlayıcı"/>
          <p:cNvCxnSpPr/>
          <p:nvPr/>
        </p:nvCxnSpPr>
        <p:spPr>
          <a:xfrm flipH="1">
            <a:off x="4804511" y="3153538"/>
            <a:ext cx="6518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Düz Bağlayıcı"/>
          <p:cNvCxnSpPr/>
          <p:nvPr/>
        </p:nvCxnSpPr>
        <p:spPr>
          <a:xfrm flipH="1">
            <a:off x="6296846" y="3153538"/>
            <a:ext cx="6518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42 Düz Bağlayıcı"/>
          <p:cNvCxnSpPr/>
          <p:nvPr/>
        </p:nvCxnSpPr>
        <p:spPr>
          <a:xfrm flipH="1">
            <a:off x="7605266" y="3153538"/>
            <a:ext cx="6518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>
            <a:off x="1614701" y="4340776"/>
            <a:ext cx="25772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>
            <a:off x="4369584" y="4340776"/>
            <a:ext cx="25772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/>
          <p:nvPr/>
        </p:nvCxnSpPr>
        <p:spPr>
          <a:xfrm>
            <a:off x="7136092" y="4340776"/>
            <a:ext cx="25772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579655" y="4398915"/>
            <a:ext cx="2310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dirty="0" smtClean="0"/>
              <a:t>Erime</a:t>
            </a:r>
            <a:endParaRPr lang="tr-TR" sz="2000" b="1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3324028" y="4398915"/>
            <a:ext cx="2310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dirty="0" smtClean="0"/>
              <a:t>Buharlaşma</a:t>
            </a:r>
            <a:endParaRPr lang="tr-TR" sz="2000" b="1" dirty="0"/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6106070" y="4398915"/>
            <a:ext cx="2310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000" b="1" dirty="0" smtClean="0"/>
              <a:t>Süblimleşme</a:t>
            </a:r>
            <a:endParaRPr lang="tr-TR" sz="2000" b="1" dirty="0"/>
          </a:p>
        </p:txBody>
      </p:sp>
      <p:cxnSp>
        <p:nvCxnSpPr>
          <p:cNvPr id="57" name="56 Düz Bağlayıcı"/>
          <p:cNvCxnSpPr/>
          <p:nvPr/>
        </p:nvCxnSpPr>
        <p:spPr>
          <a:xfrm flipH="1">
            <a:off x="6504588" y="4799025"/>
            <a:ext cx="150594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8 Düz Bağlayıcı"/>
          <p:cNvCxnSpPr/>
          <p:nvPr/>
        </p:nvCxnSpPr>
        <p:spPr>
          <a:xfrm flipH="1">
            <a:off x="3694419" y="4799025"/>
            <a:ext cx="150594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59 Düz Bağlayıcı"/>
          <p:cNvCxnSpPr/>
          <p:nvPr/>
        </p:nvCxnSpPr>
        <p:spPr>
          <a:xfrm flipH="1">
            <a:off x="972314" y="4799025"/>
            <a:ext cx="150594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41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/>
      <p:bldP spid="27" grpId="0"/>
      <p:bldP spid="28" grpId="0"/>
      <p:bldP spid="29" grpId="0"/>
      <p:bldP spid="30" grpId="0"/>
      <p:bldP spid="31" grpId="0"/>
      <p:bldP spid="32" grpId="0"/>
      <p:bldP spid="48" grpId="0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CHECK" val="0"/>
  <p:tag name="ARTICULATE_PRESENTER_VERSION" val="6"/>
  <p:tag name="ARTICULATE_PROJECT_OPE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10870</TotalTime>
  <Words>477</Words>
  <Application>Microsoft Office PowerPoint</Application>
  <PresentationFormat>Özel</PresentationFormat>
  <Paragraphs>86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MADDENİN HALLERİ ve ISI ALIŞVERİŞİ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MEB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Tibet Oğuzoğlu</dc:creator>
  <cp:lastModifiedBy>Sirin DEMIRCAN</cp:lastModifiedBy>
  <cp:revision>2087</cp:revision>
  <dcterms:created xsi:type="dcterms:W3CDTF">2014-03-24T15:31:55Z</dcterms:created>
  <dcterms:modified xsi:type="dcterms:W3CDTF">2015-02-13T09:27:48Z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turkce_sablon</vt:lpwstr>
  </property>
  <property fmtid="{D5CDD505-2E9C-101B-9397-08002B2CF9AE}" pid="4" name="ArticulateGUID">
    <vt:lpwstr>7B0FCDC0-DE7C-42A1-8AD4-FD646A25394C</vt:lpwstr>
  </property>
  <property fmtid="{D5CDD505-2E9C-101B-9397-08002B2CF9AE}" pid="5" name="ArticulateProjectFull">
    <vt:lpwstr>C:\Users\Tanzer OZDER\Desktop\Fen Bilgisi Video Ders Sunu Tasarım\SUNULAR\30. Maddenin Halleri ve Isı Alışverişi.ppta</vt:lpwstr>
  </property>
</Properties>
</file>