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3" r:id="rId2"/>
    <p:sldId id="261" r:id="rId3"/>
    <p:sldId id="268" r:id="rId4"/>
    <p:sldId id="258" r:id="rId5"/>
    <p:sldId id="264" r:id="rId6"/>
    <p:sldId id="265" r:id="rId7"/>
    <p:sldId id="266" r:id="rId8"/>
    <p:sldId id="267" r:id="rId9"/>
    <p:sldId id="257" r:id="rId10"/>
    <p:sldId id="260" r:id="rId11"/>
    <p:sldId id="269" r:id="rId12"/>
    <p:sldId id="270" r:id="rId13"/>
    <p:sldId id="259" r:id="rId14"/>
    <p:sldId id="256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FF"/>
    <a:srgbClr val="66FFCC"/>
    <a:srgbClr val="CC00CC"/>
    <a:srgbClr val="00CC99"/>
    <a:srgbClr val="3366FF"/>
    <a:srgbClr val="00FF99"/>
    <a:srgbClr val="FFFF99"/>
    <a:srgbClr val="99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4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92EBC-51E9-4D9A-A280-8E90C0F51AE0}" type="datetimeFigureOut">
              <a:rPr lang="tr-TR" smtClean="0"/>
              <a:t>24.12.2014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BDA8F-A0E9-414D-BD0C-02EDEE4BC5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634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10.12.2014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3FB9-4FA6-48D7-ADFD-01B9885EFA3F}" type="slidenum">
              <a:rPr lang="tr-TR" smtClean="0"/>
              <a:t>‹#›</a:t>
            </a:fld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10.12.2014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3FB9-4FA6-48D7-ADFD-01B9885EFA3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10.12.2014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3FB9-4FA6-48D7-ADFD-01B9885EFA3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10.12.2014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3FB9-4FA6-48D7-ADFD-01B9885EFA3F}" type="slidenum">
              <a:rPr lang="tr-TR" smtClean="0"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10.12.2014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3FB9-4FA6-48D7-ADFD-01B9885EFA3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10.12.2014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3FB9-4FA6-48D7-ADFD-01B9885EFA3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10.12.2014</a:t>
            </a: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3FB9-4FA6-48D7-ADFD-01B9885EFA3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10.12.2014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3FB9-4FA6-48D7-ADFD-01B9885EFA3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10.12.2014</a:t>
            </a: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3FB9-4FA6-48D7-ADFD-01B9885EFA3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10.12.2014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3FB9-4FA6-48D7-ADFD-01B9885EFA3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10.12.2014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73FB9-4FA6-48D7-ADFD-01B9885EFA3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10.12.2014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4D73FB9-4FA6-48D7-ADFD-01B9885EFA3F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ey Kaydırma 3"/>
          <p:cNvSpPr/>
          <p:nvPr/>
        </p:nvSpPr>
        <p:spPr>
          <a:xfrm>
            <a:off x="18583" y="0"/>
            <a:ext cx="9144000" cy="68580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ONDALIK GÖSTERİM</a:t>
            </a:r>
            <a:endParaRPr lang="tr-TR" sz="4000" b="1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</a:endParaRPr>
          </a:p>
          <a:p>
            <a:pPr algn="ctr"/>
            <a:r>
              <a:rPr lang="tr-TR" sz="40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ONDALIK KESİRLERDE ÇÖZÜMLEME </a:t>
            </a:r>
          </a:p>
          <a:p>
            <a:pPr algn="ctr"/>
            <a:r>
              <a:rPr lang="tr-TR" sz="4000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</a:rPr>
              <a:t>ONDALIK KESİRLERDE YUVARLAMA</a:t>
            </a:r>
            <a:endParaRPr lang="tr-TR" sz="4000" b="1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71600" y="1052736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i="1" dirty="0" smtClean="0">
                <a:solidFill>
                  <a:schemeClr val="bg1"/>
                </a:solidFill>
              </a:rPr>
              <a:t>Şehit Polis İsmail Özbek Ortaokulu Kestel/Bursa</a:t>
            </a:r>
            <a:endParaRPr lang="tr-TR" sz="3000" b="1" i="1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8532440" y="6309320"/>
            <a:ext cx="61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/>
              <a:t>1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36958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rgbClr val="FF0066"/>
                </a:solidFill>
              </a:rPr>
              <a:t>Örnekler:</a:t>
            </a:r>
            <a:endParaRPr lang="tr-TR" dirty="0">
              <a:solidFill>
                <a:srgbClr val="FF0066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sz="2000" dirty="0" smtClean="0"/>
              <a:t>: </a:t>
            </a:r>
            <a:r>
              <a:rPr lang="tr-TR" sz="2000" dirty="0"/>
              <a:t>0,52 ondalık kesrini onda birler basamağına göre yuvarlayalım.</a:t>
            </a:r>
          </a:p>
          <a:p>
            <a:r>
              <a:rPr lang="tr-TR" sz="2000" dirty="0"/>
              <a:t>Verilen basamakta 5 var. 5’in sağına bakarız. 2&lt;5 olduğundan ekleme yapılmaz. Diğerleri atılır. Yuvarlanmış hali ise 0,5 olur.</a:t>
            </a:r>
          </a:p>
          <a:p>
            <a:r>
              <a:rPr lang="tr-TR" sz="2000" dirty="0"/>
              <a:t>Örnek: 0,286 ondalık kesrini yüzde birler basamağına göre yuvarlayalım. </a:t>
            </a:r>
          </a:p>
          <a:p>
            <a:r>
              <a:rPr lang="tr-TR" sz="2000" dirty="0"/>
              <a:t>Verilen basamakta 8 var. 8’in sağına bakarız. 6&gt;5 olduğundan 1 ekleme yaparız. Diğerleri atılır. Yuvarlanmış hali ise 0,29 olur.</a:t>
            </a:r>
          </a:p>
          <a:p>
            <a:endParaRPr lang="tr-TR" dirty="0"/>
          </a:p>
        </p:txBody>
      </p:sp>
      <p:pic>
        <p:nvPicPr>
          <p:cNvPr id="1026" name="Picture 2" descr="C:\Users\Öğretmen\AppData\Local\Microsoft\Windows\Temporary Internet Files\Content.IE5\SUGIO5XH\MP90040004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29" y="4581128"/>
            <a:ext cx="1970271" cy="131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Öğretmen\AppData\Local\Microsoft\Windows\Temporary Internet Files\Content.IE5\1EI2S089\MP90039013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8508"/>
            <a:ext cx="2016224" cy="143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123728" y="5309354"/>
            <a:ext cx="4253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8240100" y="6297360"/>
            <a:ext cx="903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10</a:t>
            </a:r>
          </a:p>
          <a:p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25171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5" name="Oval Belirtme Çizgisi 4"/>
          <p:cNvSpPr/>
          <p:nvPr/>
        </p:nvSpPr>
        <p:spPr>
          <a:xfrm rot="5400000">
            <a:off x="4572000" y="1916832"/>
            <a:ext cx="2808312" cy="3384376"/>
          </a:xfrm>
          <a:prstGeom prst="wedgeEllipseCallo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860032" y="2708920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23,486 ondalık gösterimini  yüzde birler basağına yuvarlanmış şekli kaçtır ?</a:t>
            </a:r>
            <a:endParaRPr lang="tr-TR" sz="24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95536" y="4663328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DC9E1F"/>
              </a:buClr>
              <a:buFont typeface="Arial" pitchFamily="34" charset="0"/>
              <a:buChar char="•"/>
            </a:pPr>
            <a:r>
              <a:rPr lang="tr-TR" sz="2000" spc="30" dirty="0">
                <a:solidFill>
                  <a:srgbClr val="FFFFFF"/>
                </a:solidFill>
              </a:rPr>
              <a:t>A)23,48  B)0,48 C) 23,487 D) 23,49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6768244" y="530120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YANIT=D</a:t>
            </a:r>
            <a:endParaRPr lang="tr-TR" sz="3200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4"/>
            <a:ext cx="2447156" cy="266429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683568" y="47667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rgbClr val="FF0066"/>
                </a:solidFill>
              </a:rPr>
              <a:t>ÖRNEK :</a:t>
            </a:r>
            <a:endParaRPr lang="tr-TR" sz="3600" dirty="0">
              <a:solidFill>
                <a:srgbClr val="FF0066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497825" y="6273225"/>
            <a:ext cx="683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11</a:t>
            </a:r>
          </a:p>
          <a:p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26083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66"/>
                </a:solidFill>
              </a:rPr>
              <a:t>ÖRNEK:</a:t>
            </a:r>
            <a:endParaRPr lang="tr-TR" dirty="0">
              <a:solidFill>
                <a:srgbClr val="FF0066"/>
              </a:solidFill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1964918" cy="2664296"/>
          </a:xfrm>
        </p:spPr>
      </p:pic>
      <p:grpSp>
        <p:nvGrpSpPr>
          <p:cNvPr id="8" name="Grup 7"/>
          <p:cNvGrpSpPr/>
          <p:nvPr/>
        </p:nvGrpSpPr>
        <p:grpSpPr>
          <a:xfrm>
            <a:off x="2843808" y="1525001"/>
            <a:ext cx="4176464" cy="2952328"/>
            <a:chOff x="2843808" y="1525001"/>
            <a:chExt cx="4176464" cy="2952328"/>
          </a:xfrm>
        </p:grpSpPr>
        <p:sp>
          <p:nvSpPr>
            <p:cNvPr id="4" name="Bulut Belirtme Çizgisi 3"/>
            <p:cNvSpPr/>
            <p:nvPr/>
          </p:nvSpPr>
          <p:spPr>
            <a:xfrm>
              <a:off x="2843808" y="1525001"/>
              <a:ext cx="4176464" cy="2952328"/>
            </a:xfrm>
            <a:prstGeom prst="cloudCallou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FF99"/>
                </a:solidFill>
              </a:endParaRPr>
            </a:p>
          </p:txBody>
        </p:sp>
        <p:sp>
          <p:nvSpPr>
            <p:cNvPr id="6" name="Metin kutusu 5"/>
            <p:cNvSpPr txBox="1"/>
            <p:nvPr/>
          </p:nvSpPr>
          <p:spPr>
            <a:xfrm>
              <a:off x="3995936" y="1988840"/>
              <a:ext cx="266429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5,27 Ondalık gösteriminin onda birler basamağına göre yaklaşık değeri aşağıdakilerden hangisidir?</a:t>
              </a:r>
              <a:endParaRPr lang="tr-TR" sz="2400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611560" y="537321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A) 5,26 B) 5,3 C)5,2 D)5</a:t>
            </a:r>
            <a:endParaRPr lang="tr-TR" sz="28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868144" y="501317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YANIT =B</a:t>
            </a:r>
            <a:endParaRPr lang="tr-TR" sz="32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8244408" y="6237312"/>
            <a:ext cx="899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12</a:t>
            </a:r>
          </a:p>
          <a:p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12440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8136904" cy="5805264"/>
          </a:xfrm>
        </p:spPr>
        <p:txBody>
          <a:bodyPr/>
          <a:lstStyle/>
          <a:p>
            <a:r>
              <a:rPr lang="tr-TR" sz="2400" dirty="0" smtClean="0">
                <a:solidFill>
                  <a:srgbClr val="FF0066"/>
                </a:solidFill>
              </a:rPr>
              <a:t>Devirli Ondalık Gösterim </a:t>
            </a:r>
          </a:p>
          <a:p>
            <a:endParaRPr lang="tr-TR" dirty="0"/>
          </a:p>
          <a:p>
            <a:r>
              <a:rPr lang="tr-TR" sz="2000" dirty="0" smtClean="0"/>
              <a:t>Bir rasyonel sayı ondalık gösterim olarak yazıldığında ondalık kısımdaki sayılar belli bir rakamdan sonra tekrar ediyorsa bu tür ondalık gösterimlere </a:t>
            </a:r>
            <a:r>
              <a:rPr lang="tr-TR" sz="2000" dirty="0" smtClean="0">
                <a:solidFill>
                  <a:srgbClr val="FF0066"/>
                </a:solidFill>
              </a:rPr>
              <a:t>DEVİRLİ ONDALIK GÖSTERİMİ</a:t>
            </a:r>
            <a:r>
              <a:rPr lang="tr-TR" sz="2000" dirty="0" smtClean="0">
                <a:solidFill>
                  <a:srgbClr val="FF00FF"/>
                </a:solidFill>
              </a:rPr>
              <a:t> </a:t>
            </a:r>
            <a:r>
              <a:rPr lang="tr-TR" sz="2000" dirty="0" smtClean="0"/>
              <a:t>denir ve tekrar eden veya rakamların üzerine çizgi konularak gösterilir.</a:t>
            </a:r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7032"/>
            <a:ext cx="3143250" cy="13335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8777">
            <a:off x="2062461" y="5049377"/>
            <a:ext cx="49196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8316416" y="6273225"/>
            <a:ext cx="827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13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14665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lga 4"/>
          <p:cNvSpPr/>
          <p:nvPr/>
        </p:nvSpPr>
        <p:spPr>
          <a:xfrm>
            <a:off x="482414" y="425665"/>
            <a:ext cx="7992888" cy="5832648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Elif </a:t>
            </a:r>
            <a:r>
              <a:rPr lang="tr-TR" sz="40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Gençgül</a:t>
            </a:r>
            <a:r>
              <a:rPr lang="tr-TR" sz="4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tr-TR" sz="4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344</a:t>
            </a:r>
          </a:p>
          <a:p>
            <a:pPr algn="ctr"/>
            <a:r>
              <a:rPr lang="tr-TR" sz="4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Emine </a:t>
            </a:r>
            <a:r>
              <a:rPr lang="tr-TR" sz="4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</a:t>
            </a:r>
            <a:r>
              <a:rPr lang="tr-TR" sz="4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ezer </a:t>
            </a:r>
          </a:p>
          <a:p>
            <a:pPr algn="ctr"/>
            <a:r>
              <a:rPr lang="tr-TR" sz="4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487</a:t>
            </a:r>
          </a:p>
          <a:p>
            <a:pPr algn="ctr"/>
            <a:r>
              <a:rPr lang="tr-TR" sz="4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6/B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8316416" y="6273225"/>
            <a:ext cx="827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14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12685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66"/>
                </a:solidFill>
              </a:rPr>
              <a:t>ONDALIK GÖSTERİM</a:t>
            </a:r>
            <a:r>
              <a:rPr lang="tr-TR" dirty="0" smtClean="0">
                <a:solidFill>
                  <a:srgbClr val="00CC00"/>
                </a:solidFill>
              </a:rPr>
              <a:t/>
            </a:r>
            <a:br>
              <a:rPr lang="tr-TR" dirty="0" smtClean="0">
                <a:solidFill>
                  <a:srgbClr val="00CC00"/>
                </a:solidFill>
              </a:rPr>
            </a:br>
            <a:endParaRPr lang="tr-TR" dirty="0">
              <a:solidFill>
                <a:srgbClr val="00CC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9001000" cy="551723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tr-TR" sz="9600" dirty="0" smtClean="0">
                <a:solidFill>
                  <a:srgbClr val="FF0066"/>
                </a:solidFill>
              </a:rPr>
              <a:t>Tanım</a:t>
            </a:r>
            <a:r>
              <a:rPr lang="tr-TR" sz="7200" dirty="0" smtClean="0">
                <a:solidFill>
                  <a:srgbClr val="FF0066"/>
                </a:solidFill>
              </a:rPr>
              <a:t>: </a:t>
            </a:r>
            <a:r>
              <a:rPr lang="tr-TR" sz="8000" dirty="0" smtClean="0"/>
              <a:t>Kesir </a:t>
            </a:r>
            <a:r>
              <a:rPr lang="tr-TR" sz="8000" dirty="0" err="1" smtClean="0"/>
              <a:t>gösterimi,bölme</a:t>
            </a:r>
            <a:r>
              <a:rPr lang="tr-TR" sz="8000" dirty="0" smtClean="0"/>
              <a:t> işlemini ifade eder . Yani kesrin payının , paydasına bölünmesidir .</a:t>
            </a:r>
            <a:endParaRPr lang="tr-TR" sz="8000" dirty="0"/>
          </a:p>
          <a:p>
            <a:pPr marL="0" indent="0">
              <a:buNone/>
            </a:pPr>
            <a:r>
              <a:rPr lang="tr-TR" sz="8000" dirty="0"/>
              <a:t>Paydası 10 veya 10′un kuvveti biçiminde yazılabilen kesirlere ondalık </a:t>
            </a:r>
            <a:r>
              <a:rPr lang="tr-TR" sz="8000" dirty="0" smtClean="0"/>
              <a:t>kesirler denir</a:t>
            </a:r>
            <a:r>
              <a:rPr lang="tr-TR" sz="8000" dirty="0"/>
              <a:t>.</a:t>
            </a:r>
          </a:p>
          <a:p>
            <a:pPr marL="0" indent="0">
              <a:buNone/>
            </a:pPr>
            <a:r>
              <a:rPr lang="tr-TR" sz="5600" dirty="0"/>
              <a:t> </a:t>
            </a:r>
          </a:p>
          <a:p>
            <a:pPr marL="0" indent="0">
              <a:buNone/>
            </a:pPr>
            <a:r>
              <a:rPr lang="tr-TR" sz="11200" dirty="0"/>
              <a:t>Örnek</a:t>
            </a:r>
            <a:r>
              <a:rPr lang="tr-TR" sz="11200" dirty="0" smtClean="0"/>
              <a:t>:</a:t>
            </a:r>
            <a:endParaRPr lang="tr-TR" sz="11200" dirty="0"/>
          </a:p>
          <a:p>
            <a:pPr marL="0" indent="0">
              <a:buNone/>
            </a:pPr>
            <a:endParaRPr lang="tr-TR" sz="5600" dirty="0"/>
          </a:p>
          <a:p>
            <a:pPr marL="0" indent="0">
              <a:buNone/>
            </a:pPr>
            <a:r>
              <a:rPr lang="tr-TR" sz="5600" dirty="0" smtClean="0"/>
              <a:t> </a:t>
            </a:r>
            <a:endParaRPr lang="tr-TR" sz="5600" dirty="0"/>
          </a:p>
          <a:p>
            <a:pPr marL="0" indent="0">
              <a:buNone/>
            </a:pPr>
            <a:r>
              <a:rPr lang="tr-TR" sz="7200" dirty="0">
                <a:solidFill>
                  <a:srgbClr val="FF0066"/>
                </a:solidFill>
              </a:rPr>
              <a:t>ÖRNEK SORU</a:t>
            </a:r>
          </a:p>
          <a:p>
            <a:pPr marL="0" indent="0">
              <a:buNone/>
            </a:pPr>
            <a:r>
              <a:rPr lang="tr-TR" sz="7200" dirty="0"/>
              <a:t> </a:t>
            </a:r>
          </a:p>
          <a:p>
            <a:pPr marL="0" indent="0">
              <a:buNone/>
            </a:pPr>
            <a:r>
              <a:rPr lang="tr-TR" sz="7200" dirty="0"/>
              <a:t>Aşağıda okunuşları verilen ondalık kesirleri yazalım.</a:t>
            </a:r>
          </a:p>
          <a:p>
            <a:pPr marL="0" indent="0">
              <a:buNone/>
            </a:pPr>
            <a:r>
              <a:rPr lang="tr-TR" sz="7200" dirty="0"/>
              <a:t> </a:t>
            </a:r>
          </a:p>
          <a:p>
            <a:pPr marL="0" indent="0">
              <a:buNone/>
            </a:pPr>
            <a:r>
              <a:rPr lang="tr-TR" sz="7200" dirty="0"/>
              <a:t>a. Beş tam onda dört</a:t>
            </a:r>
          </a:p>
          <a:p>
            <a:pPr marL="0" indent="0">
              <a:buNone/>
            </a:pPr>
            <a:r>
              <a:rPr lang="tr-TR" sz="7200" dirty="0"/>
              <a:t> b. Seksen iki tam binde otuz iki</a:t>
            </a:r>
          </a:p>
          <a:p>
            <a:pPr marL="0" indent="0">
              <a:buNone/>
            </a:pPr>
            <a:r>
              <a:rPr lang="tr-TR" sz="7200" dirty="0"/>
              <a:t> c. Yüz yirmi üç tam binde yüz dört</a:t>
            </a:r>
          </a:p>
          <a:p>
            <a:pPr marL="0" indent="0">
              <a:buNone/>
            </a:pPr>
            <a:endParaRPr lang="tr-TR" sz="5600" dirty="0"/>
          </a:p>
          <a:p>
            <a:pPr marL="0" indent="0">
              <a:buNone/>
            </a:pP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23" y="2636911"/>
            <a:ext cx="1800200" cy="519683"/>
          </a:xfrm>
          <a:prstGeom prst="rect">
            <a:avLst/>
          </a:prstGeom>
        </p:spPr>
      </p:pic>
      <p:pic>
        <p:nvPicPr>
          <p:cNvPr id="2050" name="Picture 2" descr="C:\Users\Öğretmen\AppData\Local\Microsoft\Windows\Temporary Internet Files\Content.IE5\LDEWK353\MP90038769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244" y="3933056"/>
            <a:ext cx="2678764" cy="191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8388113" y="6273225"/>
            <a:ext cx="755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2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4615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66"/>
                </a:solidFill>
              </a:rPr>
              <a:t>ÖRNEK</a:t>
            </a:r>
            <a:endParaRPr lang="tr-TR" dirty="0">
              <a:solidFill>
                <a:srgbClr val="FF0066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sz="2000" dirty="0"/>
              <a:t>Aşağıda verilen ondalık kesirlerin okunuşlarını yazalım.</a:t>
            </a:r>
          </a:p>
          <a:p>
            <a:r>
              <a:rPr lang="tr-TR" sz="2000" dirty="0"/>
              <a:t> </a:t>
            </a:r>
            <a:r>
              <a:rPr lang="tr-TR" sz="2000" dirty="0" smtClean="0"/>
              <a:t>A. </a:t>
            </a:r>
            <a:r>
              <a:rPr lang="tr-TR" sz="2000" dirty="0"/>
              <a:t>3,48  </a:t>
            </a:r>
            <a:r>
              <a:rPr lang="tr-TR" sz="2000" dirty="0" smtClean="0"/>
              <a:t>B. </a:t>
            </a:r>
            <a:r>
              <a:rPr lang="tr-TR" sz="2000" dirty="0"/>
              <a:t>46,024  </a:t>
            </a:r>
            <a:r>
              <a:rPr lang="tr-TR" sz="2000" dirty="0" smtClean="0"/>
              <a:t>C. </a:t>
            </a:r>
            <a:r>
              <a:rPr lang="tr-TR" sz="2000" dirty="0"/>
              <a:t>18,003</a:t>
            </a:r>
          </a:p>
          <a:p>
            <a:r>
              <a:rPr lang="tr-TR" dirty="0"/>
              <a:t> </a:t>
            </a:r>
          </a:p>
          <a:p>
            <a:r>
              <a:rPr lang="tr-TR" sz="2400" dirty="0">
                <a:solidFill>
                  <a:srgbClr val="FF0066"/>
                </a:solidFill>
              </a:rPr>
              <a:t>ÇÖZÜM</a:t>
            </a:r>
          </a:p>
          <a:p>
            <a:r>
              <a:rPr lang="tr-TR" sz="2400" dirty="0"/>
              <a:t> </a:t>
            </a:r>
          </a:p>
          <a:p>
            <a:r>
              <a:rPr lang="tr-TR" sz="2400" dirty="0"/>
              <a:t>a. Üç tam yüzde kırk sekiz</a:t>
            </a:r>
          </a:p>
          <a:p>
            <a:r>
              <a:rPr lang="tr-TR" sz="2400" dirty="0"/>
              <a:t> b. Kırk altı tam binde yirmi dört</a:t>
            </a:r>
          </a:p>
          <a:p>
            <a:r>
              <a:rPr lang="tr-TR" sz="2400" dirty="0"/>
              <a:t> c. On sekiz tam binde üç</a:t>
            </a:r>
          </a:p>
          <a:p>
            <a:endParaRPr lang="tr-TR" dirty="0"/>
          </a:p>
        </p:txBody>
      </p:sp>
      <p:pic>
        <p:nvPicPr>
          <p:cNvPr id="1026" name="Picture 2" descr="C:\Users\Öğretmen\AppData\Local\Microsoft\Windows\Temporary Internet Files\Content.IE5\1EI2S089\MP90038568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1928191" cy="137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Öğretmen\AppData\Local\Microsoft\Windows\Temporary Internet Files\Content.IE5\FN6E8WCB\MP90038768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2535421" cy="180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8388424" y="6309320"/>
            <a:ext cx="755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3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5268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66"/>
                </a:solidFill>
              </a:rPr>
              <a:t>OndalIk</a:t>
            </a:r>
            <a:r>
              <a:rPr lang="tr-TR" dirty="0" smtClean="0">
                <a:solidFill>
                  <a:srgbClr val="FF0066"/>
                </a:solidFill>
              </a:rPr>
              <a:t> </a:t>
            </a:r>
            <a:r>
              <a:rPr lang="tr-TR" dirty="0" err="1" smtClean="0">
                <a:solidFill>
                  <a:srgbClr val="FF0066"/>
                </a:solidFill>
              </a:rPr>
              <a:t>Kesİrlerde</a:t>
            </a:r>
            <a:r>
              <a:rPr lang="tr-TR" dirty="0" smtClean="0">
                <a:solidFill>
                  <a:srgbClr val="FF0066"/>
                </a:solidFill>
              </a:rPr>
              <a:t> Çözümleme</a:t>
            </a:r>
            <a:br>
              <a:rPr lang="tr-TR" dirty="0" smtClean="0">
                <a:solidFill>
                  <a:srgbClr val="FF0066"/>
                </a:solidFill>
              </a:rPr>
            </a:br>
            <a:endParaRPr lang="tr-TR" dirty="0">
              <a:solidFill>
                <a:srgbClr val="FF0066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sz="2000" dirty="0" smtClean="0"/>
              <a:t>Bir ondalık kesrin basamak değerlerinin toplamı biçiminde yazılmasına </a:t>
            </a:r>
            <a:r>
              <a:rPr lang="tr-TR" sz="2000" dirty="0" smtClean="0">
                <a:solidFill>
                  <a:srgbClr val="FF0066"/>
                </a:solidFill>
              </a:rPr>
              <a:t>ondalık kesri çözümleme </a:t>
            </a:r>
            <a:r>
              <a:rPr lang="tr-TR" sz="2000" dirty="0" smtClean="0"/>
              <a:t>denir.</a:t>
            </a:r>
          </a:p>
          <a:p>
            <a:r>
              <a:rPr lang="tr-TR" dirty="0" smtClean="0"/>
              <a:t>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5" y="2708920"/>
            <a:ext cx="4191989" cy="26642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" b="16940"/>
          <a:stretch/>
        </p:blipFill>
        <p:spPr>
          <a:xfrm>
            <a:off x="4932040" y="2276872"/>
            <a:ext cx="4140857" cy="3342220"/>
          </a:xfrm>
          <a:prstGeom prst="rect">
            <a:avLst/>
          </a:prstGeom>
        </p:spPr>
      </p:pic>
      <p:pic>
        <p:nvPicPr>
          <p:cNvPr id="2053" name="Picture 5" descr="C:\Users\Öğretmen\AppData\Local\Microsoft\Windows\Temporary Internet Files\Content.IE5\1EI2S089\MP90039953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806704" cy="12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8386238" y="6283898"/>
            <a:ext cx="755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4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28508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7" r="986"/>
          <a:stretch/>
        </p:blipFill>
        <p:spPr>
          <a:xfrm>
            <a:off x="1691680" y="658862"/>
            <a:ext cx="5912868" cy="5074938"/>
          </a:xfrm>
        </p:spPr>
      </p:pic>
      <p:sp>
        <p:nvSpPr>
          <p:cNvPr id="5" name="Akış Çizelgesi: Harmanla 4"/>
          <p:cNvSpPr/>
          <p:nvPr/>
        </p:nvSpPr>
        <p:spPr>
          <a:xfrm>
            <a:off x="251520" y="382488"/>
            <a:ext cx="720080" cy="5616624"/>
          </a:xfrm>
          <a:prstGeom prst="flowChartCollat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82488"/>
            <a:ext cx="731837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8538318" y="6273225"/>
            <a:ext cx="60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5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992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66"/>
                </a:solidFill>
              </a:rPr>
              <a:t>SORU1:</a:t>
            </a:r>
            <a:br>
              <a:rPr lang="tr-TR" dirty="0" smtClean="0">
                <a:solidFill>
                  <a:srgbClr val="FF0066"/>
                </a:solidFill>
              </a:rPr>
            </a:br>
            <a:endParaRPr lang="tr-TR" dirty="0">
              <a:solidFill>
                <a:srgbClr val="FF0066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2897882" cy="2686358"/>
          </a:xfrm>
        </p:spPr>
      </p:pic>
      <p:sp>
        <p:nvSpPr>
          <p:cNvPr id="5" name="Dikdörtgen 4"/>
          <p:cNvSpPr/>
          <p:nvPr/>
        </p:nvSpPr>
        <p:spPr>
          <a:xfrm>
            <a:off x="3419872" y="1772816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Y</a:t>
            </a:r>
            <a:r>
              <a:rPr lang="tr-TR" sz="2800" dirty="0" smtClean="0"/>
              <a:t>andaki </a:t>
            </a:r>
            <a:r>
              <a:rPr lang="tr-TR" sz="2800" dirty="0"/>
              <a:t>öğrencilerden hangisi 63,705 ondalık kesrinin çözümlenmiş şeklini yanlış söylemiştir?</a:t>
            </a:r>
          </a:p>
          <a:p>
            <a:r>
              <a:rPr lang="tr-TR" sz="2800" dirty="0"/>
              <a:t> </a:t>
            </a:r>
          </a:p>
          <a:p>
            <a:r>
              <a:rPr lang="tr-TR" sz="2800" dirty="0"/>
              <a:t>A) Efe B) Berk C) Nil D) Gaye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388424" y="6258762"/>
            <a:ext cx="735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6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416643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66"/>
                </a:solidFill>
              </a:rPr>
              <a:t>ÇÖZÜM:</a:t>
            </a:r>
            <a:r>
              <a:rPr lang="tr-TR" dirty="0" smtClean="0">
                <a:solidFill>
                  <a:srgbClr val="00FF99"/>
                </a:solidFill>
              </a:rPr>
              <a:t/>
            </a:r>
            <a:br>
              <a:rPr lang="tr-TR" dirty="0" smtClean="0">
                <a:solidFill>
                  <a:srgbClr val="00FF99"/>
                </a:solidFill>
              </a:rPr>
            </a:br>
            <a:endParaRPr lang="tr-TR" dirty="0">
              <a:solidFill>
                <a:srgbClr val="00FF99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75087"/>
            <a:ext cx="4158716" cy="322005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578616" y="148241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/>
              <a:t>O halde, Gaye 63,705 ondalık kesrinin çözümlenmiş şeklini yanlış söylemiştir.</a:t>
            </a:r>
          </a:p>
          <a:p>
            <a:r>
              <a:rPr lang="tr-TR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6084168" y="4936811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/>
              <a:t>Yanıt D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8388424" y="6165304"/>
            <a:ext cx="755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7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21739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78" y="476672"/>
            <a:ext cx="3139218" cy="5266928"/>
          </a:xfrm>
        </p:spPr>
      </p:pic>
      <p:sp>
        <p:nvSpPr>
          <p:cNvPr id="3" name="Dikdörtgen 2"/>
          <p:cNvSpPr/>
          <p:nvPr/>
        </p:nvSpPr>
        <p:spPr>
          <a:xfrm>
            <a:off x="3779912" y="19168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/>
              <a:t>38,465 ondalık </a:t>
            </a:r>
            <a:r>
              <a:rPr lang="tr-TR" sz="2400" dirty="0" err="1"/>
              <a:t>kesirinin</a:t>
            </a:r>
            <a:r>
              <a:rPr lang="tr-TR" sz="2400" dirty="0"/>
              <a:t> okunuşu “otuz sekiz tam binde dört yüz altmış </a:t>
            </a:r>
            <a:r>
              <a:rPr lang="tr-TR" sz="2400" dirty="0" err="1"/>
              <a:t>beş”tir</a:t>
            </a:r>
            <a:r>
              <a:rPr lang="tr-TR" sz="2400" dirty="0"/>
              <a:t>. 38,465 ondalık kesrinin kesir kısmı 0 ile1 arasında  bir kesir belirtir.</a:t>
            </a:r>
          </a:p>
          <a:p>
            <a:r>
              <a:rPr lang="tr-TR" sz="2400" dirty="0"/>
              <a:t> O halde,</a:t>
            </a:r>
          </a:p>
          <a:p>
            <a:r>
              <a:rPr lang="tr-TR" sz="2400" dirty="0"/>
              <a:t> 0 &lt; 0,465 &lt; 1′dir.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283968" y="908720"/>
            <a:ext cx="22044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dirty="0">
                <a:solidFill>
                  <a:srgbClr val="FF0066"/>
                </a:solidFill>
              </a:rPr>
              <a:t>SORU 2: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172400" y="6260609"/>
            <a:ext cx="9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8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209194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0066"/>
                </a:solidFill>
              </a:rPr>
              <a:t>OndalIk</a:t>
            </a:r>
            <a:r>
              <a:rPr lang="tr-TR" dirty="0" smtClean="0">
                <a:solidFill>
                  <a:srgbClr val="FF0066"/>
                </a:solidFill>
              </a:rPr>
              <a:t> </a:t>
            </a:r>
            <a:r>
              <a:rPr lang="tr-TR" dirty="0" err="1" smtClean="0">
                <a:solidFill>
                  <a:srgbClr val="FF0066"/>
                </a:solidFill>
              </a:rPr>
              <a:t>Kesİrlerİ</a:t>
            </a:r>
            <a:r>
              <a:rPr lang="tr-TR" dirty="0" smtClean="0">
                <a:solidFill>
                  <a:srgbClr val="FF0066"/>
                </a:solidFill>
              </a:rPr>
              <a:t> Yuvarlama</a:t>
            </a:r>
            <a:br>
              <a:rPr lang="tr-TR" dirty="0" smtClean="0">
                <a:solidFill>
                  <a:srgbClr val="FF0066"/>
                </a:solidFill>
              </a:rPr>
            </a:br>
            <a:endParaRPr lang="tr-TR" dirty="0">
              <a:solidFill>
                <a:srgbClr val="FF0066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r>
              <a:rPr lang="tr-TR" sz="2600" dirty="0" smtClean="0">
                <a:solidFill>
                  <a:srgbClr val="FF0066"/>
                </a:solidFill>
              </a:rPr>
              <a:t>Açıklama 1 : </a:t>
            </a:r>
            <a:r>
              <a:rPr lang="tr-TR" sz="2600" dirty="0" smtClean="0"/>
              <a:t>Yuvarlanması istenen basamaktan bir önceki basamakta bulunan rakam ile 5 arasında karşılaştırma yapılır. Bu basamaktaki rakam 5’e eşit veya 5’ten büyükse bir arttırılır, 5’ten küçükse rakam değişmez.</a:t>
            </a:r>
          </a:p>
        </p:txBody>
      </p:sp>
      <p:pic>
        <p:nvPicPr>
          <p:cNvPr id="1027" name="Picture 3" descr="C:\Users\Öğretmen\AppData\Local\Microsoft\Windows\Temporary Internet Files\Content.IE5\FN6E8WCB\MC9003252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87" y="4293096"/>
            <a:ext cx="2330231" cy="15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Öğretmen\AppData\Local\Microsoft\Windows\Temporary Internet Files\Content.IE5\LDEWK353\MC9002292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5466"/>
            <a:ext cx="2252635" cy="162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95536" y="2708920"/>
            <a:ext cx="69847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dirty="0" smtClean="0"/>
              <a:t>Eğer tam sayı olarak yuvarlarsa derse birler basamağına bakarız. Kurallar burada da geçerlidir.</a:t>
            </a:r>
            <a:endParaRPr lang="tr-TR" sz="26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8172400" y="6273225"/>
            <a:ext cx="97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/>
              <a:t>9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96183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fuk">
  <a:themeElements>
    <a:clrScheme name="Ufuk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Ufuk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Ufuk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526</TotalTime>
  <Words>453</Words>
  <Application>Microsoft Office PowerPoint</Application>
  <PresentationFormat>Ekran Gösterisi (4:3)</PresentationFormat>
  <Paragraphs>85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Ufuk</vt:lpstr>
      <vt:lpstr>PowerPoint Sunusu</vt:lpstr>
      <vt:lpstr>ONDALIK GÖSTERİM </vt:lpstr>
      <vt:lpstr>ÖRNEK</vt:lpstr>
      <vt:lpstr>OndalIk Kesİrlerde Çözümleme </vt:lpstr>
      <vt:lpstr>PowerPoint Sunusu</vt:lpstr>
      <vt:lpstr>SORU1: </vt:lpstr>
      <vt:lpstr>ÇÖZÜM: </vt:lpstr>
      <vt:lpstr>PowerPoint Sunusu</vt:lpstr>
      <vt:lpstr>OndalIk Kesİrlerİ Yuvarlama </vt:lpstr>
      <vt:lpstr>Örnekler:</vt:lpstr>
      <vt:lpstr>PowerPoint Sunusu</vt:lpstr>
      <vt:lpstr>ÖRNEK: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Öğretmen</dc:creator>
  <cp:lastModifiedBy>Öğretmen</cp:lastModifiedBy>
  <cp:revision>44</cp:revision>
  <dcterms:created xsi:type="dcterms:W3CDTF">2014-10-08T08:00:47Z</dcterms:created>
  <dcterms:modified xsi:type="dcterms:W3CDTF">2014-12-24T10:14:36Z</dcterms:modified>
</cp:coreProperties>
</file>