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1" r:id="rId2"/>
    <p:sldId id="346" r:id="rId3"/>
    <p:sldId id="371" r:id="rId4"/>
    <p:sldId id="372" r:id="rId5"/>
    <p:sldId id="374" r:id="rId6"/>
    <p:sldId id="375" r:id="rId7"/>
    <p:sldId id="376" r:id="rId8"/>
    <p:sldId id="377" r:id="rId9"/>
    <p:sldId id="361" r:id="rId10"/>
    <p:sldId id="370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62" r:id="rId19"/>
    <p:sldId id="344" r:id="rId20"/>
  </p:sldIdLst>
  <p:sldSz cx="11704638" cy="6583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4">
          <p15:clr>
            <a:srgbClr val="A4A3A4"/>
          </p15:clr>
        </p15:guide>
        <p15:guide id="2" pos="36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4A1"/>
    <a:srgbClr val="980000"/>
    <a:srgbClr val="690FB3"/>
    <a:srgbClr val="D8BCF9"/>
    <a:srgbClr val="A178F9"/>
    <a:srgbClr val="FF5D2C"/>
    <a:srgbClr val="FF867A"/>
    <a:srgbClr val="C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708" y="66"/>
      </p:cViewPr>
      <p:guideLst>
        <p:guide orient="horz" pos="2074"/>
        <p:guide pos="36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E7FAC-4486-1C4B-8F69-C51660E863AB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7FB92-1374-3645-93B5-B32745DE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82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82D10-BF45-7749-AD5E-1FBA3C9653DA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4A8BC-CEE1-1547-AA3B-E90BB0EDB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638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848" y="2045110"/>
            <a:ext cx="9948942" cy="1411156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696" y="3730572"/>
            <a:ext cx="8193247" cy="1682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7482-0584-E448-A49C-6318E617AE79}" type="datetime1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EC64-2B56-EB49-A0F3-5BD38FA2CF83}" type="datetime1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5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63368" y="252972"/>
            <a:ext cx="3369148" cy="5391652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9830" y="252972"/>
            <a:ext cx="9918461" cy="5391652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F258-7C58-C34F-B671-882CA1B2CE21}" type="datetime1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2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C208-3891-984C-92DF-6F4A8B116B90}" type="datetime1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5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86" y="4230421"/>
            <a:ext cx="9948942" cy="130752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586" y="2790311"/>
            <a:ext cx="9948942" cy="144011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8705-AA71-6A4D-BE9E-EBEED74D872C}" type="datetime1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2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830" y="1475161"/>
            <a:ext cx="6642788" cy="416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7695" y="1475161"/>
            <a:ext cx="6644821" cy="416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011B-74C1-C342-BDA2-C04293A9D724}" type="datetime1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6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2" y="263640"/>
            <a:ext cx="10534174" cy="10972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473637"/>
            <a:ext cx="5171581" cy="6141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232" y="2087779"/>
            <a:ext cx="5171581" cy="37930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5794" y="1473637"/>
            <a:ext cx="5173613" cy="6141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5794" y="2087779"/>
            <a:ext cx="5173613" cy="37930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415F-F9B7-6746-AC1F-BF13EB6E6EDE}" type="datetime1">
              <a:rPr lang="en-US" smtClean="0"/>
              <a:t>7/24/2014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8B8-6D06-9E44-9D94-ED941F3BF8B1}" type="datetime1">
              <a:rPr lang="en-US" smtClean="0"/>
              <a:t>7/24/2014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5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B518-BE1C-6B45-89FE-33EA6EB8086A}" type="datetime1">
              <a:rPr lang="en-US" smtClean="0"/>
              <a:t>7/24/2014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2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3" y="262116"/>
            <a:ext cx="3850745" cy="11155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188" y="262116"/>
            <a:ext cx="6543218" cy="56187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5233" y="1377630"/>
            <a:ext cx="3850745" cy="45032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1954-D695-1645-BB49-B497FB4987D0}" type="datetime1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91" y="4608354"/>
            <a:ext cx="7022783" cy="5440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94191" y="588236"/>
            <a:ext cx="7022783" cy="3950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91" y="5152397"/>
            <a:ext cx="7022783" cy="772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AD56-7981-A349-8C8C-80CE55D7E4BB}" type="datetime1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4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5232" y="263640"/>
            <a:ext cx="10534174" cy="1097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536119"/>
            <a:ext cx="10534174" cy="4344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232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C1E37-65B6-8343-9A36-2A1BE63C4609}" type="datetime1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9085" y="6101803"/>
            <a:ext cx="3706469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24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86002" y="1753498"/>
            <a:ext cx="7357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DOĞRUSAL DENKLEM SİSTEMLERİNİN      GRAFİK İLE ÇÖZÜMÜ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86002" y="138798"/>
            <a:ext cx="5560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11192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10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9845" y="697965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Pro"/>
                <a:cs typeface="Myriad Pro"/>
              </a:rPr>
              <a:t>ÖRNEK :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yriad Pro"/>
              <a:cs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03352" y="775164"/>
            <a:ext cx="9189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=2x-4</a:t>
            </a:r>
          </a:p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=-2x</a:t>
            </a:r>
            <a:endParaRPr lang="en-US" sz="2000" dirty="0">
              <a:solidFill>
                <a:srgbClr val="0000FF"/>
              </a:solidFill>
              <a:latin typeface="Myriad Pro"/>
              <a:cs typeface="Myriad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19972" y="789223"/>
            <a:ext cx="5858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Yanda verilen denklem sisteminin çözüm kümesini </a:t>
            </a:r>
          </a:p>
          <a:p>
            <a:r>
              <a:rPr lang="en-US" sz="2000" dirty="0">
                <a:latin typeface="Myriad Pro"/>
                <a:cs typeface="Myriad Pro"/>
              </a:rPr>
              <a:t>g</a:t>
            </a:r>
            <a:r>
              <a:rPr lang="tr-TR" sz="2000" dirty="0" err="1" smtClean="0">
                <a:latin typeface="Myriad Pro"/>
                <a:cs typeface="Myriad Pro"/>
              </a:rPr>
              <a:t>rafik</a:t>
            </a:r>
            <a:r>
              <a:rPr lang="tr-TR" sz="2000" dirty="0" smtClean="0">
                <a:latin typeface="Myriad Pro"/>
                <a:cs typeface="Myriad Pro"/>
              </a:rPr>
              <a:t> çizerek bulalım.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86001" y="138798"/>
            <a:ext cx="5730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01903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11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9845" y="697965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Pro"/>
                <a:cs typeface="Myriad Pro"/>
              </a:rPr>
              <a:t>ÖRNEK :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yriad Pro"/>
              <a:cs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77226" y="775164"/>
            <a:ext cx="9189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=2x-4</a:t>
            </a:r>
          </a:p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=-2x</a:t>
            </a:r>
            <a:endParaRPr lang="en-US" sz="2000" dirty="0">
              <a:solidFill>
                <a:srgbClr val="0000FF"/>
              </a:solidFill>
              <a:latin typeface="Myriad Pro"/>
              <a:cs typeface="Myriad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72224" y="789223"/>
            <a:ext cx="5559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Yanda verilen denklem sisteminin çözüm kümesini </a:t>
            </a:r>
          </a:p>
          <a:p>
            <a:r>
              <a:rPr lang="en-US" sz="2000" dirty="0">
                <a:latin typeface="Myriad Pro"/>
                <a:cs typeface="Myriad Pro"/>
              </a:rPr>
              <a:t>g</a:t>
            </a:r>
            <a:r>
              <a:rPr lang="tr-TR" sz="2000" dirty="0" err="1" smtClean="0">
                <a:latin typeface="Myriad Pro"/>
                <a:cs typeface="Myriad Pro"/>
              </a:rPr>
              <a:t>rafik</a:t>
            </a:r>
            <a:r>
              <a:rPr lang="tr-TR" sz="2000" dirty="0" smtClean="0">
                <a:latin typeface="Myriad Pro"/>
                <a:cs typeface="Myriad Pro"/>
              </a:rPr>
              <a:t> çizerek bulalım.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845" y="1557776"/>
            <a:ext cx="245938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0000FF"/>
                </a:solidFill>
                <a:latin typeface="Myriad Pro"/>
                <a:cs typeface="Myriad Pro"/>
              </a:rPr>
              <a:t>y=2x-4 </a:t>
            </a:r>
            <a:r>
              <a:rPr lang="tr-TR" sz="2000" dirty="0">
                <a:latin typeface="Myriad Pro"/>
                <a:cs typeface="Myriad Pro"/>
              </a:rPr>
              <a:t>denklemi </a:t>
            </a:r>
            <a:r>
              <a:rPr lang="tr-TR" sz="2000" dirty="0" smtClean="0">
                <a:latin typeface="Myriad Pro"/>
                <a:cs typeface="Myriad Pro"/>
              </a:rPr>
              <a:t>için;</a:t>
            </a:r>
          </a:p>
          <a:p>
            <a:endParaRPr lang="tr-TR" sz="2000" dirty="0">
              <a:latin typeface="Myriad Pro"/>
              <a:cs typeface="Myriad Pro"/>
            </a:endParaRPr>
          </a:p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r>
              <a:rPr lang="tr-TR" sz="2000" dirty="0">
                <a:latin typeface="Myriad Pro"/>
                <a:cs typeface="Myriad Pro"/>
              </a:rPr>
              <a:t>=0 </a:t>
            </a:r>
            <a:r>
              <a:rPr lang="tr-TR" sz="2000" dirty="0" smtClean="0">
                <a:latin typeface="Myriad Pro"/>
                <a:cs typeface="Myriad Pro"/>
              </a:rPr>
              <a:t> ise y</a:t>
            </a:r>
            <a:r>
              <a:rPr lang="tr-TR" sz="2000" dirty="0">
                <a:latin typeface="Myriad Pro"/>
                <a:cs typeface="Myriad Pro"/>
              </a:rPr>
              <a:t>=-</a:t>
            </a:r>
            <a:r>
              <a:rPr lang="tr-TR" sz="2000" dirty="0" smtClean="0">
                <a:latin typeface="Myriad Pro"/>
                <a:cs typeface="Myriad Pro"/>
              </a:rPr>
              <a:t>4  </a:t>
            </a:r>
          </a:p>
          <a:p>
            <a:r>
              <a:rPr lang="tr-TR" sz="2000" dirty="0" smtClean="0">
                <a:latin typeface="Myriad Pro"/>
                <a:cs typeface="Myriad Pro"/>
              </a:rPr>
              <a:t>y</a:t>
            </a:r>
            <a:r>
              <a:rPr lang="tr-TR" sz="2000" dirty="0">
                <a:latin typeface="Myriad Pro"/>
                <a:cs typeface="Myriad Pro"/>
              </a:rPr>
              <a:t>=</a:t>
            </a:r>
            <a:r>
              <a:rPr lang="tr-TR" sz="2000" dirty="0" smtClean="0">
                <a:latin typeface="Myriad Pro"/>
                <a:cs typeface="Myriad Pro"/>
              </a:rPr>
              <a:t>0  ise </a:t>
            </a:r>
            <a:r>
              <a:rPr lang="tr-TR" sz="2000" dirty="0">
                <a:latin typeface="Myriad Pro"/>
                <a:cs typeface="Myriad Pro"/>
              </a:rPr>
              <a:t>x=2 </a:t>
            </a:r>
            <a:endParaRPr lang="tr-TR" sz="2000" dirty="0" smtClean="0">
              <a:latin typeface="Myriad Pro"/>
              <a:cs typeface="Myriad Pro"/>
            </a:endParaRPr>
          </a:p>
          <a:p>
            <a:r>
              <a:rPr lang="tr-TR" sz="2000" dirty="0" smtClean="0">
                <a:latin typeface="Myriad Pro"/>
                <a:cs typeface="Myriad Pro"/>
              </a:rPr>
              <a:t>bulunur</a:t>
            </a:r>
            <a:r>
              <a:rPr lang="tr-TR" sz="2000" dirty="0">
                <a:latin typeface="Myriad Pro"/>
                <a:cs typeface="Myriad Pro"/>
              </a:rPr>
              <a:t>.</a:t>
            </a:r>
            <a:r>
              <a:rPr lang="en-US" sz="2000" dirty="0">
                <a:latin typeface="Myriad Pro"/>
                <a:cs typeface="Myriad Pro"/>
              </a:rPr>
              <a:t>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86001" y="138798"/>
            <a:ext cx="584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34096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9845" y="697965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Pro"/>
                <a:cs typeface="Myriad Pro"/>
              </a:rPr>
              <a:t>ÖRNEK :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yriad Pro"/>
              <a:cs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77226" y="775164"/>
            <a:ext cx="9189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=2x-4</a:t>
            </a:r>
          </a:p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=-2x</a:t>
            </a:r>
            <a:endParaRPr lang="en-US" sz="2000" dirty="0">
              <a:solidFill>
                <a:srgbClr val="0000FF"/>
              </a:solidFill>
              <a:latin typeface="Myriad Pro"/>
              <a:cs typeface="Myriad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46098" y="789223"/>
            <a:ext cx="5559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Yanda verilen denklem sisteminin çözüm kümesini </a:t>
            </a:r>
          </a:p>
          <a:p>
            <a:r>
              <a:rPr lang="en-US" sz="2000" dirty="0">
                <a:latin typeface="Myriad Pro"/>
                <a:cs typeface="Myriad Pro"/>
              </a:rPr>
              <a:t>g</a:t>
            </a:r>
            <a:r>
              <a:rPr lang="tr-TR" sz="2000" dirty="0" err="1" smtClean="0">
                <a:latin typeface="Myriad Pro"/>
                <a:cs typeface="Myriad Pro"/>
              </a:rPr>
              <a:t>rafik</a:t>
            </a:r>
            <a:r>
              <a:rPr lang="tr-TR" sz="2000" dirty="0" smtClean="0">
                <a:latin typeface="Myriad Pro"/>
                <a:cs typeface="Myriad Pro"/>
              </a:rPr>
              <a:t> çizerek bulalım.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845" y="1557776"/>
            <a:ext cx="245938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0000FF"/>
                </a:solidFill>
                <a:latin typeface="Myriad Pro"/>
                <a:cs typeface="Myriad Pro"/>
              </a:rPr>
              <a:t>y=2x-4 </a:t>
            </a:r>
            <a:r>
              <a:rPr lang="tr-TR" sz="2000" dirty="0">
                <a:latin typeface="Myriad Pro"/>
                <a:cs typeface="Myriad Pro"/>
              </a:rPr>
              <a:t>denklemi </a:t>
            </a:r>
            <a:r>
              <a:rPr lang="tr-TR" sz="2000" dirty="0" smtClean="0">
                <a:latin typeface="Myriad Pro"/>
                <a:cs typeface="Myriad Pro"/>
              </a:rPr>
              <a:t>için;</a:t>
            </a:r>
          </a:p>
          <a:p>
            <a:endParaRPr lang="tr-TR" sz="2000" dirty="0">
              <a:latin typeface="Myriad Pro"/>
              <a:cs typeface="Myriad Pro"/>
            </a:endParaRPr>
          </a:p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r>
              <a:rPr lang="tr-TR" sz="2000" dirty="0">
                <a:latin typeface="Myriad Pro"/>
                <a:cs typeface="Myriad Pro"/>
              </a:rPr>
              <a:t>=0 </a:t>
            </a:r>
            <a:r>
              <a:rPr lang="tr-TR" sz="2000" dirty="0" smtClean="0">
                <a:latin typeface="Myriad Pro"/>
                <a:cs typeface="Myriad Pro"/>
              </a:rPr>
              <a:t> ise y</a:t>
            </a:r>
            <a:r>
              <a:rPr lang="tr-TR" sz="2000" dirty="0">
                <a:latin typeface="Myriad Pro"/>
                <a:cs typeface="Myriad Pro"/>
              </a:rPr>
              <a:t>=-</a:t>
            </a:r>
            <a:r>
              <a:rPr lang="tr-TR" sz="2000" dirty="0" smtClean="0">
                <a:latin typeface="Myriad Pro"/>
                <a:cs typeface="Myriad Pro"/>
              </a:rPr>
              <a:t>4  </a:t>
            </a:r>
          </a:p>
          <a:p>
            <a:r>
              <a:rPr lang="tr-TR" sz="2000" dirty="0" smtClean="0">
                <a:latin typeface="Myriad Pro"/>
                <a:cs typeface="Myriad Pro"/>
              </a:rPr>
              <a:t>y</a:t>
            </a:r>
            <a:r>
              <a:rPr lang="tr-TR" sz="2000" dirty="0">
                <a:latin typeface="Myriad Pro"/>
                <a:cs typeface="Myriad Pro"/>
              </a:rPr>
              <a:t>=</a:t>
            </a:r>
            <a:r>
              <a:rPr lang="tr-TR" sz="2000" dirty="0" smtClean="0">
                <a:latin typeface="Myriad Pro"/>
                <a:cs typeface="Myriad Pro"/>
              </a:rPr>
              <a:t>0  ise </a:t>
            </a:r>
            <a:r>
              <a:rPr lang="tr-TR" sz="2000" dirty="0">
                <a:latin typeface="Myriad Pro"/>
                <a:cs typeface="Myriad Pro"/>
              </a:rPr>
              <a:t>x=2 </a:t>
            </a:r>
            <a:endParaRPr lang="tr-TR" sz="2000" dirty="0" smtClean="0">
              <a:latin typeface="Myriad Pro"/>
              <a:cs typeface="Myriad Pro"/>
            </a:endParaRPr>
          </a:p>
          <a:p>
            <a:r>
              <a:rPr lang="tr-TR" sz="2000" dirty="0" smtClean="0">
                <a:latin typeface="Myriad Pro"/>
                <a:cs typeface="Myriad Pro"/>
              </a:rPr>
              <a:t>bulunur</a:t>
            </a:r>
            <a:r>
              <a:rPr lang="tr-TR" sz="2000" dirty="0">
                <a:latin typeface="Myriad Pro"/>
                <a:cs typeface="Myriad Pro"/>
              </a:rPr>
              <a:t>.</a:t>
            </a:r>
            <a:r>
              <a:rPr lang="en-US" sz="2000" dirty="0">
                <a:latin typeface="Myriad Pro"/>
                <a:cs typeface="Myriad Pro"/>
              </a:rPr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193486" y="2365640"/>
            <a:ext cx="1872698" cy="0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9761" y="1694990"/>
            <a:ext cx="0" cy="1327017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330951" y="1835236"/>
            <a:ext cx="303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0951" y="2502175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y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82089" y="250217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9501" y="2502175"/>
            <a:ext cx="3949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-4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94126" y="182882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86834" y="1801693"/>
            <a:ext cx="316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2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86002" y="138798"/>
            <a:ext cx="5651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6497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9845" y="697965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Pro"/>
                <a:cs typeface="Myriad Pro"/>
              </a:rPr>
              <a:t>ÖRNEK :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yriad Pro"/>
              <a:cs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03352" y="775164"/>
            <a:ext cx="9189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=2x-4</a:t>
            </a:r>
          </a:p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=-2x</a:t>
            </a:r>
            <a:endParaRPr lang="en-US" sz="2000" dirty="0">
              <a:solidFill>
                <a:srgbClr val="0000FF"/>
              </a:solidFill>
              <a:latin typeface="Myriad Pro"/>
              <a:cs typeface="Myriad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24476" y="789223"/>
            <a:ext cx="5559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Yanda verilen denklem sisteminin çözüm kümesini </a:t>
            </a:r>
          </a:p>
          <a:p>
            <a:r>
              <a:rPr lang="en-US" sz="2000" dirty="0">
                <a:latin typeface="Myriad Pro"/>
                <a:cs typeface="Myriad Pro"/>
              </a:rPr>
              <a:t>g</a:t>
            </a:r>
            <a:r>
              <a:rPr lang="tr-TR" sz="2000" dirty="0" err="1" smtClean="0">
                <a:latin typeface="Myriad Pro"/>
                <a:cs typeface="Myriad Pro"/>
              </a:rPr>
              <a:t>rafik</a:t>
            </a:r>
            <a:r>
              <a:rPr lang="tr-TR" sz="2000" dirty="0" smtClean="0">
                <a:latin typeface="Myriad Pro"/>
                <a:cs typeface="Myriad Pro"/>
              </a:rPr>
              <a:t> çizerek bulalım.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845" y="1557776"/>
            <a:ext cx="245938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0000FF"/>
                </a:solidFill>
                <a:latin typeface="Myriad Pro"/>
                <a:cs typeface="Myriad Pro"/>
              </a:rPr>
              <a:t>y=2x-4 </a:t>
            </a:r>
            <a:r>
              <a:rPr lang="tr-TR" sz="2000" dirty="0">
                <a:latin typeface="Myriad Pro"/>
                <a:cs typeface="Myriad Pro"/>
              </a:rPr>
              <a:t>denklemi </a:t>
            </a:r>
            <a:r>
              <a:rPr lang="tr-TR" sz="2000" dirty="0" smtClean="0">
                <a:latin typeface="Myriad Pro"/>
                <a:cs typeface="Myriad Pro"/>
              </a:rPr>
              <a:t>için;</a:t>
            </a:r>
          </a:p>
          <a:p>
            <a:endParaRPr lang="tr-TR" sz="2000" dirty="0">
              <a:latin typeface="Myriad Pro"/>
              <a:cs typeface="Myriad Pro"/>
            </a:endParaRPr>
          </a:p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r>
              <a:rPr lang="tr-TR" sz="2000" dirty="0">
                <a:latin typeface="Myriad Pro"/>
                <a:cs typeface="Myriad Pro"/>
              </a:rPr>
              <a:t>=0 </a:t>
            </a:r>
            <a:r>
              <a:rPr lang="tr-TR" sz="2000" dirty="0" smtClean="0">
                <a:latin typeface="Myriad Pro"/>
                <a:cs typeface="Myriad Pro"/>
              </a:rPr>
              <a:t> ise y</a:t>
            </a:r>
            <a:r>
              <a:rPr lang="tr-TR" sz="2000" dirty="0">
                <a:latin typeface="Myriad Pro"/>
                <a:cs typeface="Myriad Pro"/>
              </a:rPr>
              <a:t>=-</a:t>
            </a:r>
            <a:r>
              <a:rPr lang="tr-TR" sz="2000" dirty="0" smtClean="0">
                <a:latin typeface="Myriad Pro"/>
                <a:cs typeface="Myriad Pro"/>
              </a:rPr>
              <a:t>4  </a:t>
            </a:r>
          </a:p>
          <a:p>
            <a:r>
              <a:rPr lang="tr-TR" sz="2000" dirty="0" smtClean="0">
                <a:latin typeface="Myriad Pro"/>
                <a:cs typeface="Myriad Pro"/>
              </a:rPr>
              <a:t>y</a:t>
            </a:r>
            <a:r>
              <a:rPr lang="tr-TR" sz="2000" dirty="0">
                <a:latin typeface="Myriad Pro"/>
                <a:cs typeface="Myriad Pro"/>
              </a:rPr>
              <a:t>=</a:t>
            </a:r>
            <a:r>
              <a:rPr lang="tr-TR" sz="2000" dirty="0" smtClean="0">
                <a:latin typeface="Myriad Pro"/>
                <a:cs typeface="Myriad Pro"/>
              </a:rPr>
              <a:t>0  ise </a:t>
            </a:r>
            <a:r>
              <a:rPr lang="tr-TR" sz="2000" dirty="0">
                <a:latin typeface="Myriad Pro"/>
                <a:cs typeface="Myriad Pro"/>
              </a:rPr>
              <a:t>x=2 </a:t>
            </a:r>
            <a:endParaRPr lang="tr-TR" sz="2000" dirty="0" smtClean="0">
              <a:latin typeface="Myriad Pro"/>
              <a:cs typeface="Myriad Pro"/>
            </a:endParaRPr>
          </a:p>
          <a:p>
            <a:r>
              <a:rPr lang="tr-TR" sz="2000" dirty="0" smtClean="0">
                <a:latin typeface="Myriad Pro"/>
                <a:cs typeface="Myriad Pro"/>
              </a:rPr>
              <a:t>bulunur</a:t>
            </a:r>
            <a:r>
              <a:rPr lang="tr-TR" sz="2000" dirty="0">
                <a:latin typeface="Myriad Pro"/>
                <a:cs typeface="Myriad Pro"/>
              </a:rPr>
              <a:t>.</a:t>
            </a:r>
            <a:r>
              <a:rPr lang="en-US" sz="2000" dirty="0">
                <a:latin typeface="Myriad Pro"/>
                <a:cs typeface="Myriad Pro"/>
              </a:rPr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193486" y="2365640"/>
            <a:ext cx="1872698" cy="0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9761" y="1694990"/>
            <a:ext cx="0" cy="1327017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330951" y="1835236"/>
            <a:ext cx="303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0951" y="2502175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y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82089" y="250217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9501" y="2502175"/>
            <a:ext cx="3949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-4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94126" y="182882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86834" y="1801693"/>
            <a:ext cx="316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2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86001" y="138798"/>
            <a:ext cx="5717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91655" y="1795003"/>
            <a:ext cx="335336" cy="1241273"/>
          </a:xfrm>
          <a:prstGeom prst="round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667738" y="1802139"/>
            <a:ext cx="335336" cy="1241273"/>
          </a:xfrm>
          <a:prstGeom prst="round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3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9845" y="697965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Pro"/>
                <a:cs typeface="Myriad Pro"/>
              </a:rPr>
              <a:t>ÖRNEK :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yriad Pro"/>
              <a:cs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77226" y="775164"/>
            <a:ext cx="9189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=2x-4</a:t>
            </a:r>
          </a:p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=-2x</a:t>
            </a:r>
            <a:endParaRPr lang="en-US" sz="2000" dirty="0">
              <a:solidFill>
                <a:srgbClr val="0000FF"/>
              </a:solidFill>
              <a:latin typeface="Myriad Pro"/>
              <a:cs typeface="Myriad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72224" y="789223"/>
            <a:ext cx="5559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Yanda verilen denklem sisteminin çözüm kümesini </a:t>
            </a:r>
          </a:p>
          <a:p>
            <a:r>
              <a:rPr lang="en-US" sz="2000" dirty="0">
                <a:latin typeface="Myriad Pro"/>
                <a:cs typeface="Myriad Pro"/>
              </a:rPr>
              <a:t>g</a:t>
            </a:r>
            <a:r>
              <a:rPr lang="tr-TR" sz="2000" dirty="0" err="1" smtClean="0">
                <a:latin typeface="Myriad Pro"/>
                <a:cs typeface="Myriad Pro"/>
              </a:rPr>
              <a:t>rafik</a:t>
            </a:r>
            <a:r>
              <a:rPr lang="tr-TR" sz="2000" dirty="0" smtClean="0">
                <a:latin typeface="Myriad Pro"/>
                <a:cs typeface="Myriad Pro"/>
              </a:rPr>
              <a:t> çizerek bulalım.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845" y="1557776"/>
            <a:ext cx="245938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0000FF"/>
                </a:solidFill>
                <a:latin typeface="Myriad Pro"/>
                <a:cs typeface="Myriad Pro"/>
              </a:rPr>
              <a:t>y=2x-4 </a:t>
            </a:r>
            <a:r>
              <a:rPr lang="tr-TR" sz="2000" dirty="0">
                <a:latin typeface="Myriad Pro"/>
                <a:cs typeface="Myriad Pro"/>
              </a:rPr>
              <a:t>denklemi </a:t>
            </a:r>
            <a:r>
              <a:rPr lang="tr-TR" sz="2000" dirty="0" smtClean="0">
                <a:latin typeface="Myriad Pro"/>
                <a:cs typeface="Myriad Pro"/>
              </a:rPr>
              <a:t>için;</a:t>
            </a:r>
          </a:p>
          <a:p>
            <a:endParaRPr lang="tr-TR" sz="2000" dirty="0">
              <a:latin typeface="Myriad Pro"/>
              <a:cs typeface="Myriad Pro"/>
            </a:endParaRPr>
          </a:p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r>
              <a:rPr lang="tr-TR" sz="2000" dirty="0">
                <a:latin typeface="Myriad Pro"/>
                <a:cs typeface="Myriad Pro"/>
              </a:rPr>
              <a:t>=0 </a:t>
            </a:r>
            <a:r>
              <a:rPr lang="tr-TR" sz="2000" dirty="0" smtClean="0">
                <a:latin typeface="Myriad Pro"/>
                <a:cs typeface="Myriad Pro"/>
              </a:rPr>
              <a:t> ise y</a:t>
            </a:r>
            <a:r>
              <a:rPr lang="tr-TR" sz="2000" dirty="0">
                <a:latin typeface="Myriad Pro"/>
                <a:cs typeface="Myriad Pro"/>
              </a:rPr>
              <a:t>=-</a:t>
            </a:r>
            <a:r>
              <a:rPr lang="tr-TR" sz="2000" dirty="0" smtClean="0">
                <a:latin typeface="Myriad Pro"/>
                <a:cs typeface="Myriad Pro"/>
              </a:rPr>
              <a:t>4  </a:t>
            </a:r>
          </a:p>
          <a:p>
            <a:r>
              <a:rPr lang="tr-TR" sz="2000" dirty="0" smtClean="0">
                <a:latin typeface="Myriad Pro"/>
                <a:cs typeface="Myriad Pro"/>
              </a:rPr>
              <a:t>y</a:t>
            </a:r>
            <a:r>
              <a:rPr lang="tr-TR" sz="2000" dirty="0">
                <a:latin typeface="Myriad Pro"/>
                <a:cs typeface="Myriad Pro"/>
              </a:rPr>
              <a:t>=</a:t>
            </a:r>
            <a:r>
              <a:rPr lang="tr-TR" sz="2000" dirty="0" smtClean="0">
                <a:latin typeface="Myriad Pro"/>
                <a:cs typeface="Myriad Pro"/>
              </a:rPr>
              <a:t>0  ise </a:t>
            </a:r>
            <a:r>
              <a:rPr lang="tr-TR" sz="2000" dirty="0">
                <a:latin typeface="Myriad Pro"/>
                <a:cs typeface="Myriad Pro"/>
              </a:rPr>
              <a:t>x=2 </a:t>
            </a:r>
            <a:endParaRPr lang="tr-TR" sz="2000" dirty="0" smtClean="0">
              <a:latin typeface="Myriad Pro"/>
              <a:cs typeface="Myriad Pro"/>
            </a:endParaRPr>
          </a:p>
          <a:p>
            <a:r>
              <a:rPr lang="tr-TR" sz="2000" dirty="0" smtClean="0">
                <a:latin typeface="Myriad Pro"/>
                <a:cs typeface="Myriad Pro"/>
              </a:rPr>
              <a:t>bulunur</a:t>
            </a:r>
            <a:r>
              <a:rPr lang="tr-TR" sz="2000" dirty="0">
                <a:latin typeface="Myriad Pro"/>
                <a:cs typeface="Myriad Pro"/>
              </a:rPr>
              <a:t>.</a:t>
            </a:r>
            <a:r>
              <a:rPr lang="en-US" sz="2000" dirty="0">
                <a:latin typeface="Myriad Pro"/>
                <a:cs typeface="Myriad Pro"/>
              </a:rPr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193486" y="2365640"/>
            <a:ext cx="1872698" cy="0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9761" y="1694990"/>
            <a:ext cx="0" cy="1327017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330951" y="1835236"/>
            <a:ext cx="303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0951" y="2502175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y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82089" y="250217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9501" y="2502175"/>
            <a:ext cx="3949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-4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94126" y="182882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86834" y="1801693"/>
            <a:ext cx="316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2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8117" y="3757779"/>
            <a:ext cx="244329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0000FF"/>
                </a:solidFill>
                <a:latin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</a:rPr>
              <a:t>=-2x </a:t>
            </a:r>
            <a:r>
              <a:rPr lang="tr-TR" sz="2000" dirty="0">
                <a:latin typeface="Myriad Pro"/>
              </a:rPr>
              <a:t>denklemi </a:t>
            </a:r>
            <a:r>
              <a:rPr lang="tr-TR" sz="2000" dirty="0" smtClean="0">
                <a:latin typeface="Myriad Pro"/>
              </a:rPr>
              <a:t>için;</a:t>
            </a:r>
          </a:p>
          <a:p>
            <a:endParaRPr lang="tr-TR" sz="2000" dirty="0">
              <a:latin typeface="Myriad Pro"/>
            </a:endParaRPr>
          </a:p>
          <a:p>
            <a:r>
              <a:rPr lang="tr-TR" sz="2000" dirty="0" smtClean="0">
                <a:latin typeface="Myriad Pro"/>
              </a:rPr>
              <a:t>x</a:t>
            </a:r>
            <a:r>
              <a:rPr lang="tr-TR" sz="2000" dirty="0">
                <a:latin typeface="Myriad Pro"/>
              </a:rPr>
              <a:t>=</a:t>
            </a:r>
            <a:r>
              <a:rPr lang="tr-TR" sz="2000" dirty="0" smtClean="0">
                <a:latin typeface="Myriad Pro"/>
              </a:rPr>
              <a:t>0  ise  </a:t>
            </a:r>
            <a:r>
              <a:rPr lang="en-US" sz="2000" dirty="0" smtClean="0">
                <a:latin typeface="Myriad Pro"/>
              </a:rPr>
              <a:t>y</a:t>
            </a:r>
            <a:r>
              <a:rPr lang="tr-TR" sz="2000" dirty="0" smtClean="0">
                <a:latin typeface="Myriad Pro"/>
              </a:rPr>
              <a:t>=</a:t>
            </a:r>
            <a:r>
              <a:rPr lang="tr-TR" sz="2000" dirty="0">
                <a:latin typeface="Myriad Pro"/>
              </a:rPr>
              <a:t>0</a:t>
            </a:r>
            <a:r>
              <a:rPr lang="tr-TR" sz="2000" dirty="0" smtClean="0">
                <a:latin typeface="Myriad Pro"/>
              </a:rPr>
              <a:t>  </a:t>
            </a:r>
          </a:p>
          <a:p>
            <a:r>
              <a:rPr lang="en-US" sz="2000" dirty="0">
                <a:latin typeface="Myriad Pro"/>
              </a:rPr>
              <a:t>x</a:t>
            </a:r>
            <a:r>
              <a:rPr lang="tr-TR" sz="2000" dirty="0" smtClean="0">
                <a:latin typeface="Myriad Pro"/>
              </a:rPr>
              <a:t>=1  ise  </a:t>
            </a:r>
            <a:r>
              <a:rPr lang="tr-TR" sz="2000" dirty="0">
                <a:solidFill>
                  <a:srgbClr val="000000"/>
                </a:solidFill>
                <a:latin typeface="Myriad Pro"/>
              </a:rPr>
              <a:t>y=-2</a:t>
            </a:r>
            <a:r>
              <a:rPr lang="tr-TR" sz="2000" dirty="0">
                <a:solidFill>
                  <a:srgbClr val="FFFF00"/>
                </a:solidFill>
                <a:latin typeface="Myriad Pro"/>
              </a:rPr>
              <a:t> </a:t>
            </a:r>
            <a:endParaRPr lang="tr-TR" sz="2000" dirty="0" smtClean="0">
              <a:solidFill>
                <a:srgbClr val="FFFF00"/>
              </a:solidFill>
              <a:latin typeface="Myriad Pro"/>
            </a:endParaRPr>
          </a:p>
          <a:p>
            <a:r>
              <a:rPr lang="tr-TR" sz="2000" dirty="0" smtClean="0">
                <a:latin typeface="Myriad Pro"/>
              </a:rPr>
              <a:t>bulunur</a:t>
            </a:r>
            <a:r>
              <a:rPr lang="tr-TR" sz="2000" dirty="0">
                <a:latin typeface="Myriad Pro"/>
              </a:rPr>
              <a:t>.</a:t>
            </a:r>
            <a:r>
              <a:rPr lang="en-US" sz="2000" dirty="0">
                <a:latin typeface="Myriad Pro"/>
              </a:rPr>
              <a:t> </a:t>
            </a:r>
            <a:endParaRPr lang="en-US" sz="2000" dirty="0">
              <a:latin typeface="Myriad Pro"/>
              <a:cs typeface="Myriad Pro"/>
            </a:endParaRPr>
          </a:p>
          <a:p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86001" y="138798"/>
            <a:ext cx="5808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91655" y="1795003"/>
            <a:ext cx="335336" cy="1241273"/>
          </a:xfrm>
          <a:prstGeom prst="round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667738" y="1802139"/>
            <a:ext cx="335336" cy="1241273"/>
          </a:xfrm>
          <a:prstGeom prst="round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9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15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9845" y="697965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Pro"/>
                <a:cs typeface="Myriad Pro"/>
              </a:rPr>
              <a:t>ÖRNEK :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yriad Pro"/>
              <a:cs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03352" y="775164"/>
            <a:ext cx="9189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=2x-4</a:t>
            </a:r>
          </a:p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=-2x</a:t>
            </a:r>
            <a:endParaRPr lang="en-US" sz="2000" dirty="0">
              <a:solidFill>
                <a:srgbClr val="0000FF"/>
              </a:solidFill>
              <a:latin typeface="Myriad Pro"/>
              <a:cs typeface="Myriad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72224" y="789223"/>
            <a:ext cx="5559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Yanda verilen denklem sisteminin çözüm kümesini </a:t>
            </a:r>
          </a:p>
          <a:p>
            <a:r>
              <a:rPr lang="en-US" sz="2000" dirty="0">
                <a:latin typeface="Myriad Pro"/>
                <a:cs typeface="Myriad Pro"/>
              </a:rPr>
              <a:t>g</a:t>
            </a:r>
            <a:r>
              <a:rPr lang="tr-TR" sz="2000" dirty="0" err="1" smtClean="0">
                <a:latin typeface="Myriad Pro"/>
                <a:cs typeface="Myriad Pro"/>
              </a:rPr>
              <a:t>rafik</a:t>
            </a:r>
            <a:r>
              <a:rPr lang="tr-TR" sz="2000" dirty="0" smtClean="0">
                <a:latin typeface="Myriad Pro"/>
                <a:cs typeface="Myriad Pro"/>
              </a:rPr>
              <a:t> çizerek bulalım.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845" y="1557776"/>
            <a:ext cx="245938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0000FF"/>
                </a:solidFill>
                <a:latin typeface="Myriad Pro"/>
                <a:cs typeface="Myriad Pro"/>
              </a:rPr>
              <a:t>y=2x-4 </a:t>
            </a:r>
            <a:r>
              <a:rPr lang="tr-TR" sz="2000" dirty="0">
                <a:latin typeface="Myriad Pro"/>
                <a:cs typeface="Myriad Pro"/>
              </a:rPr>
              <a:t>denklemi </a:t>
            </a:r>
            <a:r>
              <a:rPr lang="tr-TR" sz="2000" dirty="0" smtClean="0">
                <a:latin typeface="Myriad Pro"/>
                <a:cs typeface="Myriad Pro"/>
              </a:rPr>
              <a:t>için;</a:t>
            </a:r>
          </a:p>
          <a:p>
            <a:endParaRPr lang="tr-TR" sz="2000" dirty="0">
              <a:latin typeface="Myriad Pro"/>
              <a:cs typeface="Myriad Pro"/>
            </a:endParaRPr>
          </a:p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r>
              <a:rPr lang="tr-TR" sz="2000" dirty="0">
                <a:latin typeface="Myriad Pro"/>
                <a:cs typeface="Myriad Pro"/>
              </a:rPr>
              <a:t>=0 </a:t>
            </a:r>
            <a:r>
              <a:rPr lang="tr-TR" sz="2000" dirty="0" smtClean="0">
                <a:latin typeface="Myriad Pro"/>
                <a:cs typeface="Myriad Pro"/>
              </a:rPr>
              <a:t> ise y</a:t>
            </a:r>
            <a:r>
              <a:rPr lang="tr-TR" sz="2000" dirty="0">
                <a:latin typeface="Myriad Pro"/>
                <a:cs typeface="Myriad Pro"/>
              </a:rPr>
              <a:t>=-</a:t>
            </a:r>
            <a:r>
              <a:rPr lang="tr-TR" sz="2000" dirty="0" smtClean="0">
                <a:latin typeface="Myriad Pro"/>
                <a:cs typeface="Myriad Pro"/>
              </a:rPr>
              <a:t>4  </a:t>
            </a:r>
          </a:p>
          <a:p>
            <a:r>
              <a:rPr lang="tr-TR" sz="2000" dirty="0" smtClean="0">
                <a:latin typeface="Myriad Pro"/>
                <a:cs typeface="Myriad Pro"/>
              </a:rPr>
              <a:t>y</a:t>
            </a:r>
            <a:r>
              <a:rPr lang="tr-TR" sz="2000" dirty="0">
                <a:latin typeface="Myriad Pro"/>
                <a:cs typeface="Myriad Pro"/>
              </a:rPr>
              <a:t>=</a:t>
            </a:r>
            <a:r>
              <a:rPr lang="tr-TR" sz="2000" dirty="0" smtClean="0">
                <a:latin typeface="Myriad Pro"/>
                <a:cs typeface="Myriad Pro"/>
              </a:rPr>
              <a:t>0  ise </a:t>
            </a:r>
            <a:r>
              <a:rPr lang="tr-TR" sz="2000" dirty="0">
                <a:latin typeface="Myriad Pro"/>
                <a:cs typeface="Myriad Pro"/>
              </a:rPr>
              <a:t>x=2 </a:t>
            </a:r>
            <a:endParaRPr lang="tr-TR" sz="2000" dirty="0" smtClean="0">
              <a:latin typeface="Myriad Pro"/>
              <a:cs typeface="Myriad Pro"/>
            </a:endParaRPr>
          </a:p>
          <a:p>
            <a:r>
              <a:rPr lang="tr-TR" sz="2000" dirty="0" smtClean="0">
                <a:latin typeface="Myriad Pro"/>
                <a:cs typeface="Myriad Pro"/>
              </a:rPr>
              <a:t>bulunur</a:t>
            </a:r>
            <a:r>
              <a:rPr lang="tr-TR" sz="2000" dirty="0">
                <a:latin typeface="Myriad Pro"/>
                <a:cs typeface="Myriad Pro"/>
              </a:rPr>
              <a:t>.</a:t>
            </a:r>
            <a:r>
              <a:rPr lang="en-US" sz="2000" dirty="0">
                <a:latin typeface="Myriad Pro"/>
                <a:cs typeface="Myriad Pro"/>
              </a:rPr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193486" y="2365640"/>
            <a:ext cx="1872698" cy="0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9761" y="1694990"/>
            <a:ext cx="0" cy="1327017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330951" y="1835236"/>
            <a:ext cx="303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0951" y="2502175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y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82089" y="250217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9501" y="2502175"/>
            <a:ext cx="3949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-4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94126" y="182882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86834" y="1801693"/>
            <a:ext cx="316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2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8117" y="3757779"/>
            <a:ext cx="244329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0000FF"/>
                </a:solidFill>
                <a:latin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</a:rPr>
              <a:t>=-2x </a:t>
            </a:r>
            <a:r>
              <a:rPr lang="tr-TR" sz="2000" dirty="0">
                <a:latin typeface="Myriad Pro"/>
              </a:rPr>
              <a:t>denklemi </a:t>
            </a:r>
            <a:r>
              <a:rPr lang="tr-TR" sz="2000" dirty="0" smtClean="0">
                <a:latin typeface="Myriad Pro"/>
              </a:rPr>
              <a:t>için;</a:t>
            </a:r>
          </a:p>
          <a:p>
            <a:endParaRPr lang="tr-TR" sz="2000" dirty="0">
              <a:latin typeface="Myriad Pro"/>
            </a:endParaRPr>
          </a:p>
          <a:p>
            <a:r>
              <a:rPr lang="tr-TR" sz="2000" dirty="0" smtClean="0">
                <a:latin typeface="Myriad Pro"/>
              </a:rPr>
              <a:t>x</a:t>
            </a:r>
            <a:r>
              <a:rPr lang="tr-TR" sz="2000" dirty="0">
                <a:latin typeface="Myriad Pro"/>
              </a:rPr>
              <a:t>=</a:t>
            </a:r>
            <a:r>
              <a:rPr lang="tr-TR" sz="2000" dirty="0" smtClean="0">
                <a:latin typeface="Myriad Pro"/>
              </a:rPr>
              <a:t>0  ise  </a:t>
            </a:r>
            <a:r>
              <a:rPr lang="en-US" sz="2000" dirty="0" smtClean="0">
                <a:latin typeface="Myriad Pro"/>
              </a:rPr>
              <a:t>y</a:t>
            </a:r>
            <a:r>
              <a:rPr lang="tr-TR" sz="2000" dirty="0" smtClean="0">
                <a:latin typeface="Myriad Pro"/>
              </a:rPr>
              <a:t>=</a:t>
            </a:r>
            <a:r>
              <a:rPr lang="tr-TR" sz="2000" dirty="0">
                <a:latin typeface="Myriad Pro"/>
              </a:rPr>
              <a:t>0</a:t>
            </a:r>
            <a:r>
              <a:rPr lang="tr-TR" sz="2000" dirty="0" smtClean="0">
                <a:latin typeface="Myriad Pro"/>
              </a:rPr>
              <a:t>  </a:t>
            </a:r>
          </a:p>
          <a:p>
            <a:r>
              <a:rPr lang="en-US" sz="2000" dirty="0">
                <a:latin typeface="Myriad Pro"/>
              </a:rPr>
              <a:t>x</a:t>
            </a:r>
            <a:r>
              <a:rPr lang="tr-TR" sz="2000" dirty="0" smtClean="0">
                <a:latin typeface="Myriad Pro"/>
              </a:rPr>
              <a:t>=1  ise  </a:t>
            </a:r>
            <a:r>
              <a:rPr lang="tr-TR" sz="2000" dirty="0">
                <a:solidFill>
                  <a:srgbClr val="000000"/>
                </a:solidFill>
                <a:latin typeface="Myriad Pro"/>
              </a:rPr>
              <a:t>y=-2</a:t>
            </a:r>
            <a:r>
              <a:rPr lang="tr-TR" sz="2000" dirty="0">
                <a:solidFill>
                  <a:srgbClr val="FFFF00"/>
                </a:solidFill>
                <a:latin typeface="Myriad Pro"/>
              </a:rPr>
              <a:t> </a:t>
            </a:r>
            <a:endParaRPr lang="tr-TR" sz="2000" dirty="0" smtClean="0">
              <a:solidFill>
                <a:srgbClr val="FFFF00"/>
              </a:solidFill>
              <a:latin typeface="Myriad Pro"/>
            </a:endParaRPr>
          </a:p>
          <a:p>
            <a:r>
              <a:rPr lang="tr-TR" sz="2000" dirty="0" smtClean="0">
                <a:latin typeface="Myriad Pro"/>
              </a:rPr>
              <a:t>bulunur</a:t>
            </a:r>
            <a:r>
              <a:rPr lang="tr-TR" sz="2000" dirty="0">
                <a:latin typeface="Myriad Pro"/>
              </a:rPr>
              <a:t>.</a:t>
            </a:r>
            <a:r>
              <a:rPr lang="en-US" sz="2000" dirty="0">
                <a:latin typeface="Myriad Pro"/>
              </a:rPr>
              <a:t> </a:t>
            </a:r>
            <a:endParaRPr lang="en-US" sz="2000" dirty="0">
              <a:latin typeface="Myriad Pro"/>
              <a:cs typeface="Myriad Pro"/>
            </a:endParaRPr>
          </a:p>
          <a:p>
            <a:endParaRPr lang="en-US" sz="2000" dirty="0">
              <a:latin typeface="Myriad Pro"/>
              <a:cs typeface="Myriad Pro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237488" y="4579913"/>
            <a:ext cx="1872698" cy="0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389223" y="4035239"/>
            <a:ext cx="303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79733" y="4672377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y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11821" y="4672377"/>
            <a:ext cx="3949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-2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70108" y="4672377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70108" y="4035239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51191" y="4035239"/>
            <a:ext cx="316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1</a:t>
            </a:r>
            <a:endParaRPr lang="en-US" sz="2000" dirty="0">
              <a:latin typeface="Myriad Pro"/>
              <a:cs typeface="Myriad Pro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709761" y="3924380"/>
            <a:ext cx="0" cy="1327017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86001" y="138798"/>
            <a:ext cx="5599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91655" y="1795003"/>
            <a:ext cx="335336" cy="1241273"/>
          </a:xfrm>
          <a:prstGeom prst="round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667738" y="1802139"/>
            <a:ext cx="335336" cy="1241273"/>
          </a:xfrm>
          <a:prstGeom prst="round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16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9845" y="697965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Pro"/>
                <a:cs typeface="Myriad Pro"/>
              </a:rPr>
              <a:t>ÖRNEK :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yriad Pro"/>
              <a:cs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77226" y="775164"/>
            <a:ext cx="9189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=2x-4</a:t>
            </a:r>
          </a:p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=-2x</a:t>
            </a:r>
            <a:endParaRPr lang="en-US" sz="2000" dirty="0">
              <a:solidFill>
                <a:srgbClr val="0000FF"/>
              </a:solidFill>
              <a:latin typeface="Myriad Pro"/>
              <a:cs typeface="Myriad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72224" y="789223"/>
            <a:ext cx="5559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Yanda verilen denklem sisteminin çözüm kümesini </a:t>
            </a:r>
          </a:p>
          <a:p>
            <a:r>
              <a:rPr lang="en-US" sz="2000" dirty="0">
                <a:latin typeface="Myriad Pro"/>
                <a:cs typeface="Myriad Pro"/>
              </a:rPr>
              <a:t>g</a:t>
            </a:r>
            <a:r>
              <a:rPr lang="tr-TR" sz="2000" dirty="0" err="1" smtClean="0">
                <a:latin typeface="Myriad Pro"/>
                <a:cs typeface="Myriad Pro"/>
              </a:rPr>
              <a:t>rafik</a:t>
            </a:r>
            <a:r>
              <a:rPr lang="tr-TR" sz="2000" dirty="0" smtClean="0">
                <a:latin typeface="Myriad Pro"/>
                <a:cs typeface="Myriad Pro"/>
              </a:rPr>
              <a:t> çizerek bulalım.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845" y="1557776"/>
            <a:ext cx="245938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0000FF"/>
                </a:solidFill>
                <a:latin typeface="Myriad Pro"/>
                <a:cs typeface="Myriad Pro"/>
              </a:rPr>
              <a:t>y=2x-4 </a:t>
            </a:r>
            <a:r>
              <a:rPr lang="tr-TR" sz="2000" dirty="0">
                <a:latin typeface="Myriad Pro"/>
                <a:cs typeface="Myriad Pro"/>
              </a:rPr>
              <a:t>denklemi </a:t>
            </a:r>
            <a:r>
              <a:rPr lang="tr-TR" sz="2000" dirty="0" smtClean="0">
                <a:latin typeface="Myriad Pro"/>
                <a:cs typeface="Myriad Pro"/>
              </a:rPr>
              <a:t>için;</a:t>
            </a:r>
          </a:p>
          <a:p>
            <a:endParaRPr lang="tr-TR" sz="2000" dirty="0">
              <a:latin typeface="Myriad Pro"/>
              <a:cs typeface="Myriad Pro"/>
            </a:endParaRPr>
          </a:p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r>
              <a:rPr lang="tr-TR" sz="2000" dirty="0">
                <a:latin typeface="Myriad Pro"/>
                <a:cs typeface="Myriad Pro"/>
              </a:rPr>
              <a:t>=0 </a:t>
            </a:r>
            <a:r>
              <a:rPr lang="tr-TR" sz="2000" dirty="0" smtClean="0">
                <a:latin typeface="Myriad Pro"/>
                <a:cs typeface="Myriad Pro"/>
              </a:rPr>
              <a:t> ise y</a:t>
            </a:r>
            <a:r>
              <a:rPr lang="tr-TR" sz="2000" dirty="0">
                <a:latin typeface="Myriad Pro"/>
                <a:cs typeface="Myriad Pro"/>
              </a:rPr>
              <a:t>=-</a:t>
            </a:r>
            <a:r>
              <a:rPr lang="tr-TR" sz="2000" dirty="0" smtClean="0">
                <a:latin typeface="Myriad Pro"/>
                <a:cs typeface="Myriad Pro"/>
              </a:rPr>
              <a:t>4  </a:t>
            </a:r>
          </a:p>
          <a:p>
            <a:r>
              <a:rPr lang="tr-TR" sz="2000" dirty="0" smtClean="0">
                <a:latin typeface="Myriad Pro"/>
                <a:cs typeface="Myriad Pro"/>
              </a:rPr>
              <a:t>y</a:t>
            </a:r>
            <a:r>
              <a:rPr lang="tr-TR" sz="2000" dirty="0">
                <a:latin typeface="Myriad Pro"/>
                <a:cs typeface="Myriad Pro"/>
              </a:rPr>
              <a:t>=</a:t>
            </a:r>
            <a:r>
              <a:rPr lang="tr-TR" sz="2000" dirty="0" smtClean="0">
                <a:latin typeface="Myriad Pro"/>
                <a:cs typeface="Myriad Pro"/>
              </a:rPr>
              <a:t>0  ise </a:t>
            </a:r>
            <a:r>
              <a:rPr lang="tr-TR" sz="2000" dirty="0">
                <a:latin typeface="Myriad Pro"/>
                <a:cs typeface="Myriad Pro"/>
              </a:rPr>
              <a:t>x=2 </a:t>
            </a:r>
            <a:endParaRPr lang="tr-TR" sz="2000" dirty="0" smtClean="0">
              <a:latin typeface="Myriad Pro"/>
              <a:cs typeface="Myriad Pro"/>
            </a:endParaRPr>
          </a:p>
          <a:p>
            <a:r>
              <a:rPr lang="tr-TR" sz="2000" dirty="0" smtClean="0">
                <a:latin typeface="Myriad Pro"/>
                <a:cs typeface="Myriad Pro"/>
              </a:rPr>
              <a:t>bulunur</a:t>
            </a:r>
            <a:r>
              <a:rPr lang="tr-TR" sz="2000" dirty="0">
                <a:latin typeface="Myriad Pro"/>
                <a:cs typeface="Myriad Pro"/>
              </a:rPr>
              <a:t>.</a:t>
            </a:r>
            <a:r>
              <a:rPr lang="en-US" sz="2000" dirty="0">
                <a:latin typeface="Myriad Pro"/>
                <a:cs typeface="Myriad Pro"/>
              </a:rPr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193486" y="2365640"/>
            <a:ext cx="1872698" cy="0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9761" y="1694990"/>
            <a:ext cx="0" cy="1327017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330951" y="1835236"/>
            <a:ext cx="303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0951" y="2502175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y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82089" y="250217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9501" y="2502175"/>
            <a:ext cx="3949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-4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94126" y="182882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86834" y="1801693"/>
            <a:ext cx="316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2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8117" y="3757779"/>
            <a:ext cx="244329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0000FF"/>
                </a:solidFill>
                <a:latin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</a:rPr>
              <a:t>=-2x </a:t>
            </a:r>
            <a:r>
              <a:rPr lang="tr-TR" sz="2000" dirty="0">
                <a:latin typeface="Myriad Pro"/>
              </a:rPr>
              <a:t>denklemi </a:t>
            </a:r>
            <a:r>
              <a:rPr lang="tr-TR" sz="2000" dirty="0" smtClean="0">
                <a:latin typeface="Myriad Pro"/>
              </a:rPr>
              <a:t>için;</a:t>
            </a:r>
          </a:p>
          <a:p>
            <a:endParaRPr lang="tr-TR" sz="2000" dirty="0">
              <a:latin typeface="Myriad Pro"/>
            </a:endParaRPr>
          </a:p>
          <a:p>
            <a:r>
              <a:rPr lang="tr-TR" sz="2000" dirty="0" smtClean="0">
                <a:latin typeface="Myriad Pro"/>
              </a:rPr>
              <a:t>x</a:t>
            </a:r>
            <a:r>
              <a:rPr lang="tr-TR" sz="2000" dirty="0">
                <a:latin typeface="Myriad Pro"/>
              </a:rPr>
              <a:t>=</a:t>
            </a:r>
            <a:r>
              <a:rPr lang="tr-TR" sz="2000" dirty="0" smtClean="0">
                <a:latin typeface="Myriad Pro"/>
              </a:rPr>
              <a:t>0  ise  </a:t>
            </a:r>
            <a:r>
              <a:rPr lang="en-US" sz="2000" dirty="0" smtClean="0">
                <a:latin typeface="Myriad Pro"/>
              </a:rPr>
              <a:t>y</a:t>
            </a:r>
            <a:r>
              <a:rPr lang="tr-TR" sz="2000" dirty="0" smtClean="0">
                <a:latin typeface="Myriad Pro"/>
              </a:rPr>
              <a:t>=</a:t>
            </a:r>
            <a:r>
              <a:rPr lang="tr-TR" sz="2000" dirty="0">
                <a:latin typeface="Myriad Pro"/>
              </a:rPr>
              <a:t>0</a:t>
            </a:r>
            <a:r>
              <a:rPr lang="tr-TR" sz="2000" dirty="0" smtClean="0">
                <a:latin typeface="Myriad Pro"/>
              </a:rPr>
              <a:t>  </a:t>
            </a:r>
          </a:p>
          <a:p>
            <a:r>
              <a:rPr lang="en-US" sz="2000" dirty="0">
                <a:latin typeface="Myriad Pro"/>
              </a:rPr>
              <a:t>x</a:t>
            </a:r>
            <a:r>
              <a:rPr lang="tr-TR" sz="2000" dirty="0" smtClean="0">
                <a:latin typeface="Myriad Pro"/>
              </a:rPr>
              <a:t>=1  ise  </a:t>
            </a:r>
            <a:r>
              <a:rPr lang="tr-TR" sz="2000" dirty="0">
                <a:solidFill>
                  <a:srgbClr val="000000"/>
                </a:solidFill>
                <a:latin typeface="Myriad Pro"/>
              </a:rPr>
              <a:t>y=-2</a:t>
            </a:r>
            <a:r>
              <a:rPr lang="tr-TR" sz="2000" dirty="0">
                <a:solidFill>
                  <a:srgbClr val="FFFF00"/>
                </a:solidFill>
                <a:latin typeface="Myriad Pro"/>
              </a:rPr>
              <a:t> </a:t>
            </a:r>
            <a:endParaRPr lang="tr-TR" sz="2000" dirty="0" smtClean="0">
              <a:solidFill>
                <a:srgbClr val="FFFF00"/>
              </a:solidFill>
              <a:latin typeface="Myriad Pro"/>
            </a:endParaRPr>
          </a:p>
          <a:p>
            <a:r>
              <a:rPr lang="tr-TR" sz="2000" dirty="0" smtClean="0">
                <a:latin typeface="Myriad Pro"/>
              </a:rPr>
              <a:t>bulunur</a:t>
            </a:r>
            <a:r>
              <a:rPr lang="tr-TR" sz="2000" dirty="0">
                <a:latin typeface="Myriad Pro"/>
              </a:rPr>
              <a:t>.</a:t>
            </a:r>
            <a:r>
              <a:rPr lang="en-US" sz="2000" dirty="0">
                <a:latin typeface="Myriad Pro"/>
              </a:rPr>
              <a:t> </a:t>
            </a:r>
            <a:endParaRPr lang="en-US" sz="2000" dirty="0">
              <a:latin typeface="Myriad Pro"/>
              <a:cs typeface="Myriad Pro"/>
            </a:endParaRPr>
          </a:p>
          <a:p>
            <a:endParaRPr lang="en-US" sz="2000" dirty="0">
              <a:latin typeface="Myriad Pro"/>
              <a:cs typeface="Myriad Pro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237488" y="4579913"/>
            <a:ext cx="1872698" cy="0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389223" y="4035239"/>
            <a:ext cx="303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79733" y="4672377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y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11821" y="4672377"/>
            <a:ext cx="3949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-2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70108" y="4672377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70108" y="4035239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51191" y="4035239"/>
            <a:ext cx="316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1</a:t>
            </a:r>
            <a:endParaRPr lang="en-US" sz="2000" dirty="0">
              <a:latin typeface="Myriad Pro"/>
              <a:cs typeface="Myriad Pro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709761" y="3924380"/>
            <a:ext cx="0" cy="1327017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86002" y="138798"/>
            <a:ext cx="5886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91655" y="1795003"/>
            <a:ext cx="335336" cy="1241273"/>
          </a:xfrm>
          <a:prstGeom prst="round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667738" y="1802139"/>
            <a:ext cx="335336" cy="1241273"/>
          </a:xfrm>
          <a:prstGeom prst="round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948319" y="4010124"/>
            <a:ext cx="335336" cy="1241273"/>
          </a:xfrm>
          <a:prstGeom prst="round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4724402" y="4017260"/>
            <a:ext cx="335336" cy="1241273"/>
          </a:xfrm>
          <a:prstGeom prst="round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kucu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854" y="1582317"/>
            <a:ext cx="3871668" cy="3839604"/>
          </a:xfrm>
          <a:prstGeom prst="rect">
            <a:avLst/>
          </a:prstGeom>
        </p:spPr>
      </p:pic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9845" y="697965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Pro"/>
                <a:cs typeface="Myriad Pro"/>
              </a:rPr>
              <a:t>ÖRNEK :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yriad Pro"/>
              <a:cs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0289" y="775164"/>
            <a:ext cx="9189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=2x-4</a:t>
            </a:r>
          </a:p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=-2x</a:t>
            </a:r>
            <a:endParaRPr lang="en-US" sz="2000" dirty="0">
              <a:solidFill>
                <a:srgbClr val="0000FF"/>
              </a:solidFill>
              <a:latin typeface="Myriad Pro"/>
              <a:cs typeface="Myriad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98350" y="789223"/>
            <a:ext cx="5559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Yanda verilen denklem sisteminin çözüm kümesini </a:t>
            </a:r>
          </a:p>
          <a:p>
            <a:r>
              <a:rPr lang="en-US" sz="2000" dirty="0">
                <a:latin typeface="Myriad Pro"/>
                <a:cs typeface="Myriad Pro"/>
              </a:rPr>
              <a:t>g</a:t>
            </a:r>
            <a:r>
              <a:rPr lang="tr-TR" sz="2000" dirty="0" err="1" smtClean="0">
                <a:latin typeface="Myriad Pro"/>
                <a:cs typeface="Myriad Pro"/>
              </a:rPr>
              <a:t>rafik</a:t>
            </a:r>
            <a:r>
              <a:rPr lang="tr-TR" sz="2000" dirty="0" smtClean="0">
                <a:latin typeface="Myriad Pro"/>
                <a:cs typeface="Myriad Pro"/>
              </a:rPr>
              <a:t> çizerek bulalım.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845" y="1557776"/>
            <a:ext cx="245938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0000FF"/>
                </a:solidFill>
                <a:latin typeface="Myriad Pro"/>
                <a:cs typeface="Myriad Pro"/>
              </a:rPr>
              <a:t>y=2x-4 </a:t>
            </a:r>
            <a:r>
              <a:rPr lang="tr-TR" sz="2000" dirty="0">
                <a:latin typeface="Myriad Pro"/>
                <a:cs typeface="Myriad Pro"/>
              </a:rPr>
              <a:t>denklemi </a:t>
            </a:r>
            <a:r>
              <a:rPr lang="tr-TR" sz="2000" dirty="0" smtClean="0">
                <a:latin typeface="Myriad Pro"/>
                <a:cs typeface="Myriad Pro"/>
              </a:rPr>
              <a:t>için;</a:t>
            </a:r>
          </a:p>
          <a:p>
            <a:endParaRPr lang="tr-TR" sz="2000" dirty="0">
              <a:latin typeface="Myriad Pro"/>
              <a:cs typeface="Myriad Pro"/>
            </a:endParaRPr>
          </a:p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r>
              <a:rPr lang="tr-TR" sz="2000" dirty="0">
                <a:latin typeface="Myriad Pro"/>
                <a:cs typeface="Myriad Pro"/>
              </a:rPr>
              <a:t>=0 </a:t>
            </a:r>
            <a:r>
              <a:rPr lang="tr-TR" sz="2000" dirty="0" smtClean="0">
                <a:latin typeface="Myriad Pro"/>
                <a:cs typeface="Myriad Pro"/>
              </a:rPr>
              <a:t> ise y</a:t>
            </a:r>
            <a:r>
              <a:rPr lang="tr-TR" sz="2000" dirty="0">
                <a:latin typeface="Myriad Pro"/>
                <a:cs typeface="Myriad Pro"/>
              </a:rPr>
              <a:t>=-</a:t>
            </a:r>
            <a:r>
              <a:rPr lang="tr-TR" sz="2000" dirty="0" smtClean="0">
                <a:latin typeface="Myriad Pro"/>
                <a:cs typeface="Myriad Pro"/>
              </a:rPr>
              <a:t>4  </a:t>
            </a:r>
          </a:p>
          <a:p>
            <a:r>
              <a:rPr lang="tr-TR" sz="2000" dirty="0" smtClean="0">
                <a:latin typeface="Myriad Pro"/>
                <a:cs typeface="Myriad Pro"/>
              </a:rPr>
              <a:t>y</a:t>
            </a:r>
            <a:r>
              <a:rPr lang="tr-TR" sz="2000" dirty="0">
                <a:latin typeface="Myriad Pro"/>
                <a:cs typeface="Myriad Pro"/>
              </a:rPr>
              <a:t>=</a:t>
            </a:r>
            <a:r>
              <a:rPr lang="tr-TR" sz="2000" dirty="0" smtClean="0">
                <a:latin typeface="Myriad Pro"/>
                <a:cs typeface="Myriad Pro"/>
              </a:rPr>
              <a:t>0  ise </a:t>
            </a:r>
            <a:r>
              <a:rPr lang="tr-TR" sz="2000" dirty="0">
                <a:latin typeface="Myriad Pro"/>
                <a:cs typeface="Myriad Pro"/>
              </a:rPr>
              <a:t>x=2 </a:t>
            </a:r>
            <a:endParaRPr lang="tr-TR" sz="2000" dirty="0" smtClean="0">
              <a:latin typeface="Myriad Pro"/>
              <a:cs typeface="Myriad Pro"/>
            </a:endParaRPr>
          </a:p>
          <a:p>
            <a:r>
              <a:rPr lang="tr-TR" sz="2000" dirty="0" smtClean="0">
                <a:latin typeface="Myriad Pro"/>
                <a:cs typeface="Myriad Pro"/>
              </a:rPr>
              <a:t>bulunur</a:t>
            </a:r>
            <a:r>
              <a:rPr lang="tr-TR" sz="2000" dirty="0">
                <a:latin typeface="Myriad Pro"/>
                <a:cs typeface="Myriad Pro"/>
              </a:rPr>
              <a:t>.</a:t>
            </a:r>
            <a:r>
              <a:rPr lang="en-US" sz="2000" dirty="0">
                <a:latin typeface="Myriad Pro"/>
                <a:cs typeface="Myriad Pro"/>
              </a:rPr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193486" y="2365640"/>
            <a:ext cx="1872698" cy="0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9761" y="1694990"/>
            <a:ext cx="0" cy="1327017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330951" y="1835236"/>
            <a:ext cx="303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0951" y="2502175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y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82089" y="250217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9501" y="2502175"/>
            <a:ext cx="3949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-4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94126" y="1828825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86834" y="1801693"/>
            <a:ext cx="316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2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8117" y="3757779"/>
            <a:ext cx="244329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0000FF"/>
                </a:solidFill>
                <a:latin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</a:rPr>
              <a:t>=-2x </a:t>
            </a:r>
            <a:r>
              <a:rPr lang="tr-TR" sz="2000" dirty="0">
                <a:latin typeface="Myriad Pro"/>
              </a:rPr>
              <a:t>denklemi </a:t>
            </a:r>
            <a:r>
              <a:rPr lang="tr-TR" sz="2000" dirty="0" smtClean="0">
                <a:latin typeface="Myriad Pro"/>
              </a:rPr>
              <a:t>için;</a:t>
            </a:r>
          </a:p>
          <a:p>
            <a:endParaRPr lang="tr-TR" sz="2000" dirty="0">
              <a:latin typeface="Myriad Pro"/>
            </a:endParaRPr>
          </a:p>
          <a:p>
            <a:r>
              <a:rPr lang="tr-TR" sz="2000" dirty="0" smtClean="0">
                <a:latin typeface="Myriad Pro"/>
              </a:rPr>
              <a:t>x</a:t>
            </a:r>
            <a:r>
              <a:rPr lang="tr-TR" sz="2000" dirty="0">
                <a:latin typeface="Myriad Pro"/>
              </a:rPr>
              <a:t>=</a:t>
            </a:r>
            <a:r>
              <a:rPr lang="tr-TR" sz="2000" dirty="0" smtClean="0">
                <a:latin typeface="Myriad Pro"/>
              </a:rPr>
              <a:t>0  ise  </a:t>
            </a:r>
            <a:r>
              <a:rPr lang="en-US" sz="2000" dirty="0" smtClean="0">
                <a:latin typeface="Myriad Pro"/>
              </a:rPr>
              <a:t>y</a:t>
            </a:r>
            <a:r>
              <a:rPr lang="tr-TR" sz="2000" dirty="0" smtClean="0">
                <a:latin typeface="Myriad Pro"/>
              </a:rPr>
              <a:t>=</a:t>
            </a:r>
            <a:r>
              <a:rPr lang="tr-TR" sz="2000" dirty="0">
                <a:latin typeface="Myriad Pro"/>
              </a:rPr>
              <a:t>0</a:t>
            </a:r>
            <a:r>
              <a:rPr lang="tr-TR" sz="2000" dirty="0" smtClean="0">
                <a:latin typeface="Myriad Pro"/>
              </a:rPr>
              <a:t>  </a:t>
            </a:r>
          </a:p>
          <a:p>
            <a:r>
              <a:rPr lang="en-US" sz="2000" dirty="0">
                <a:latin typeface="Myriad Pro"/>
              </a:rPr>
              <a:t>x</a:t>
            </a:r>
            <a:r>
              <a:rPr lang="tr-TR" sz="2000" dirty="0" smtClean="0">
                <a:latin typeface="Myriad Pro"/>
              </a:rPr>
              <a:t>=1  ise  </a:t>
            </a:r>
            <a:r>
              <a:rPr lang="tr-TR" sz="2000" dirty="0">
                <a:solidFill>
                  <a:srgbClr val="000000"/>
                </a:solidFill>
                <a:latin typeface="Myriad Pro"/>
              </a:rPr>
              <a:t>y=-2</a:t>
            </a:r>
            <a:r>
              <a:rPr lang="tr-TR" sz="2000" dirty="0">
                <a:solidFill>
                  <a:srgbClr val="FFFF00"/>
                </a:solidFill>
                <a:latin typeface="Myriad Pro"/>
              </a:rPr>
              <a:t> </a:t>
            </a:r>
            <a:endParaRPr lang="tr-TR" sz="2000" dirty="0" smtClean="0">
              <a:solidFill>
                <a:srgbClr val="FFFF00"/>
              </a:solidFill>
              <a:latin typeface="Myriad Pro"/>
            </a:endParaRPr>
          </a:p>
          <a:p>
            <a:r>
              <a:rPr lang="tr-TR" sz="2000" dirty="0" smtClean="0">
                <a:latin typeface="Myriad Pro"/>
              </a:rPr>
              <a:t>bulunur</a:t>
            </a:r>
            <a:r>
              <a:rPr lang="tr-TR" sz="2000" dirty="0">
                <a:latin typeface="Myriad Pro"/>
              </a:rPr>
              <a:t>.</a:t>
            </a:r>
            <a:r>
              <a:rPr lang="en-US" sz="2000" dirty="0">
                <a:latin typeface="Myriad Pro"/>
              </a:rPr>
              <a:t> </a:t>
            </a:r>
            <a:endParaRPr lang="en-US" sz="2000" dirty="0">
              <a:latin typeface="Myriad Pro"/>
              <a:cs typeface="Myriad Pro"/>
            </a:endParaRPr>
          </a:p>
          <a:p>
            <a:endParaRPr lang="en-US" sz="2000" dirty="0">
              <a:latin typeface="Myriad Pro"/>
              <a:cs typeface="Myriad Pro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237488" y="4579913"/>
            <a:ext cx="1872698" cy="0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389223" y="4035239"/>
            <a:ext cx="303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79733" y="4672377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y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11821" y="4672377"/>
            <a:ext cx="3949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-2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70108" y="4672377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70108" y="4035239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0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51191" y="4035239"/>
            <a:ext cx="316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1</a:t>
            </a:r>
            <a:endParaRPr lang="en-US" sz="2000" dirty="0">
              <a:latin typeface="Myriad Pro"/>
              <a:cs typeface="Myriad Pro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709761" y="3924380"/>
            <a:ext cx="0" cy="1327017"/>
          </a:xfrm>
          <a:prstGeom prst="line">
            <a:avLst/>
          </a:prstGeom>
          <a:ln w="28575" cmpd="sng">
            <a:solidFill>
              <a:srgbClr val="AE04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86002" y="138798"/>
            <a:ext cx="5886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91655" y="1795003"/>
            <a:ext cx="335336" cy="1241273"/>
          </a:xfrm>
          <a:prstGeom prst="round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667738" y="1802139"/>
            <a:ext cx="335336" cy="1241273"/>
          </a:xfrm>
          <a:prstGeom prst="round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948319" y="4010124"/>
            <a:ext cx="335336" cy="1241273"/>
          </a:xfrm>
          <a:prstGeom prst="round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4724402" y="4017260"/>
            <a:ext cx="335336" cy="1241273"/>
          </a:xfrm>
          <a:prstGeom prst="round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103960" y="1694990"/>
            <a:ext cx="1" cy="3563543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5" idx="1"/>
          </p:cNvCxnSpPr>
          <p:nvPr/>
        </p:nvCxnSpPr>
        <p:spPr>
          <a:xfrm flipH="1">
            <a:off x="5298854" y="3491202"/>
            <a:ext cx="3598241" cy="10917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828002" y="2311580"/>
            <a:ext cx="1398421" cy="3110341"/>
          </a:xfrm>
          <a:prstGeom prst="straightConnector1">
            <a:avLst/>
          </a:prstGeom>
          <a:ln w="12700" cmpd="sng">
            <a:solidFill>
              <a:srgbClr val="FF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464128" y="2069006"/>
            <a:ext cx="1412690" cy="3189527"/>
          </a:xfrm>
          <a:prstGeom prst="straightConnector1">
            <a:avLst/>
          </a:prstGeom>
          <a:ln w="12700" cmpd="sng">
            <a:solidFill>
              <a:srgbClr val="690FB3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883264" y="329921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800000"/>
                </a:solidFill>
                <a:latin typeface="Myriad Pro"/>
                <a:cs typeface="Myriad Pro"/>
              </a:rPr>
              <a:t>x</a:t>
            </a:r>
            <a:endParaRPr lang="en-US" sz="1600" dirty="0">
              <a:solidFill>
                <a:srgbClr val="800000"/>
              </a:solidFill>
              <a:latin typeface="Myriad Pro"/>
              <a:cs typeface="Myriad Pro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974601" y="1377365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800000"/>
                </a:solidFill>
                <a:latin typeface="Myriad Pro"/>
                <a:cs typeface="Myriad Pro"/>
              </a:rPr>
              <a:t>y</a:t>
            </a:r>
          </a:p>
        </p:txBody>
      </p:sp>
      <p:sp>
        <p:nvSpPr>
          <p:cNvPr id="53" name="Oval 52"/>
          <p:cNvSpPr/>
          <p:nvPr/>
        </p:nvSpPr>
        <p:spPr>
          <a:xfrm>
            <a:off x="7368517" y="4132387"/>
            <a:ext cx="45719" cy="492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75405" y="2193260"/>
            <a:ext cx="7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Myriad Pro"/>
                <a:cs typeface="Myriad Pro"/>
              </a:rPr>
              <a:t>y</a:t>
            </a:r>
            <a:r>
              <a:rPr lang="en-US" sz="1600" dirty="0" smtClean="0">
                <a:latin typeface="Myriad Pro"/>
                <a:cs typeface="Myriad Pro"/>
              </a:rPr>
              <a:t>=2x-4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03740" y="5008392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Myriad Pro"/>
                <a:cs typeface="Myriad Pro"/>
              </a:rPr>
              <a:t>y</a:t>
            </a:r>
            <a:r>
              <a:rPr lang="en-US" sz="1600" dirty="0" smtClean="0">
                <a:latin typeface="Myriad Pro"/>
                <a:cs typeface="Myriad Pro"/>
              </a:rPr>
              <a:t>=-2x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16702" y="3479331"/>
            <a:ext cx="32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800000"/>
                </a:solidFill>
                <a:latin typeface="Myriad Pro"/>
                <a:cs typeface="Myriad Pro"/>
              </a:rPr>
              <a:t>O</a:t>
            </a:r>
            <a:endParaRPr lang="en-US" sz="1600" dirty="0">
              <a:solidFill>
                <a:srgbClr val="800000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5607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18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528328" y="4869206"/>
            <a:ext cx="5975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latin typeface="Myriad Pro"/>
              </a:rPr>
              <a:t>Doğrusal </a:t>
            </a:r>
            <a:r>
              <a:rPr lang="tr-TR" sz="2000" dirty="0" smtClean="0">
                <a:latin typeface="Myriad Pro"/>
              </a:rPr>
              <a:t>denklem sisteminin çözüm kümesi, </a:t>
            </a:r>
          </a:p>
          <a:p>
            <a:r>
              <a:rPr lang="en-US" sz="2000" dirty="0" smtClean="0">
                <a:latin typeface="Myriad Pro"/>
                <a:cs typeface="Myriad Pro"/>
              </a:rPr>
              <a:t>g</a:t>
            </a:r>
            <a:r>
              <a:rPr lang="tr-TR" sz="2000" dirty="0" err="1" smtClean="0">
                <a:latin typeface="Myriad Pro"/>
                <a:cs typeface="Myriad Pro"/>
              </a:rPr>
              <a:t>rafiklerin</a:t>
            </a:r>
            <a:r>
              <a:rPr lang="tr-TR" sz="2000" dirty="0" smtClean="0">
                <a:latin typeface="Myriad Pro"/>
                <a:cs typeface="Myriad Pro"/>
              </a:rPr>
              <a:t> kesiştiği nokta olan </a:t>
            </a:r>
            <a:r>
              <a:rPr lang="en-US" sz="2000" dirty="0" smtClean="0">
                <a:latin typeface="Myriad Pro"/>
                <a:cs typeface="Myriad Pro"/>
              </a:rPr>
              <a:t>(1,-2) </a:t>
            </a:r>
            <a:r>
              <a:rPr lang="en-US" sz="2000" dirty="0" err="1" smtClean="0">
                <a:latin typeface="Myriad Pro"/>
                <a:cs typeface="Myriad Pro"/>
              </a:rPr>
              <a:t>noktasıdır</a:t>
            </a:r>
            <a:r>
              <a:rPr lang="en-US" sz="2000" dirty="0" smtClean="0">
                <a:latin typeface="Myriad Pro"/>
                <a:cs typeface="Myriad Pro"/>
              </a:rPr>
              <a:t>.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86001" y="138798"/>
            <a:ext cx="5756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19" name="Picture 18" descr="kucu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358" y="880398"/>
            <a:ext cx="3871668" cy="3839604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>
            <a:off x="4899464" y="993071"/>
            <a:ext cx="1" cy="3563543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9" idx="1"/>
          </p:cNvCxnSpPr>
          <p:nvPr/>
        </p:nvCxnSpPr>
        <p:spPr>
          <a:xfrm flipH="1">
            <a:off x="3094358" y="2789283"/>
            <a:ext cx="3598241" cy="10917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623506" y="1609661"/>
            <a:ext cx="1398421" cy="3110341"/>
          </a:xfrm>
          <a:prstGeom prst="straightConnector1">
            <a:avLst/>
          </a:prstGeom>
          <a:ln w="12700" cmpd="sng">
            <a:solidFill>
              <a:srgbClr val="FF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59632" y="1367087"/>
            <a:ext cx="1412690" cy="3189527"/>
          </a:xfrm>
          <a:prstGeom prst="straightConnector1">
            <a:avLst/>
          </a:prstGeom>
          <a:ln w="12700" cmpd="sng">
            <a:solidFill>
              <a:srgbClr val="690FB3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678768" y="259729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800000"/>
                </a:solidFill>
                <a:latin typeface="Myriad Pro"/>
                <a:cs typeface="Myriad Pro"/>
              </a:rPr>
              <a:t>x</a:t>
            </a:r>
            <a:endParaRPr lang="en-US" sz="1600" dirty="0">
              <a:solidFill>
                <a:srgbClr val="800000"/>
              </a:solidFill>
              <a:latin typeface="Myriad Pro"/>
              <a:cs typeface="Myriad Pro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164021" y="3430468"/>
            <a:ext cx="45719" cy="492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70909" y="1491341"/>
            <a:ext cx="7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Myriad Pro"/>
                <a:cs typeface="Myriad Pro"/>
              </a:rPr>
              <a:t>y</a:t>
            </a:r>
            <a:r>
              <a:rPr lang="en-US" sz="1600" dirty="0" smtClean="0">
                <a:latin typeface="Myriad Pro"/>
                <a:cs typeface="Myriad Pro"/>
              </a:rPr>
              <a:t>=2x-4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99244" y="4306473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Myriad Pro"/>
                <a:cs typeface="Myriad Pro"/>
              </a:rPr>
              <a:t>y</a:t>
            </a:r>
            <a:r>
              <a:rPr lang="en-US" sz="1600" dirty="0" smtClean="0">
                <a:latin typeface="Myriad Pro"/>
                <a:cs typeface="Myriad Pro"/>
              </a:rPr>
              <a:t>=-2x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12206" y="2777412"/>
            <a:ext cx="32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800000"/>
                </a:solidFill>
                <a:latin typeface="Myriad Pro"/>
                <a:cs typeface="Myriad Pro"/>
              </a:rPr>
              <a:t>O</a:t>
            </a:r>
            <a:endParaRPr lang="en-US" sz="1600" dirty="0">
              <a:solidFill>
                <a:srgbClr val="800000"/>
              </a:solidFill>
              <a:latin typeface="Myriad Pro"/>
              <a:cs typeface="Myriad Pro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55836" y="65451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800000"/>
                </a:solidFill>
                <a:latin typeface="Myriad Pro"/>
                <a:cs typeface="Myriad Pro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94726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19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70434" y="1581047"/>
            <a:ext cx="7073051" cy="2554545"/>
          </a:xfrm>
          <a:prstGeom prst="rect">
            <a:avLst/>
          </a:prstGeom>
          <a:ln w="5715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dirty="0">
                <a:latin typeface="Myriad Pro"/>
                <a:cs typeface="Myriad Pro"/>
              </a:rPr>
              <a:t> </a:t>
            </a:r>
            <a:endParaRPr lang="tr-TR" sz="2000" dirty="0" smtClean="0">
              <a:latin typeface="Myriad Pro"/>
              <a:cs typeface="Myriad Pro"/>
            </a:endParaRPr>
          </a:p>
          <a:p>
            <a:r>
              <a:rPr lang="tr-TR" sz="2000" dirty="0" smtClean="0">
                <a:latin typeface="Myriad Pro"/>
              </a:rPr>
              <a:t>A(2,5) sıralı ikilisinin aşağıdaki denklem sisteminin çözüm </a:t>
            </a:r>
            <a:r>
              <a:rPr lang="tr-TR" sz="2000" dirty="0" smtClean="0">
                <a:latin typeface="Myriad Pro"/>
              </a:rPr>
              <a:t>kümesi </a:t>
            </a:r>
            <a:r>
              <a:rPr lang="en-US" sz="2000" dirty="0" smtClean="0">
                <a:latin typeface="Myriad Pro"/>
              </a:rPr>
              <a:t>o</a:t>
            </a:r>
            <a:r>
              <a:rPr lang="tr-TR" sz="2000" dirty="0" smtClean="0">
                <a:latin typeface="Myriad Pro"/>
              </a:rPr>
              <a:t>lup olmadığını grafik çizerek bulunuz.</a:t>
            </a:r>
            <a:endParaRPr lang="tr-TR" sz="2000" dirty="0">
              <a:latin typeface="Myriad Pro"/>
            </a:endParaRPr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en-US" sz="2000" dirty="0"/>
          </a:p>
          <a:p>
            <a:r>
              <a:rPr lang="en-US" sz="2000" dirty="0" smtClean="0">
                <a:latin typeface="Myriad Pro"/>
                <a:cs typeface="Myriad Pro"/>
              </a:rPr>
              <a:t> </a:t>
            </a:r>
            <a:endParaRPr lang="en-US" sz="2000" dirty="0">
              <a:latin typeface="Myriad Pro"/>
              <a:cs typeface="Myriad Pro"/>
            </a:endParaRPr>
          </a:p>
        </p:txBody>
      </p:sp>
      <p:pic>
        <p:nvPicPr>
          <p:cNvPr id="14" name="Picture 13" descr="3D-Character-Questions-4-you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90" y="1148214"/>
            <a:ext cx="1449830" cy="18431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04813" y="2974599"/>
            <a:ext cx="10054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2x+y=</a:t>
            </a:r>
            <a:r>
              <a:rPr lang="tr-TR" sz="2000" dirty="0">
                <a:solidFill>
                  <a:srgbClr val="0000FF"/>
                </a:solidFill>
                <a:latin typeface="Myriad Pro"/>
                <a:cs typeface="Myriad Pro"/>
              </a:rPr>
              <a:t>9</a:t>
            </a:r>
            <a:endParaRPr lang="tr-TR" sz="2000" dirty="0" smtClean="0">
              <a:solidFill>
                <a:srgbClr val="0000FF"/>
              </a:solidFill>
              <a:latin typeface="Myriad Pro"/>
              <a:cs typeface="Myriad Pro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Myriad Pro"/>
                <a:cs typeface="Myriad Pro"/>
              </a:rPr>
              <a:t>4x-y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=3</a:t>
            </a:r>
            <a:endParaRPr lang="en-US" sz="2000" dirty="0">
              <a:solidFill>
                <a:srgbClr val="0000FF"/>
              </a:solidFill>
              <a:latin typeface="Myriad Pro"/>
              <a:cs typeface="Myriad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86001" y="138798"/>
            <a:ext cx="582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28996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9845" y="697965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Pro"/>
                <a:cs typeface="Myriad Pro"/>
              </a:rPr>
              <a:t>ÖRNEK :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yriad Pro"/>
              <a:cs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0289" y="775164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=2x</a:t>
            </a:r>
          </a:p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=3-x</a:t>
            </a:r>
            <a:endParaRPr lang="en-US" sz="2000" dirty="0">
              <a:solidFill>
                <a:srgbClr val="0000FF"/>
              </a:solidFill>
              <a:latin typeface="Myriad Pro"/>
              <a:cs typeface="Myriad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52651" y="789223"/>
            <a:ext cx="6635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Yanda verilen denklem sisteminin çözüm kümesini </a:t>
            </a:r>
          </a:p>
          <a:p>
            <a:r>
              <a:rPr lang="tr-TR" sz="2000" dirty="0" smtClean="0">
                <a:latin typeface="Myriad Pro"/>
                <a:cs typeface="Myriad Pro"/>
              </a:rPr>
              <a:t>önce cebirsel yolla, </a:t>
            </a:r>
            <a:r>
              <a:rPr lang="en-US" sz="2000" dirty="0" smtClean="0">
                <a:latin typeface="Myriad Pro"/>
                <a:cs typeface="Myriad Pro"/>
              </a:rPr>
              <a:t>s</a:t>
            </a:r>
            <a:r>
              <a:rPr lang="tr-TR" sz="2000" dirty="0" err="1" smtClean="0">
                <a:latin typeface="Myriad Pro"/>
                <a:cs typeface="Myriad Pro"/>
              </a:rPr>
              <a:t>onra</a:t>
            </a:r>
            <a:r>
              <a:rPr lang="tr-TR" sz="2000" dirty="0" smtClean="0">
                <a:latin typeface="Myriad Pro"/>
                <a:cs typeface="Myriad Pro"/>
              </a:rPr>
              <a:t> grafikten yararlanarak bulalım.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9099" y="2925225"/>
            <a:ext cx="14032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yriad Pro"/>
                <a:cs typeface="Myriad Pro"/>
              </a:rPr>
              <a:t>y</a:t>
            </a:r>
            <a:r>
              <a:rPr lang="tr-TR" sz="2000" dirty="0" smtClean="0">
                <a:latin typeface="Myriad Pro"/>
                <a:cs typeface="Myriad Pro"/>
              </a:rPr>
              <a:t>=2x   </a:t>
            </a:r>
            <a:r>
              <a:rPr lang="tr-TR" sz="2000" dirty="0" smtClean="0">
                <a:solidFill>
                  <a:srgbClr val="FFFF00"/>
                </a:solidFill>
                <a:latin typeface="Myriad Pro"/>
                <a:cs typeface="Myriad Pro"/>
              </a:rPr>
              <a:t>. . . 1</a:t>
            </a:r>
          </a:p>
          <a:p>
            <a:r>
              <a:rPr lang="en-US" sz="2000" dirty="0">
                <a:latin typeface="Myriad Pro"/>
                <a:cs typeface="Myriad Pro"/>
              </a:rPr>
              <a:t>y</a:t>
            </a:r>
            <a:r>
              <a:rPr lang="tr-TR" sz="2000" dirty="0" smtClean="0">
                <a:latin typeface="Myriad Pro"/>
                <a:cs typeface="Myriad Pro"/>
              </a:rPr>
              <a:t>=3-x </a:t>
            </a:r>
            <a:r>
              <a:rPr lang="tr-TR" sz="2000" dirty="0" smtClean="0">
                <a:solidFill>
                  <a:srgbClr val="FFFF00"/>
                </a:solidFill>
                <a:latin typeface="Myriad Pro"/>
                <a:cs typeface="Myriad Pro"/>
              </a:rPr>
              <a:t>. . .  2</a:t>
            </a:r>
            <a:endParaRPr lang="en-US" sz="2000" dirty="0">
              <a:solidFill>
                <a:srgbClr val="FFFF00"/>
              </a:solidFill>
              <a:latin typeface="Myriad Pro"/>
              <a:cs typeface="Myriad Pr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95481" y="3005208"/>
            <a:ext cx="4097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yriad Pro"/>
                <a:cs typeface="Myriad Pro"/>
              </a:rPr>
              <a:t>D</a:t>
            </a:r>
            <a:r>
              <a:rPr lang="tr-TR" sz="2000" dirty="0" err="1" smtClean="0">
                <a:latin typeface="Myriad Pro"/>
                <a:cs typeface="Myriad Pro"/>
              </a:rPr>
              <a:t>enklem</a:t>
            </a:r>
            <a:r>
              <a:rPr lang="tr-TR" sz="2000" dirty="0" smtClean="0">
                <a:latin typeface="Myriad Pro"/>
                <a:cs typeface="Myriad Pro"/>
              </a:rPr>
              <a:t> sisteminin çözüm kümesini </a:t>
            </a:r>
          </a:p>
          <a:p>
            <a:r>
              <a:rPr lang="tr-TR" sz="2000" dirty="0" smtClean="0">
                <a:latin typeface="Myriad Pro"/>
                <a:cs typeface="Myriad Pro"/>
              </a:rPr>
              <a:t>yerine koyma metodu ile bulalım:</a:t>
            </a:r>
            <a:endParaRPr lang="en-US" sz="2000" dirty="0">
              <a:latin typeface="Myriad Pro"/>
              <a:cs typeface="Myriad Pro"/>
            </a:endParaRPr>
          </a:p>
        </p:txBody>
      </p:sp>
      <p:pic>
        <p:nvPicPr>
          <p:cNvPr id="9" name="Picture 8" descr="kırmızı-kumeisareti cop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48055" y="3202060"/>
            <a:ext cx="853755" cy="30008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86001" y="138798"/>
            <a:ext cx="563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5409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9845" y="697965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Pro"/>
                <a:cs typeface="Myriad Pro"/>
              </a:rPr>
              <a:t>ÖRNEK :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yriad Pro"/>
              <a:cs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77226" y="775164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=2x</a:t>
            </a:r>
          </a:p>
          <a:p>
            <a:r>
              <a:rPr lang="en-US" sz="2000" dirty="0">
                <a:solidFill>
                  <a:srgbClr val="0000FF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FF"/>
                </a:solidFill>
                <a:latin typeface="Myriad Pro"/>
                <a:cs typeface="Myriad Pro"/>
              </a:rPr>
              <a:t>=3-x</a:t>
            </a:r>
            <a:endParaRPr lang="en-US" sz="2000" dirty="0">
              <a:solidFill>
                <a:srgbClr val="0000FF"/>
              </a:solidFill>
              <a:latin typeface="Myriad Pro"/>
              <a:cs typeface="Myriad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25577" y="789223"/>
            <a:ext cx="61350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Yanda verilen denklem sisteminin çözüm kümesini </a:t>
            </a:r>
          </a:p>
          <a:p>
            <a:r>
              <a:rPr lang="tr-TR" sz="2000" dirty="0" smtClean="0">
                <a:latin typeface="Myriad Pro"/>
                <a:cs typeface="Myriad Pro"/>
              </a:rPr>
              <a:t>önce cebirsel yolla, </a:t>
            </a:r>
            <a:r>
              <a:rPr lang="en-US" sz="2000" dirty="0" smtClean="0">
                <a:latin typeface="Myriad Pro"/>
                <a:cs typeface="Myriad Pro"/>
              </a:rPr>
              <a:t>s</a:t>
            </a:r>
            <a:r>
              <a:rPr lang="tr-TR" sz="2000" dirty="0" err="1" smtClean="0">
                <a:latin typeface="Myriad Pro"/>
                <a:cs typeface="Myriad Pro"/>
              </a:rPr>
              <a:t>onra</a:t>
            </a:r>
            <a:r>
              <a:rPr lang="tr-TR" sz="2000" dirty="0" smtClean="0">
                <a:latin typeface="Myriad Pro"/>
                <a:cs typeface="Myriad Pro"/>
              </a:rPr>
              <a:t> grafikten yararlanarak bulalım.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3724" y="1497157"/>
            <a:ext cx="14032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yriad Pro"/>
                <a:cs typeface="Myriad Pro"/>
              </a:rPr>
              <a:t>y</a:t>
            </a:r>
            <a:r>
              <a:rPr lang="tr-TR" sz="2000" dirty="0" smtClean="0">
                <a:latin typeface="Myriad Pro"/>
                <a:cs typeface="Myriad Pro"/>
              </a:rPr>
              <a:t>=2x   </a:t>
            </a:r>
            <a:r>
              <a:rPr lang="tr-TR" sz="2000" dirty="0" smtClean="0">
                <a:solidFill>
                  <a:srgbClr val="FFFF00"/>
                </a:solidFill>
                <a:latin typeface="Myriad Pro"/>
                <a:cs typeface="Myriad Pro"/>
              </a:rPr>
              <a:t>. . . 1</a:t>
            </a:r>
          </a:p>
          <a:p>
            <a:r>
              <a:rPr lang="en-US" sz="2000" dirty="0">
                <a:latin typeface="Myriad Pro"/>
                <a:cs typeface="Myriad Pro"/>
              </a:rPr>
              <a:t>y</a:t>
            </a:r>
            <a:r>
              <a:rPr lang="tr-TR" sz="2000" dirty="0" smtClean="0">
                <a:latin typeface="Myriad Pro"/>
                <a:cs typeface="Myriad Pro"/>
              </a:rPr>
              <a:t>=3-x </a:t>
            </a:r>
            <a:r>
              <a:rPr lang="tr-TR" sz="2000" dirty="0" smtClean="0">
                <a:solidFill>
                  <a:srgbClr val="FFFF00"/>
                </a:solidFill>
                <a:latin typeface="Myriad Pro"/>
                <a:cs typeface="Myriad Pro"/>
              </a:rPr>
              <a:t>. . .  2</a:t>
            </a:r>
            <a:endParaRPr lang="en-US" sz="2000" dirty="0">
              <a:solidFill>
                <a:srgbClr val="FFFF00"/>
              </a:solidFill>
              <a:latin typeface="Myriad Pro"/>
              <a:cs typeface="Myriad Pr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90106" y="1577140"/>
            <a:ext cx="4097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yriad Pro"/>
                <a:cs typeface="Myriad Pro"/>
              </a:rPr>
              <a:t>D</a:t>
            </a:r>
            <a:r>
              <a:rPr lang="tr-TR" sz="2000" dirty="0" err="1" smtClean="0">
                <a:latin typeface="Myriad Pro"/>
                <a:cs typeface="Myriad Pro"/>
              </a:rPr>
              <a:t>enklem</a:t>
            </a:r>
            <a:r>
              <a:rPr lang="tr-TR" sz="2000" dirty="0" smtClean="0">
                <a:latin typeface="Myriad Pro"/>
                <a:cs typeface="Myriad Pro"/>
              </a:rPr>
              <a:t> sisteminin çözüm kümesini </a:t>
            </a:r>
          </a:p>
          <a:p>
            <a:r>
              <a:rPr lang="tr-TR" sz="2000" dirty="0" smtClean="0">
                <a:latin typeface="Myriad Pro"/>
                <a:cs typeface="Myriad Pro"/>
              </a:rPr>
              <a:t>yerine koyma metodu ile bulalım:</a:t>
            </a:r>
            <a:endParaRPr lang="en-US" sz="2000" dirty="0">
              <a:latin typeface="Myriad Pro"/>
              <a:cs typeface="Myriad Pro"/>
            </a:endParaRPr>
          </a:p>
        </p:txBody>
      </p:sp>
      <p:pic>
        <p:nvPicPr>
          <p:cNvPr id="9" name="Picture 8" descr="kırmızı-kumeisareti cop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42680" y="1773992"/>
            <a:ext cx="853755" cy="30008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86002" y="138798"/>
            <a:ext cx="550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60131" y="2271325"/>
            <a:ext cx="370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2. </a:t>
            </a:r>
            <a:r>
              <a:rPr lang="en-US" sz="2000" dirty="0">
                <a:latin typeface="Myriad Pro"/>
                <a:cs typeface="Myriad Pro"/>
              </a:rPr>
              <a:t>d</a:t>
            </a:r>
            <a:r>
              <a:rPr lang="tr-TR" sz="2000" dirty="0" err="1" smtClean="0">
                <a:latin typeface="Myriad Pro"/>
                <a:cs typeface="Myriad Pro"/>
              </a:rPr>
              <a:t>enklemde</a:t>
            </a:r>
            <a:r>
              <a:rPr lang="tr-TR" sz="2000" dirty="0" smtClean="0">
                <a:latin typeface="Myriad Pro"/>
                <a:cs typeface="Myriad Pro"/>
              </a:rPr>
              <a:t> </a:t>
            </a:r>
            <a:r>
              <a:rPr lang="tr-TR" sz="2000" dirty="0" smtClean="0">
                <a:solidFill>
                  <a:srgbClr val="FFFF00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latin typeface="Myriad Pro"/>
                <a:cs typeface="Myriad Pro"/>
              </a:rPr>
              <a:t> yerine </a:t>
            </a:r>
            <a:r>
              <a:rPr lang="tr-TR" sz="2000" dirty="0" smtClean="0">
                <a:solidFill>
                  <a:srgbClr val="FFFF00"/>
                </a:solidFill>
                <a:latin typeface="Myriad Pro"/>
                <a:cs typeface="Myriad Pro"/>
              </a:rPr>
              <a:t>2x</a:t>
            </a:r>
            <a:r>
              <a:rPr lang="tr-TR" sz="2000" dirty="0" smtClean="0">
                <a:latin typeface="Myriad Pro"/>
                <a:cs typeface="Myriad Pro"/>
              </a:rPr>
              <a:t> yazalım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60131" y="2979281"/>
            <a:ext cx="916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Myriad Pro"/>
                <a:cs typeface="Myriad Pro"/>
              </a:rPr>
              <a:t>2x=3-x</a:t>
            </a:r>
            <a:endParaRPr lang="tr-TR" sz="2000" dirty="0" smtClean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85142" y="3007821"/>
            <a:ext cx="2090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yriad Pro"/>
                <a:cs typeface="Myriad Pro"/>
              </a:rPr>
              <a:t>x</a:t>
            </a:r>
            <a:r>
              <a:rPr lang="tr-TR" sz="2000" dirty="0" smtClean="0">
                <a:latin typeface="Myriad Pro"/>
                <a:cs typeface="Myriad Pro"/>
              </a:rPr>
              <a:t>=1   bulunur.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0" name="Notched Right Arrow 19"/>
          <p:cNvSpPr/>
          <p:nvPr/>
        </p:nvSpPr>
        <p:spPr>
          <a:xfrm>
            <a:off x="4260790" y="3141593"/>
            <a:ext cx="371122" cy="171228"/>
          </a:xfrm>
          <a:prstGeom prst="notchedRightArrow">
            <a:avLst/>
          </a:prstGeom>
          <a:solidFill>
            <a:srgbClr val="CCFFCC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875792" y="3585484"/>
            <a:ext cx="6575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Myriad Pro"/>
                <a:cs typeface="Myriad Pro"/>
              </a:rPr>
              <a:t>Bulduğumuz</a:t>
            </a:r>
            <a:r>
              <a:rPr lang="en-US" sz="2000" dirty="0">
                <a:latin typeface="Myriad Pro"/>
                <a:cs typeface="Myriad Pro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Myriad Pro"/>
                <a:cs typeface="Myriad Pro"/>
              </a:rPr>
              <a:t>x</a:t>
            </a:r>
            <a:r>
              <a:rPr lang="tr-TR" sz="2000" dirty="0" smtClean="0">
                <a:solidFill>
                  <a:srgbClr val="FFFF00"/>
                </a:solidFill>
                <a:latin typeface="Myriad Pro"/>
                <a:cs typeface="Myriad Pro"/>
              </a:rPr>
              <a:t>=1 </a:t>
            </a:r>
            <a:r>
              <a:rPr lang="tr-TR" sz="2000" dirty="0" smtClean="0">
                <a:latin typeface="Myriad Pro"/>
                <a:cs typeface="Myriad Pro"/>
              </a:rPr>
              <a:t>değerini 1. denklemde yerine yazalım: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84182" y="4149677"/>
            <a:ext cx="2991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00"/>
                </a:solidFill>
                <a:latin typeface="Myriad Pro"/>
                <a:cs typeface="Myriad Pro"/>
              </a:rPr>
              <a:t>=2x</a:t>
            </a:r>
          </a:p>
          <a:p>
            <a:r>
              <a:rPr lang="en-US" sz="2000" dirty="0">
                <a:solidFill>
                  <a:srgbClr val="000000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000000"/>
                </a:solidFill>
                <a:latin typeface="Myriad Pro"/>
                <a:cs typeface="Myriad Pro"/>
              </a:rPr>
              <a:t>=2.1</a:t>
            </a:r>
          </a:p>
          <a:p>
            <a:r>
              <a:rPr lang="en-US" sz="2000" dirty="0">
                <a:solidFill>
                  <a:srgbClr val="FFFF00"/>
                </a:solidFill>
                <a:latin typeface="Myriad Pro"/>
                <a:cs typeface="Myriad Pro"/>
              </a:rPr>
              <a:t>y</a:t>
            </a:r>
            <a:r>
              <a:rPr lang="tr-TR" sz="2000" dirty="0" smtClean="0">
                <a:solidFill>
                  <a:srgbClr val="FFFF00"/>
                </a:solidFill>
                <a:latin typeface="Myriad Pro"/>
                <a:cs typeface="Myriad Pro"/>
              </a:rPr>
              <a:t>=2       </a:t>
            </a:r>
            <a:r>
              <a:rPr lang="tr-TR" sz="2000" dirty="0" smtClean="0">
                <a:latin typeface="Myriad Pro"/>
                <a:cs typeface="Myriad Pro"/>
              </a:rPr>
              <a:t>olarak buluruz.</a:t>
            </a:r>
            <a:endParaRPr lang="en-US" sz="2000" dirty="0">
              <a:solidFill>
                <a:srgbClr val="FFFF00"/>
              </a:solidFill>
              <a:latin typeface="Myriad Pro"/>
              <a:cs typeface="Myriad Pro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56953" y="5176325"/>
            <a:ext cx="7064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yriad Pro"/>
                <a:cs typeface="Myriad Pro"/>
              </a:rPr>
              <a:t>Bu </a:t>
            </a:r>
            <a:r>
              <a:rPr lang="en-US" sz="2000" dirty="0" err="1" smtClean="0">
                <a:latin typeface="Myriad Pro"/>
                <a:cs typeface="Myriad Pro"/>
              </a:rPr>
              <a:t>durumda</a:t>
            </a:r>
            <a:r>
              <a:rPr lang="en-US" sz="2000" dirty="0" smtClean="0">
                <a:latin typeface="Myriad Pro"/>
                <a:cs typeface="Myriad Pro"/>
              </a:rPr>
              <a:t> </a:t>
            </a:r>
            <a:r>
              <a:rPr lang="en-US" sz="2000" dirty="0" err="1" smtClean="0">
                <a:latin typeface="Myriad Pro"/>
                <a:cs typeface="Myriad Pro"/>
              </a:rPr>
              <a:t>denklem</a:t>
            </a:r>
            <a:r>
              <a:rPr lang="en-US" sz="2000" dirty="0" smtClean="0">
                <a:latin typeface="Myriad Pro"/>
                <a:cs typeface="Myriad Pro"/>
              </a:rPr>
              <a:t> </a:t>
            </a:r>
            <a:r>
              <a:rPr lang="en-US" sz="2000" dirty="0" err="1" smtClean="0">
                <a:latin typeface="Myriad Pro"/>
                <a:cs typeface="Myriad Pro"/>
              </a:rPr>
              <a:t>sisteminin</a:t>
            </a:r>
            <a:r>
              <a:rPr lang="en-US" sz="2000" dirty="0" smtClean="0">
                <a:latin typeface="Myriad Pro"/>
                <a:cs typeface="Myriad Pro"/>
              </a:rPr>
              <a:t> </a:t>
            </a:r>
            <a:r>
              <a:rPr lang="en-US" sz="2000" dirty="0" err="1" smtClean="0">
                <a:latin typeface="Myriad Pro"/>
                <a:cs typeface="Myriad Pro"/>
              </a:rPr>
              <a:t>çözüm</a:t>
            </a:r>
            <a:r>
              <a:rPr lang="en-US" sz="2000" dirty="0" smtClean="0">
                <a:latin typeface="Myriad Pro"/>
                <a:cs typeface="Myriad Pro"/>
              </a:rPr>
              <a:t> </a:t>
            </a:r>
            <a:r>
              <a:rPr lang="en-US" sz="2000" dirty="0" err="1" smtClean="0">
                <a:latin typeface="Myriad Pro"/>
                <a:cs typeface="Myriad Pro"/>
              </a:rPr>
              <a:t>kümesi</a:t>
            </a:r>
            <a:r>
              <a:rPr lang="en-US" sz="2000" dirty="0" smtClean="0">
                <a:latin typeface="Myriad Pro"/>
                <a:cs typeface="Myriad Pro"/>
              </a:rPr>
              <a:t>   </a:t>
            </a:r>
            <a:r>
              <a:rPr lang="en-US" sz="2000" dirty="0" smtClean="0">
                <a:solidFill>
                  <a:srgbClr val="FFFF00"/>
                </a:solidFill>
                <a:latin typeface="Myriad Pro"/>
                <a:cs typeface="Myriad Pro"/>
              </a:rPr>
              <a:t>(1,2)    </a:t>
            </a:r>
            <a:r>
              <a:rPr lang="en-US" sz="2000" dirty="0" err="1" smtClean="0">
                <a:latin typeface="Myriad Pro"/>
                <a:cs typeface="Myriad Pro"/>
              </a:rPr>
              <a:t>olur</a:t>
            </a:r>
            <a:r>
              <a:rPr lang="en-US" sz="2000" dirty="0" smtClean="0">
                <a:latin typeface="Myriad Pro"/>
                <a:cs typeface="Myriad Pro"/>
              </a:rPr>
              <a:t>.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24" name="Double Brace 23"/>
          <p:cNvSpPr/>
          <p:nvPr/>
        </p:nvSpPr>
        <p:spPr>
          <a:xfrm>
            <a:off x="7391303" y="5197689"/>
            <a:ext cx="682671" cy="409069"/>
          </a:xfrm>
          <a:prstGeom prst="bracePair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1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4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191823" y="674648"/>
            <a:ext cx="921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yriad Pro"/>
                <a:cs typeface="Myriad Pro"/>
              </a:rPr>
              <a:t>Şimdi denklem sisteminin çözüm kümesini </a:t>
            </a:r>
            <a:r>
              <a:rPr lang="en-US" dirty="0" smtClean="0">
                <a:latin typeface="Myriad Pro"/>
                <a:cs typeface="Myriad Pro"/>
              </a:rPr>
              <a:t>g</a:t>
            </a:r>
            <a:r>
              <a:rPr lang="tr-TR" dirty="0" err="1" smtClean="0">
                <a:latin typeface="Myriad Pro"/>
                <a:cs typeface="Myriad Pro"/>
              </a:rPr>
              <a:t>rafikten</a:t>
            </a:r>
            <a:r>
              <a:rPr lang="tr-TR" dirty="0" smtClean="0">
                <a:latin typeface="Myriad Pro"/>
                <a:cs typeface="Myriad Pro"/>
              </a:rPr>
              <a:t> faydalanarak bulalım:</a:t>
            </a:r>
            <a:endParaRPr lang="en-US" dirty="0">
              <a:latin typeface="Myriad Pro"/>
              <a:cs typeface="Myriad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6002" y="138798"/>
            <a:ext cx="5651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502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5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191823" y="674648"/>
            <a:ext cx="921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yriad Pro"/>
                <a:cs typeface="Myriad Pro"/>
              </a:rPr>
              <a:t>Şimdi denklem sisteminin çözüm kümesini </a:t>
            </a:r>
            <a:r>
              <a:rPr lang="en-US" dirty="0" smtClean="0">
                <a:latin typeface="Myriad Pro"/>
                <a:cs typeface="Myriad Pro"/>
              </a:rPr>
              <a:t>g</a:t>
            </a:r>
            <a:r>
              <a:rPr lang="tr-TR" dirty="0" err="1" smtClean="0">
                <a:latin typeface="Myriad Pro"/>
                <a:cs typeface="Myriad Pro"/>
              </a:rPr>
              <a:t>rafikten</a:t>
            </a:r>
            <a:r>
              <a:rPr lang="tr-TR" dirty="0" smtClean="0">
                <a:latin typeface="Myriad Pro"/>
                <a:cs typeface="Myriad Pro"/>
              </a:rPr>
              <a:t> faydalanarak bulalım:</a:t>
            </a:r>
            <a:endParaRPr lang="en-US" dirty="0">
              <a:latin typeface="Myriad Pro"/>
              <a:cs typeface="Myriad Pro"/>
            </a:endParaRPr>
          </a:p>
        </p:txBody>
      </p:sp>
      <p:pic>
        <p:nvPicPr>
          <p:cNvPr id="25" name="Picture 24" descr="Arka fon-Kareli kagıt-Es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49" y="1036557"/>
            <a:ext cx="6303332" cy="5042668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>
            <a:off x="6028914" y="1332419"/>
            <a:ext cx="0" cy="433777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945553" y="3542134"/>
            <a:ext cx="4052566" cy="16253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655654" y="1439438"/>
            <a:ext cx="3517456" cy="3510175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998119" y="3249324"/>
            <a:ext cx="303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  <a:latin typeface="Myriad Pro"/>
                <a:cs typeface="Myriad Pro"/>
              </a:rPr>
              <a:t>x</a:t>
            </a:r>
            <a:endParaRPr lang="en-US" sz="2000" dirty="0">
              <a:solidFill>
                <a:srgbClr val="800000"/>
              </a:solidFill>
              <a:latin typeface="Myriad Pro"/>
              <a:cs typeface="Myriad Pr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77206" y="9540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  <a:latin typeface="Myriad Pro"/>
                <a:cs typeface="Myriad Pro"/>
              </a:rPr>
              <a:t>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176488" y="4671077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yriad Pro"/>
                <a:cs typeface="Myriad Pro"/>
              </a:rPr>
              <a:t>y=3-x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6001" y="138798"/>
            <a:ext cx="5599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96515" y="3208222"/>
            <a:ext cx="361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  <a:latin typeface="Myriad Pro"/>
                <a:cs typeface="Myriad Pro"/>
              </a:rPr>
              <a:t>O</a:t>
            </a:r>
            <a:endParaRPr lang="en-US" sz="2000" dirty="0">
              <a:solidFill>
                <a:srgbClr val="800000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56001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6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191823" y="674648"/>
            <a:ext cx="921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yriad Pro"/>
                <a:cs typeface="Myriad Pro"/>
              </a:rPr>
              <a:t>Şimdi denklem sisteminin çözüm kümesini </a:t>
            </a:r>
            <a:r>
              <a:rPr lang="en-US" dirty="0" smtClean="0">
                <a:latin typeface="Myriad Pro"/>
                <a:cs typeface="Myriad Pro"/>
              </a:rPr>
              <a:t>g</a:t>
            </a:r>
            <a:r>
              <a:rPr lang="tr-TR" dirty="0" err="1" smtClean="0">
                <a:latin typeface="Myriad Pro"/>
                <a:cs typeface="Myriad Pro"/>
              </a:rPr>
              <a:t>rafikten</a:t>
            </a:r>
            <a:r>
              <a:rPr lang="tr-TR" dirty="0" smtClean="0">
                <a:latin typeface="Myriad Pro"/>
                <a:cs typeface="Myriad Pro"/>
              </a:rPr>
              <a:t> faydalanarak bulalım:</a:t>
            </a:r>
            <a:endParaRPr lang="en-US" dirty="0">
              <a:latin typeface="Myriad Pro"/>
              <a:cs typeface="Myriad Pro"/>
            </a:endParaRPr>
          </a:p>
        </p:txBody>
      </p:sp>
      <p:pic>
        <p:nvPicPr>
          <p:cNvPr id="25" name="Picture 24" descr="Arka fon-Kareli kagıt-Es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49" y="1036557"/>
            <a:ext cx="6303332" cy="5042668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>
            <a:off x="6028914" y="1332419"/>
            <a:ext cx="0" cy="433777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945553" y="3542134"/>
            <a:ext cx="4052566" cy="16253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655654" y="1439438"/>
            <a:ext cx="3517456" cy="3510175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294021" y="1127223"/>
            <a:ext cx="1995449" cy="3822390"/>
          </a:xfrm>
          <a:prstGeom prst="straightConnector1">
            <a:avLst/>
          </a:prstGeom>
          <a:ln>
            <a:solidFill>
              <a:srgbClr val="690FB3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998119" y="3249324"/>
            <a:ext cx="303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  <a:latin typeface="Myriad Pro"/>
                <a:cs typeface="Myriad Pro"/>
              </a:rPr>
              <a:t>x</a:t>
            </a:r>
            <a:endParaRPr lang="en-US" sz="2000" dirty="0">
              <a:solidFill>
                <a:srgbClr val="800000"/>
              </a:solidFill>
              <a:latin typeface="Myriad Pro"/>
              <a:cs typeface="Myriad Pr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77206" y="9540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  <a:latin typeface="Myriad Pro"/>
                <a:cs typeface="Myriad Pro"/>
              </a:rPr>
              <a:t>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49365" y="104454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yriad Pro"/>
                <a:cs typeface="Myriad Pro"/>
              </a:rPr>
              <a:t>y</a:t>
            </a:r>
            <a:r>
              <a:rPr lang="en-US" sz="2000" dirty="0" smtClean="0">
                <a:latin typeface="Myriad Pro"/>
                <a:cs typeface="Myriad Pro"/>
              </a:rPr>
              <a:t>=2x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76488" y="4671077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yriad Pro"/>
                <a:cs typeface="Myriad Pro"/>
              </a:rPr>
              <a:t>y=3-x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6001" y="138798"/>
            <a:ext cx="5573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96515" y="3208222"/>
            <a:ext cx="361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  <a:latin typeface="Myriad Pro"/>
                <a:cs typeface="Myriad Pro"/>
              </a:rPr>
              <a:t>O</a:t>
            </a:r>
            <a:endParaRPr lang="en-US" sz="2000" dirty="0">
              <a:solidFill>
                <a:srgbClr val="800000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54404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7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191823" y="674648"/>
            <a:ext cx="921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yriad Pro"/>
                <a:cs typeface="Myriad Pro"/>
              </a:rPr>
              <a:t>Şimdi denklem sisteminin çözüm kümesini </a:t>
            </a:r>
            <a:r>
              <a:rPr lang="en-US" dirty="0" smtClean="0">
                <a:latin typeface="Myriad Pro"/>
                <a:cs typeface="Myriad Pro"/>
              </a:rPr>
              <a:t>g</a:t>
            </a:r>
            <a:r>
              <a:rPr lang="tr-TR" dirty="0" err="1" smtClean="0">
                <a:latin typeface="Myriad Pro"/>
                <a:cs typeface="Myriad Pro"/>
              </a:rPr>
              <a:t>rafikten</a:t>
            </a:r>
            <a:r>
              <a:rPr lang="tr-TR" dirty="0" smtClean="0">
                <a:latin typeface="Myriad Pro"/>
                <a:cs typeface="Myriad Pro"/>
              </a:rPr>
              <a:t> faydalanarak bulalım:</a:t>
            </a:r>
            <a:endParaRPr lang="en-US" dirty="0">
              <a:latin typeface="Myriad Pro"/>
              <a:cs typeface="Myriad Pro"/>
            </a:endParaRPr>
          </a:p>
        </p:txBody>
      </p:sp>
      <p:pic>
        <p:nvPicPr>
          <p:cNvPr id="25" name="Picture 24" descr="Arka fon-Kareli kagıt-Es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49" y="1036557"/>
            <a:ext cx="6303332" cy="5042668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>
            <a:off x="6028914" y="1332419"/>
            <a:ext cx="0" cy="433777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945553" y="3542134"/>
            <a:ext cx="4052566" cy="16253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655654" y="1439438"/>
            <a:ext cx="3517456" cy="3510175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294021" y="1127223"/>
            <a:ext cx="1995449" cy="3822390"/>
          </a:xfrm>
          <a:prstGeom prst="straightConnector1">
            <a:avLst/>
          </a:prstGeom>
          <a:ln>
            <a:solidFill>
              <a:srgbClr val="690FB3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998119" y="3249324"/>
            <a:ext cx="303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  <a:latin typeface="Myriad Pro"/>
                <a:cs typeface="Myriad Pro"/>
              </a:rPr>
              <a:t>x</a:t>
            </a:r>
            <a:endParaRPr lang="en-US" sz="2000" dirty="0">
              <a:solidFill>
                <a:srgbClr val="800000"/>
              </a:solidFill>
              <a:latin typeface="Myriad Pro"/>
              <a:cs typeface="Myriad Pr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77206" y="9540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  <a:latin typeface="Myriad Pro"/>
                <a:cs typeface="Myriad Pro"/>
              </a:rPr>
              <a:t>y</a:t>
            </a:r>
          </a:p>
        </p:txBody>
      </p:sp>
      <p:sp>
        <p:nvSpPr>
          <p:cNvPr id="32" name="Oval 31"/>
          <p:cNvSpPr/>
          <p:nvPr/>
        </p:nvSpPr>
        <p:spPr>
          <a:xfrm>
            <a:off x="6232930" y="3013594"/>
            <a:ext cx="92752" cy="99883"/>
          </a:xfrm>
          <a:prstGeom prst="ellipse">
            <a:avLst/>
          </a:prstGeom>
          <a:solidFill>
            <a:srgbClr val="CCFFC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349365" y="104454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yriad Pro"/>
                <a:cs typeface="Myriad Pro"/>
              </a:rPr>
              <a:t>y</a:t>
            </a:r>
            <a:r>
              <a:rPr lang="en-US" sz="2000" dirty="0" smtClean="0">
                <a:latin typeface="Myriad Pro"/>
                <a:cs typeface="Myriad Pro"/>
              </a:rPr>
              <a:t>=2x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76488" y="4671077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yriad Pro"/>
                <a:cs typeface="Myriad Pro"/>
              </a:rPr>
              <a:t>y=3-x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81089" y="2799269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yriad Pro"/>
                <a:cs typeface="Myriad Pro"/>
              </a:rPr>
              <a:t>A(1,2)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6002" y="138798"/>
            <a:ext cx="587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96515" y="3208222"/>
            <a:ext cx="361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  <a:latin typeface="Myriad Pro"/>
                <a:cs typeface="Myriad Pro"/>
              </a:rPr>
              <a:t>O</a:t>
            </a:r>
            <a:endParaRPr lang="en-US" sz="2000" dirty="0">
              <a:solidFill>
                <a:srgbClr val="800000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71110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8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191823" y="674648"/>
            <a:ext cx="921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yriad Pro"/>
                <a:cs typeface="Myriad Pro"/>
              </a:rPr>
              <a:t>Şimdi denklem sisteminin çözüm kümesini </a:t>
            </a:r>
            <a:r>
              <a:rPr lang="en-US" dirty="0" smtClean="0">
                <a:latin typeface="Myriad Pro"/>
                <a:cs typeface="Myriad Pro"/>
              </a:rPr>
              <a:t>g</a:t>
            </a:r>
            <a:r>
              <a:rPr lang="tr-TR" dirty="0" err="1" smtClean="0">
                <a:latin typeface="Myriad Pro"/>
                <a:cs typeface="Myriad Pro"/>
              </a:rPr>
              <a:t>rafikten</a:t>
            </a:r>
            <a:r>
              <a:rPr lang="tr-TR" dirty="0" smtClean="0">
                <a:latin typeface="Myriad Pro"/>
                <a:cs typeface="Myriad Pro"/>
              </a:rPr>
              <a:t> faydalanarak bulalım:</a:t>
            </a:r>
            <a:endParaRPr lang="en-US" dirty="0">
              <a:latin typeface="Myriad Pro"/>
              <a:cs typeface="Myriad Pro"/>
            </a:endParaRPr>
          </a:p>
        </p:txBody>
      </p:sp>
      <p:pic>
        <p:nvPicPr>
          <p:cNvPr id="25" name="Picture 24" descr="Arka fon-Kareli kagıt-Es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49" y="1036557"/>
            <a:ext cx="6303332" cy="5042668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>
            <a:off x="6028914" y="1332419"/>
            <a:ext cx="0" cy="433777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945553" y="3542134"/>
            <a:ext cx="4052566" cy="16253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655654" y="1439438"/>
            <a:ext cx="3517456" cy="3510175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294021" y="1127223"/>
            <a:ext cx="1995449" cy="3822390"/>
          </a:xfrm>
          <a:prstGeom prst="straightConnector1">
            <a:avLst/>
          </a:prstGeom>
          <a:ln>
            <a:solidFill>
              <a:srgbClr val="690FB3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998119" y="3249324"/>
            <a:ext cx="303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  <a:latin typeface="Myriad Pro"/>
                <a:cs typeface="Myriad Pro"/>
              </a:rPr>
              <a:t>x</a:t>
            </a:r>
            <a:endParaRPr lang="en-US" sz="2000" dirty="0">
              <a:solidFill>
                <a:srgbClr val="800000"/>
              </a:solidFill>
              <a:latin typeface="Myriad Pro"/>
              <a:cs typeface="Myriad Pr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77206" y="95400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  <a:latin typeface="Myriad Pro"/>
                <a:cs typeface="Myriad Pro"/>
              </a:rPr>
              <a:t>y</a:t>
            </a:r>
          </a:p>
        </p:txBody>
      </p:sp>
      <p:sp>
        <p:nvSpPr>
          <p:cNvPr id="32" name="Oval 31"/>
          <p:cNvSpPr/>
          <p:nvPr/>
        </p:nvSpPr>
        <p:spPr>
          <a:xfrm>
            <a:off x="6232930" y="3013594"/>
            <a:ext cx="92752" cy="99883"/>
          </a:xfrm>
          <a:prstGeom prst="ellipse">
            <a:avLst/>
          </a:prstGeom>
          <a:solidFill>
            <a:srgbClr val="CCFFC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349365" y="104454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yriad Pro"/>
                <a:cs typeface="Myriad Pro"/>
              </a:rPr>
              <a:t>y</a:t>
            </a:r>
            <a:r>
              <a:rPr lang="en-US" sz="2000" dirty="0" smtClean="0">
                <a:latin typeface="Myriad Pro"/>
                <a:cs typeface="Myriad Pro"/>
              </a:rPr>
              <a:t>=2x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76488" y="4671077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yriad Pro"/>
                <a:cs typeface="Myriad Pro"/>
              </a:rPr>
              <a:t>y=3-x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81089" y="2799269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yriad Pro"/>
                <a:cs typeface="Myriad Pro"/>
              </a:rPr>
              <a:t>A(1,2)</a:t>
            </a:r>
            <a:endParaRPr lang="en-US" sz="2000" dirty="0">
              <a:latin typeface="Myriad Pro"/>
              <a:cs typeface="Myriad Pro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64493" y="6100630"/>
            <a:ext cx="641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yriad Pro"/>
                <a:cs typeface="Myriad Pro"/>
              </a:rPr>
              <a:t>Grafikten iki doğrunun kesim noktası, </a:t>
            </a:r>
            <a:r>
              <a:rPr lang="tr-TR" dirty="0" smtClean="0">
                <a:solidFill>
                  <a:srgbClr val="690FB3"/>
                </a:solidFill>
                <a:latin typeface="Myriad Pro"/>
                <a:cs typeface="Myriad Pro"/>
              </a:rPr>
              <a:t>A(1,2) </a:t>
            </a:r>
            <a:r>
              <a:rPr lang="tr-TR" dirty="0" smtClean="0">
                <a:latin typeface="Myriad Pro"/>
                <a:cs typeface="Myriad Pro"/>
              </a:rPr>
              <a:t>olarak bulunur.</a:t>
            </a:r>
            <a:endParaRPr lang="en-US" dirty="0">
              <a:latin typeface="Myriad Pro"/>
              <a:cs typeface="Myriad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6001" y="138798"/>
            <a:ext cx="563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96515" y="3208222"/>
            <a:ext cx="361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  <a:latin typeface="Myriad Pro"/>
                <a:cs typeface="Myriad Pro"/>
              </a:rPr>
              <a:t>O</a:t>
            </a:r>
            <a:endParaRPr lang="en-US" sz="2000" dirty="0">
              <a:solidFill>
                <a:srgbClr val="800000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16955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60783" y="2778890"/>
            <a:ext cx="7678668" cy="2031325"/>
          </a:xfrm>
          <a:prstGeom prst="rect">
            <a:avLst/>
          </a:prstGeom>
          <a:solidFill>
            <a:srgbClr val="FFD734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Myriad Pro"/>
                <a:cs typeface="Myriad Pro"/>
              </a:rPr>
              <a:t>       </a:t>
            </a:r>
          </a:p>
          <a:p>
            <a:endParaRPr lang="en-US" dirty="0">
              <a:solidFill>
                <a:srgbClr val="000000"/>
              </a:solidFill>
              <a:latin typeface="Myriad Pro"/>
              <a:cs typeface="Myriad Pro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Myriad Pro"/>
                <a:cs typeface="Myriad Pro"/>
              </a:rPr>
              <a:t>       y</a:t>
            </a:r>
            <a:r>
              <a:rPr lang="tr-TR" dirty="0" smtClean="0">
                <a:solidFill>
                  <a:srgbClr val="000000"/>
                </a:solidFill>
                <a:latin typeface="Myriad Pro"/>
                <a:cs typeface="Myriad Pro"/>
              </a:rPr>
              <a:t>=</a:t>
            </a:r>
            <a:r>
              <a:rPr lang="tr-TR" dirty="0" err="1" smtClean="0">
                <a:solidFill>
                  <a:srgbClr val="000000"/>
                </a:solidFill>
                <a:latin typeface="Myriad Pro"/>
                <a:cs typeface="Myriad Pro"/>
              </a:rPr>
              <a:t>ax+b</a:t>
            </a:r>
            <a:endParaRPr lang="tr-TR" dirty="0" smtClean="0">
              <a:solidFill>
                <a:srgbClr val="000000"/>
              </a:solidFill>
              <a:latin typeface="Myriad Pro"/>
              <a:cs typeface="Myriad Pro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Myriad Pro"/>
                <a:cs typeface="Myriad Pro"/>
              </a:rPr>
              <a:t>       y</a:t>
            </a:r>
            <a:r>
              <a:rPr lang="tr-TR" dirty="0" smtClean="0">
                <a:solidFill>
                  <a:srgbClr val="000000"/>
                </a:solidFill>
                <a:latin typeface="Myriad Pro"/>
                <a:cs typeface="Myriad Pro"/>
              </a:rPr>
              <a:t>=</a:t>
            </a:r>
            <a:r>
              <a:rPr lang="tr-TR" dirty="0" err="1" smtClean="0">
                <a:solidFill>
                  <a:srgbClr val="000000"/>
                </a:solidFill>
                <a:latin typeface="Myriad Pro"/>
                <a:cs typeface="Myriad Pro"/>
              </a:rPr>
              <a:t>cx+d</a:t>
            </a:r>
            <a:endParaRPr lang="tr-TR" dirty="0" smtClean="0">
              <a:solidFill>
                <a:srgbClr val="000000"/>
              </a:solidFill>
              <a:latin typeface="Myriad Pro"/>
              <a:cs typeface="Myriad Pro"/>
            </a:endParaRPr>
          </a:p>
          <a:p>
            <a:endParaRPr lang="tr-TR" dirty="0">
              <a:solidFill>
                <a:srgbClr val="000000"/>
              </a:solidFill>
              <a:latin typeface="Myriad Pro"/>
              <a:cs typeface="Myriad Pro"/>
            </a:endParaRPr>
          </a:p>
          <a:p>
            <a:endParaRPr lang="tr-TR" dirty="0" smtClean="0">
              <a:solidFill>
                <a:srgbClr val="000000"/>
              </a:solidFill>
              <a:latin typeface="Myriad Pro"/>
              <a:cs typeface="Myriad Pro"/>
            </a:endParaRPr>
          </a:p>
          <a:p>
            <a:endParaRPr lang="tr-TR" dirty="0" smtClean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pic>
        <p:nvPicPr>
          <p:cNvPr id="15" name="Picture 14" descr="kırmızı-kumeisareti cop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21804" y="3549682"/>
            <a:ext cx="549385" cy="28619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061215" y="3369912"/>
            <a:ext cx="5908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d</a:t>
            </a:r>
            <a:r>
              <a:rPr lang="tr-TR" dirty="0" err="1" smtClean="0">
                <a:latin typeface="Myriad Pro"/>
                <a:cs typeface="Myriad Pro"/>
              </a:rPr>
              <a:t>oğrusal</a:t>
            </a:r>
            <a:r>
              <a:rPr lang="tr-TR" dirty="0" smtClean="0">
                <a:latin typeface="Myriad Pro"/>
                <a:cs typeface="Myriad Pro"/>
              </a:rPr>
              <a:t> denklem sisteminin çözüm kümesi (varsa),</a:t>
            </a:r>
          </a:p>
          <a:p>
            <a:r>
              <a:rPr lang="en-US" dirty="0">
                <a:latin typeface="Myriad Pro"/>
                <a:cs typeface="Myriad Pro"/>
              </a:rPr>
              <a:t>b</a:t>
            </a:r>
            <a:r>
              <a:rPr lang="tr-TR" dirty="0" smtClean="0">
                <a:latin typeface="Myriad Pro"/>
                <a:cs typeface="Myriad Pro"/>
              </a:rPr>
              <a:t>u doğruların grafiklerinin kesim noktasının koordinatlarıdır.</a:t>
            </a:r>
            <a:endParaRPr lang="tr-TR" dirty="0">
              <a:latin typeface="Myriad Pro"/>
              <a:cs typeface="Myriad Pro"/>
            </a:endParaRPr>
          </a:p>
        </p:txBody>
      </p:sp>
      <p:pic>
        <p:nvPicPr>
          <p:cNvPr id="11" name="Picture 10" descr="attention-98643_64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9339">
            <a:off x="462547" y="1804398"/>
            <a:ext cx="1479522" cy="130151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86001" y="138798"/>
            <a:ext cx="5808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Myriad Pro"/>
              </a:rPr>
              <a:t>Doğrusal Denklem Sistemlerinin Grafik İle Çözümü</a:t>
            </a:r>
            <a:endParaRPr lang="en-US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16760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</TotalTime>
  <Words>792</Words>
  <Application>Microsoft Office PowerPoint</Application>
  <PresentationFormat>Özel</PresentationFormat>
  <Paragraphs>269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Calibri</vt:lpstr>
      <vt:lpstr>Myriad Pro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MEB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Tibet Oğuzoğlu</dc:creator>
  <cp:lastModifiedBy>Nevzat UNSAL</cp:lastModifiedBy>
  <cp:revision>533</cp:revision>
  <dcterms:created xsi:type="dcterms:W3CDTF">2014-03-24T15:31:55Z</dcterms:created>
  <dcterms:modified xsi:type="dcterms:W3CDTF">2014-07-24T09:25:24Z</dcterms:modified>
</cp:coreProperties>
</file>