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319" r:id="rId4"/>
    <p:sldId id="320" r:id="rId5"/>
    <p:sldId id="327" r:id="rId6"/>
    <p:sldId id="321" r:id="rId7"/>
    <p:sldId id="326" r:id="rId8"/>
    <p:sldId id="324" r:id="rId9"/>
    <p:sldId id="314" r:id="rId10"/>
    <p:sldId id="322" r:id="rId11"/>
  </p:sldIdLst>
  <p:sldSz cx="11704638" cy="658336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20"/>
    <a:srgbClr val="182C7F"/>
    <a:srgbClr val="4AB8FF"/>
    <a:srgbClr val="1098FF"/>
    <a:srgbClr val="0000B0"/>
    <a:srgbClr val="FF0000"/>
    <a:srgbClr val="800080"/>
    <a:srgbClr val="BA0000"/>
    <a:srgbClr val="C0ABA4"/>
    <a:srgbClr val="BFB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570" y="9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707" y="1995139"/>
            <a:ext cx="75997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SIMPLE </a:t>
            </a:r>
            <a:r>
              <a:rPr lang="tr-T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PRESENT TENSE</a:t>
            </a:r>
            <a:r>
              <a:rPr lang="tr-T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endParaRPr lang="tr-TR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  <a:p>
            <a:pPr algn="ctr"/>
            <a:r>
              <a:rPr lang="tr-TR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ZAMAN </a:t>
            </a:r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İFADELERİ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Tıme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Expressıons</a:t>
            </a:r>
            <a:r>
              <a:rPr lang="tr-T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)</a:t>
            </a:r>
          </a:p>
          <a:p>
            <a:pPr algn="ctr"/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OLUMSUZ CÜMLESİ (-)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Negatıve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Sentences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)</a:t>
            </a:r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872576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4081255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07" y="1995139"/>
            <a:ext cx="75997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SIMPLE </a:t>
            </a:r>
            <a:r>
              <a:rPr lang="tr-T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PRESENT TENSE</a:t>
            </a:r>
            <a:r>
              <a:rPr lang="tr-T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endParaRPr lang="tr-TR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  <a:p>
            <a:pPr algn="ctr"/>
            <a:r>
              <a:rPr lang="tr-TR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ZAMAN </a:t>
            </a:r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İFADELERİ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Tıme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Expressıons</a:t>
            </a:r>
            <a:r>
              <a:rPr lang="tr-T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)</a:t>
            </a:r>
          </a:p>
          <a:p>
            <a:pPr algn="ctr"/>
            <a:r>
              <a:rPr lang="tr-T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OLUMSUZ CÜMLESİ (-)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Negatıve</a:t>
            </a:r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r>
              <a:rPr lang="tr-TR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Sentences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239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)</a:t>
            </a:r>
          </a:p>
        </p:txBody>
      </p:sp>
      <p:cxnSp>
        <p:nvCxnSpPr>
          <p:cNvPr id="15" name="Elbow Connector 14"/>
          <p:cNvCxnSpPr/>
          <p:nvPr/>
        </p:nvCxnSpPr>
        <p:spPr>
          <a:xfrm>
            <a:off x="4109648" y="4081255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50832" y="3872576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6723" y="1473526"/>
            <a:ext cx="311398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TIME EXPRESSIONS</a:t>
            </a:r>
            <a:endParaRPr lang="en-US" sz="2800" dirty="0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74" y="2306449"/>
            <a:ext cx="8355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Geniş zamanda kullanılan zaman zarfları genelde cümle sonunda kullanılır.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262759" y="2338715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5568" y="3396345"/>
            <a:ext cx="1375839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7593" y="4050785"/>
            <a:ext cx="1445961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1703" y="4813769"/>
            <a:ext cx="1516084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3774" y="4692108"/>
            <a:ext cx="468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</a:rPr>
              <a:t>He </a:t>
            </a:r>
            <a:r>
              <a:rPr lang="tr-TR" sz="2400" b="1" dirty="0" err="1">
                <a:solidFill>
                  <a:srgbClr val="000000"/>
                </a:solidFill>
              </a:rPr>
              <a:t>brushes</a:t>
            </a:r>
            <a:r>
              <a:rPr lang="tr-TR" sz="2400" b="1" dirty="0">
                <a:solidFill>
                  <a:srgbClr val="000000"/>
                </a:solidFill>
              </a:rPr>
              <a:t> her </a:t>
            </a:r>
            <a:r>
              <a:rPr lang="tr-TR" sz="2400" b="1" dirty="0" err="1">
                <a:solidFill>
                  <a:srgbClr val="000000"/>
                </a:solidFill>
              </a:rPr>
              <a:t>teeth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twice</a:t>
            </a:r>
            <a:r>
              <a:rPr lang="tr-TR" sz="2400" b="1" dirty="0">
                <a:solidFill>
                  <a:srgbClr val="000000"/>
                </a:solidFill>
              </a:rPr>
              <a:t> a </a:t>
            </a:r>
            <a:r>
              <a:rPr lang="tr-TR" sz="2400" b="1" dirty="0" err="1">
                <a:solidFill>
                  <a:srgbClr val="000000"/>
                </a:solidFill>
              </a:rPr>
              <a:t>day</a:t>
            </a:r>
            <a:r>
              <a:rPr lang="tr-TR" sz="2400" b="1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6757" y="3295796"/>
            <a:ext cx="468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000000"/>
                </a:solidFill>
              </a:rPr>
              <a:t>Jack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reads</a:t>
            </a:r>
            <a:r>
              <a:rPr lang="tr-TR" sz="2400" b="1" dirty="0">
                <a:solidFill>
                  <a:srgbClr val="000000"/>
                </a:solidFill>
              </a:rPr>
              <a:t> a </a:t>
            </a:r>
            <a:r>
              <a:rPr lang="tr-TR" sz="2400" b="1" dirty="0" err="1">
                <a:solidFill>
                  <a:srgbClr val="000000"/>
                </a:solidFill>
              </a:rPr>
              <a:t>newspaper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every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day</a:t>
            </a:r>
            <a:r>
              <a:rPr lang="tr-TR" sz="2400" b="1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6757" y="3969394"/>
            <a:ext cx="468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</a:rPr>
              <a:t>I </a:t>
            </a:r>
            <a:r>
              <a:rPr lang="tr-TR" sz="2400" b="1" dirty="0" err="1">
                <a:solidFill>
                  <a:srgbClr val="000000"/>
                </a:solidFill>
              </a:rPr>
              <a:t>meet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my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friends</a:t>
            </a:r>
            <a:r>
              <a:rPr lang="tr-TR" sz="2400" b="1" dirty="0">
                <a:solidFill>
                  <a:srgbClr val="000000"/>
                </a:solidFill>
              </a:rPr>
              <a:t> on </a:t>
            </a:r>
            <a:r>
              <a:rPr lang="tr-TR" sz="2400" b="1" dirty="0" err="1">
                <a:solidFill>
                  <a:srgbClr val="000000"/>
                </a:solidFill>
              </a:rPr>
              <a:t>Fridays</a:t>
            </a:r>
            <a:r>
              <a:rPr lang="tr-TR" sz="2400" b="1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3" grpId="0" animBg="1"/>
      <p:bldP spid="16" grpId="0" animBg="1"/>
      <p:bldP spid="18" grpId="0" animBg="1"/>
      <p:bldP spid="20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7768" y="1450153"/>
            <a:ext cx="4019127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ADVERBS OF FREQUENCY</a:t>
            </a:r>
            <a:endParaRPr lang="en-US" sz="2800" dirty="0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819" y="2283076"/>
            <a:ext cx="8355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tr-TR" sz="2400" b="1" dirty="0"/>
              <a:t>Olayların oluş sıklığını gösteren zarflardır. </a:t>
            </a:r>
            <a:r>
              <a:rPr lang="tr-TR" sz="2400" b="1" dirty="0" smtClean="0"/>
              <a:t>Bu zarflar çoğunlukla </a:t>
            </a:r>
            <a:r>
              <a:rPr lang="tr-TR" sz="2400" b="1" dirty="0"/>
              <a:t>Simple </a:t>
            </a:r>
            <a:r>
              <a:rPr lang="tr-TR" sz="2400" b="1" dirty="0" err="1"/>
              <a:t>Present</a:t>
            </a:r>
            <a:r>
              <a:rPr lang="tr-TR" sz="2400" b="1" dirty="0"/>
              <a:t> </a:t>
            </a:r>
            <a:r>
              <a:rPr lang="tr-TR" sz="2400" b="1" dirty="0" err="1"/>
              <a:t>Tense’le</a:t>
            </a:r>
            <a:r>
              <a:rPr lang="tr-TR" sz="2400" b="1" dirty="0"/>
              <a:t> </a:t>
            </a:r>
            <a:r>
              <a:rPr lang="tr-TR" sz="2400" b="1" dirty="0" smtClean="0"/>
              <a:t>kullanılır. 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301714" y="2346506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3770" y="3165614"/>
            <a:ext cx="1606811" cy="257627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74821" y="4430811"/>
            <a:ext cx="16068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4821" y="4020205"/>
            <a:ext cx="16068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74821" y="3627278"/>
            <a:ext cx="16068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53773" y="4360232"/>
            <a:ext cx="171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Sometimes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67030" y="5304236"/>
            <a:ext cx="16068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74821" y="4876224"/>
            <a:ext cx="16068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53773" y="3941829"/>
            <a:ext cx="171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Often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953773" y="3532277"/>
            <a:ext cx="171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Usually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974824" y="3154816"/>
            <a:ext cx="171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Always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953773" y="5248372"/>
            <a:ext cx="171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Never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826121" y="4079072"/>
            <a:ext cx="721361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53773" y="4814851"/>
            <a:ext cx="171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Rarely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537839" y="3370066"/>
            <a:ext cx="807067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06560" y="3306991"/>
            <a:ext cx="468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They</a:t>
            </a:r>
            <a:r>
              <a:rPr lang="tr-TR" sz="2400" b="1" dirty="0"/>
              <a:t> </a:t>
            </a:r>
            <a:r>
              <a:rPr lang="tr-TR" sz="2400" b="1" dirty="0" err="1"/>
              <a:t>never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work</a:t>
            </a:r>
            <a:r>
              <a:rPr lang="tr-TR" sz="2400" b="1" dirty="0"/>
              <a:t> </a:t>
            </a:r>
            <a:r>
              <a:rPr lang="tr-TR" sz="2400" b="1" dirty="0" err="1"/>
              <a:t>late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822142" y="3980589"/>
            <a:ext cx="468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Volkan </a:t>
            </a:r>
            <a:r>
              <a:rPr lang="tr-TR" sz="2400" b="1" dirty="0" err="1"/>
              <a:t>often</a:t>
            </a:r>
            <a:r>
              <a:rPr lang="tr-TR" sz="2400" b="1" dirty="0"/>
              <a:t> </a:t>
            </a:r>
            <a:r>
              <a:rPr lang="tr-TR" sz="2400" b="1" dirty="0" err="1"/>
              <a:t>plays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5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  <p:bldP spid="21" grpId="0"/>
      <p:bldP spid="24" grpId="0"/>
      <p:bldP spid="25" grpId="0"/>
      <p:bldP spid="26" grpId="0"/>
      <p:bldP spid="27" grpId="0"/>
      <p:bldP spid="29" grpId="0" animBg="1"/>
      <p:bldP spid="28" grpId="0"/>
      <p:bldP spid="30" grpId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6842" y="1372243"/>
            <a:ext cx="2882431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OLUMSUZ CÜMLE</a:t>
            </a:r>
            <a:endParaRPr lang="en-US" sz="2800" dirty="0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893" y="2205166"/>
            <a:ext cx="7942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tr-TR" sz="2400" b="1" dirty="0"/>
              <a:t>Geniş </a:t>
            </a:r>
            <a:r>
              <a:rPr lang="tr-TR" sz="2400" b="1" dirty="0" smtClean="0"/>
              <a:t>zamanda </a:t>
            </a:r>
            <a:r>
              <a:rPr lang="tr-TR" sz="2400" b="1" dirty="0"/>
              <a:t>olumsuz cümle yaparken özne , yardımcı fiil (</a:t>
            </a:r>
            <a:r>
              <a:rPr lang="tr-TR" sz="2400" b="1" dirty="0">
                <a:solidFill>
                  <a:srgbClr val="FF0000"/>
                </a:solidFill>
              </a:rPr>
              <a:t>do / </a:t>
            </a:r>
            <a:r>
              <a:rPr lang="tr-TR" sz="2400" b="1" dirty="0" err="1">
                <a:solidFill>
                  <a:srgbClr val="FF0000"/>
                </a:solidFill>
              </a:rPr>
              <a:t>does</a:t>
            </a:r>
            <a:r>
              <a:rPr lang="tr-TR" sz="2400" b="1" dirty="0"/>
              <a:t>) sonra ‘ not ’ olumsuzluk eki ve fiilin yalın hali getirilir. </a:t>
            </a:r>
            <a:r>
              <a:rPr lang="tr-TR" sz="2400" b="1" dirty="0">
                <a:solidFill>
                  <a:srgbClr val="0000FF"/>
                </a:solidFill>
              </a:rPr>
              <a:t>I/ </a:t>
            </a:r>
            <a:r>
              <a:rPr lang="tr-TR" sz="2400" b="1" dirty="0" err="1">
                <a:solidFill>
                  <a:srgbClr val="0000FF"/>
                </a:solidFill>
              </a:rPr>
              <a:t>you</a:t>
            </a:r>
            <a:r>
              <a:rPr lang="tr-TR" sz="2400" b="1" dirty="0">
                <a:solidFill>
                  <a:srgbClr val="0000FF"/>
                </a:solidFill>
              </a:rPr>
              <a:t> /</a:t>
            </a:r>
            <a:r>
              <a:rPr lang="tr-TR" sz="2400" b="1" dirty="0" err="1">
                <a:solidFill>
                  <a:srgbClr val="0000FF"/>
                </a:solidFill>
              </a:rPr>
              <a:t>we</a:t>
            </a:r>
            <a:r>
              <a:rPr lang="tr-TR" sz="2400" b="1" dirty="0">
                <a:solidFill>
                  <a:srgbClr val="0000FF"/>
                </a:solidFill>
              </a:rPr>
              <a:t>/ </a:t>
            </a:r>
            <a:r>
              <a:rPr lang="tr-TR" sz="2400" b="1" dirty="0" err="1">
                <a:solidFill>
                  <a:srgbClr val="0000FF"/>
                </a:solidFill>
              </a:rPr>
              <a:t>they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/>
              <a:t>öznelerinden sonra do not (</a:t>
            </a:r>
            <a:r>
              <a:rPr lang="tr-TR" sz="2400" b="1" dirty="0" err="1">
                <a:solidFill>
                  <a:srgbClr val="FF0000"/>
                </a:solidFill>
              </a:rPr>
              <a:t>don’t</a:t>
            </a:r>
            <a:r>
              <a:rPr lang="tr-TR" sz="2400" b="1" dirty="0"/>
              <a:t>)  ve </a:t>
            </a:r>
            <a:r>
              <a:rPr lang="tr-TR" sz="2400" b="1" dirty="0">
                <a:solidFill>
                  <a:srgbClr val="0000FF"/>
                </a:solidFill>
              </a:rPr>
              <a:t>he</a:t>
            </a:r>
            <a:r>
              <a:rPr lang="tr-TR" sz="2400" b="1" dirty="0" smtClean="0">
                <a:solidFill>
                  <a:srgbClr val="0000FF"/>
                </a:solidFill>
              </a:rPr>
              <a:t>/ </a:t>
            </a:r>
            <a:r>
              <a:rPr lang="tr-TR" sz="2400" b="1" dirty="0" err="1" smtClean="0">
                <a:solidFill>
                  <a:srgbClr val="0000FF"/>
                </a:solidFill>
              </a:rPr>
              <a:t>she</a:t>
            </a:r>
            <a:r>
              <a:rPr lang="tr-TR" sz="2400" b="1" dirty="0" smtClean="0">
                <a:solidFill>
                  <a:srgbClr val="0000FF"/>
                </a:solidFill>
              </a:rPr>
              <a:t>/ it </a:t>
            </a:r>
            <a:r>
              <a:rPr lang="tr-TR" sz="2400" b="1" dirty="0" smtClean="0"/>
              <a:t>öznelerinden sonra </a:t>
            </a:r>
            <a:r>
              <a:rPr lang="tr-TR" sz="2400" b="1" dirty="0" err="1" smtClean="0"/>
              <a:t>does</a:t>
            </a:r>
            <a:r>
              <a:rPr lang="tr-TR" sz="2400" b="1" dirty="0" smtClean="0"/>
              <a:t> not (</a:t>
            </a:r>
            <a:r>
              <a:rPr lang="tr-TR" sz="2400" b="1" dirty="0" err="1" smtClean="0">
                <a:solidFill>
                  <a:srgbClr val="FF0000"/>
                </a:solidFill>
              </a:rPr>
              <a:t>doesn’t</a:t>
            </a:r>
            <a:r>
              <a:rPr lang="tr-TR" sz="2400" b="1" dirty="0" smtClean="0"/>
              <a:t>)  ve fiilin yalın hali getirilir.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332878" y="2276387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339" y="4270690"/>
            <a:ext cx="5338988" cy="122848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94390" y="4701190"/>
            <a:ext cx="1554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49077" y="4270690"/>
            <a:ext cx="0" cy="1228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94390" y="5098529"/>
            <a:ext cx="1554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73339" y="1637344"/>
            <a:ext cx="4863711" cy="179847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94390" y="2114590"/>
            <a:ext cx="1554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49077" y="1637344"/>
            <a:ext cx="0" cy="1798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4390" y="2574257"/>
            <a:ext cx="1554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265122" y="1691881"/>
            <a:ext cx="8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I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094390" y="2994969"/>
            <a:ext cx="1554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265122" y="2097010"/>
            <a:ext cx="8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You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265122" y="2528752"/>
            <a:ext cx="8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We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265122" y="2956014"/>
            <a:ext cx="8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They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280709" y="4216152"/>
            <a:ext cx="8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He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1280709" y="4660236"/>
            <a:ext cx="8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She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1280709" y="5068605"/>
            <a:ext cx="8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It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2683165" y="2212218"/>
            <a:ext cx="3900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do not </a:t>
            </a:r>
            <a:r>
              <a:rPr lang="tr-TR" sz="2400" b="1" dirty="0"/>
              <a:t>(</a:t>
            </a:r>
            <a:r>
              <a:rPr lang="tr-TR" sz="2400" b="1" dirty="0" err="1">
                <a:solidFill>
                  <a:srgbClr val="FF0000"/>
                </a:solidFill>
              </a:rPr>
              <a:t>don’t</a:t>
            </a:r>
            <a:r>
              <a:rPr lang="tr-TR" sz="2400" b="1" dirty="0"/>
              <a:t>) </a:t>
            </a:r>
            <a:r>
              <a:rPr lang="tr-TR" sz="2400" b="1" dirty="0" err="1"/>
              <a:t>drink</a:t>
            </a:r>
            <a:r>
              <a:rPr lang="tr-TR" sz="2400" b="1" dirty="0"/>
              <a:t> </a:t>
            </a:r>
            <a:r>
              <a:rPr lang="tr-TR" sz="2400" b="1" dirty="0" err="1" smtClean="0"/>
              <a:t>tea</a:t>
            </a:r>
            <a:r>
              <a:rPr lang="tr-TR" sz="2400" b="1" dirty="0" smtClean="0"/>
              <a:t>.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2659792" y="4622522"/>
            <a:ext cx="3900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does</a:t>
            </a:r>
            <a:r>
              <a:rPr lang="tr-TR" sz="2400" b="1" dirty="0">
                <a:solidFill>
                  <a:srgbClr val="FF0000"/>
                </a:solidFill>
              </a:rPr>
              <a:t> not </a:t>
            </a:r>
            <a:r>
              <a:rPr lang="tr-TR" sz="2400" b="1" dirty="0"/>
              <a:t>(</a:t>
            </a:r>
            <a:r>
              <a:rPr lang="tr-TR" sz="2400" b="1" dirty="0" err="1">
                <a:solidFill>
                  <a:srgbClr val="FF0000"/>
                </a:solidFill>
              </a:rPr>
              <a:t>doesn’t</a:t>
            </a:r>
            <a:r>
              <a:rPr lang="tr-TR" sz="2400" b="1" dirty="0"/>
              <a:t>) </a:t>
            </a:r>
            <a:r>
              <a:rPr lang="tr-TR" sz="2400" b="1" dirty="0" err="1"/>
              <a:t>drink</a:t>
            </a:r>
            <a:r>
              <a:rPr lang="tr-TR" sz="2400" b="1" dirty="0"/>
              <a:t> </a:t>
            </a:r>
            <a:r>
              <a:rPr lang="tr-TR" sz="2400" b="1" dirty="0" err="1"/>
              <a:t>tea</a:t>
            </a:r>
            <a:r>
              <a:rPr lang="tr-TR" sz="2400" b="1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48136" y="1030255"/>
            <a:ext cx="5408944" cy="523220"/>
          </a:xfrm>
          <a:prstGeom prst="rect">
            <a:avLst/>
          </a:prstGeom>
          <a:solidFill>
            <a:srgbClr val="0C25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SUBJECT + DON’T + VERB + OBJECT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971509" y="3654227"/>
            <a:ext cx="5717676" cy="523220"/>
          </a:xfrm>
          <a:prstGeom prst="rect">
            <a:avLst/>
          </a:prstGeom>
          <a:solidFill>
            <a:srgbClr val="0C25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SUBJECT + DOESN’T + VERB + OBJECT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1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0391" y="1119698"/>
            <a:ext cx="8166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Olumlu cümlelerde üçüncü tekil şahıslardan ( he/</a:t>
            </a:r>
            <a:r>
              <a:rPr lang="tr-TR" sz="2400" b="1" dirty="0" err="1"/>
              <a:t>she</a:t>
            </a:r>
            <a:r>
              <a:rPr lang="tr-TR" sz="2400" b="1" dirty="0"/>
              <a:t>/it ) sonra </a:t>
            </a:r>
            <a:r>
              <a:rPr lang="tr-TR" sz="2400" b="1" dirty="0" smtClean="0"/>
              <a:t>fiile gelen </a:t>
            </a:r>
            <a:r>
              <a:rPr lang="tr-TR" sz="2400" b="1" dirty="0"/>
              <a:t>‘ </a:t>
            </a:r>
            <a:r>
              <a:rPr lang="tr-TR" sz="2400" b="1" dirty="0">
                <a:solidFill>
                  <a:srgbClr val="FF0000"/>
                </a:solidFill>
              </a:rPr>
              <a:t>s</a:t>
            </a:r>
            <a:r>
              <a:rPr lang="tr-TR" sz="2400" b="1" dirty="0"/>
              <a:t> ‘ takısı olumsuz cümlelerde getirilmez.</a:t>
            </a:r>
            <a:endParaRPr lang="en-US" sz="2400" dirty="0"/>
          </a:p>
        </p:txBody>
      </p:sp>
      <p:sp>
        <p:nvSpPr>
          <p:cNvPr id="12" name="5-Point Star 11"/>
          <p:cNvSpPr/>
          <p:nvPr/>
        </p:nvSpPr>
        <p:spPr>
          <a:xfrm>
            <a:off x="239386" y="1099140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4" name="Picture 13" descr="turkish-t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82" y="2282364"/>
            <a:ext cx="2029494" cy="2403800"/>
          </a:xfrm>
          <a:prstGeom prst="rect">
            <a:avLst/>
          </a:prstGeom>
          <a:ln w="228600" cap="sq" cmpd="thickThin">
            <a:solidFill>
              <a:srgbClr val="182C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ve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45" y="2282365"/>
            <a:ext cx="2458856" cy="2403800"/>
          </a:xfrm>
          <a:prstGeom prst="rect">
            <a:avLst/>
          </a:prstGeom>
          <a:ln w="228600" cap="sq" cmpd="thickThin">
            <a:solidFill>
              <a:srgbClr val="182C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0" name="Straight Connector 19"/>
          <p:cNvCxnSpPr/>
          <p:nvPr/>
        </p:nvCxnSpPr>
        <p:spPr>
          <a:xfrm flipH="1">
            <a:off x="4567782" y="2282364"/>
            <a:ext cx="2029495" cy="2403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567782" y="2282364"/>
            <a:ext cx="2029494" cy="2403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09948" y="4964530"/>
            <a:ext cx="301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drink</a:t>
            </a:r>
            <a:r>
              <a:rPr lang="tr-TR" sz="2400" b="1" dirty="0" err="1">
                <a:solidFill>
                  <a:srgbClr val="FF0000"/>
                </a:solidFill>
              </a:rPr>
              <a:t>s</a:t>
            </a:r>
            <a:r>
              <a:rPr lang="tr-TR" sz="2400" b="1" dirty="0"/>
              <a:t> </a:t>
            </a:r>
            <a:r>
              <a:rPr lang="tr-TR" sz="2400" b="1" dirty="0" err="1"/>
              <a:t>coffee</a:t>
            </a:r>
            <a:r>
              <a:rPr lang="tr-TR" sz="2400" b="1" dirty="0"/>
              <a:t>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161324" y="4964530"/>
            <a:ext cx="301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She</a:t>
            </a:r>
            <a:r>
              <a:rPr lang="tr-TR" sz="2400" b="1" dirty="0" smtClean="0"/>
              <a:t> </a:t>
            </a:r>
            <a:r>
              <a:rPr lang="tr-TR" sz="2400" b="1" dirty="0" err="1"/>
              <a:t>doesn’t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drink</a:t>
            </a:r>
            <a:r>
              <a:rPr lang="tr-TR" sz="2400" b="1" dirty="0"/>
              <a:t> </a:t>
            </a:r>
            <a:r>
              <a:rPr lang="tr-TR" sz="2400" b="1" dirty="0" err="1"/>
              <a:t>tea</a:t>
            </a:r>
            <a:r>
              <a:rPr lang="tr-TR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83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3" name="Elbow Connector 12"/>
          <p:cNvCxnSpPr/>
          <p:nvPr/>
        </p:nvCxnSpPr>
        <p:spPr>
          <a:xfrm>
            <a:off x="402559" y="139131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62569" y="170883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559" y="86809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Picture 18" descr="stock-vector-vector-illustration-of-young-woman-playing-violin-1548986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84" y="2345191"/>
            <a:ext cx="2794754" cy="2583386"/>
          </a:xfrm>
          <a:prstGeom prst="rect">
            <a:avLst/>
          </a:prstGeom>
          <a:ln w="228600" cap="sq" cmpd="thickThin">
            <a:solidFill>
              <a:srgbClr val="182C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174253" y="5310784"/>
            <a:ext cx="503202" cy="324422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905977" y="5310784"/>
            <a:ext cx="171537" cy="324422"/>
          </a:xfrm>
          <a:prstGeom prst="rect">
            <a:avLst/>
          </a:prstGeom>
          <a:solidFill>
            <a:srgbClr val="008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67022" y="5204705"/>
            <a:ext cx="1994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 </a:t>
            </a:r>
            <a:r>
              <a:rPr lang="tr-TR" sz="2400" b="1" dirty="0" err="1"/>
              <a:t>ride</a:t>
            </a:r>
            <a:r>
              <a:rPr lang="tr-TR" sz="2400" b="1" dirty="0"/>
              <a:t> a </a:t>
            </a:r>
            <a:r>
              <a:rPr lang="tr-TR" sz="2400" b="1" dirty="0" err="1"/>
              <a:t>bike</a:t>
            </a:r>
            <a:r>
              <a:rPr lang="tr-TR" sz="2400" b="1" dirty="0"/>
              <a:t>.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66" y="2347667"/>
            <a:ext cx="2590800" cy="2580910"/>
          </a:xfrm>
          <a:prstGeom prst="rect">
            <a:avLst/>
          </a:prstGeom>
          <a:ln w="228600" cap="sq" cmpd="thickThin">
            <a:solidFill>
              <a:srgbClr val="182C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3" name="Straight Connector 22"/>
          <p:cNvCxnSpPr/>
          <p:nvPr/>
        </p:nvCxnSpPr>
        <p:spPr>
          <a:xfrm flipH="1">
            <a:off x="4955080" y="2347667"/>
            <a:ext cx="2581887" cy="2590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955080" y="2347668"/>
            <a:ext cx="2581886" cy="259079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98118" y="5310784"/>
            <a:ext cx="1333452" cy="324422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4932961" y="5310784"/>
            <a:ext cx="195038" cy="324422"/>
          </a:xfrm>
          <a:prstGeom prst="rect">
            <a:avLst/>
          </a:prstGeom>
          <a:solidFill>
            <a:srgbClr val="008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09588" y="5204705"/>
            <a:ext cx="301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don’t</a:t>
            </a:r>
            <a:r>
              <a:rPr lang="tr-TR" sz="2400" b="1" dirty="0" smtClean="0"/>
              <a:t>  </a:t>
            </a:r>
            <a:r>
              <a:rPr lang="tr-TR" sz="2400" b="1" dirty="0" err="1"/>
              <a:t>ride</a:t>
            </a:r>
            <a:r>
              <a:rPr lang="tr-TR" sz="2400" b="1" dirty="0"/>
              <a:t> a </a:t>
            </a:r>
            <a:r>
              <a:rPr lang="tr-TR" sz="2400" b="1" dirty="0" err="1"/>
              <a:t>horse</a:t>
            </a:r>
            <a:r>
              <a:rPr lang="tr-TR" sz="2400" b="1" dirty="0"/>
              <a:t>.</a:t>
            </a:r>
            <a:endParaRPr lang="en-US" sz="2400" dirty="0"/>
          </a:p>
        </p:txBody>
      </p:sp>
      <p:pic>
        <p:nvPicPr>
          <p:cNvPr id="28" name="Picture 27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29" name="Picture 28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20" grpId="0" animBg="1"/>
      <p:bldP spid="21" grpId="0"/>
      <p:bldP spid="25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84" y="2371797"/>
            <a:ext cx="2815614" cy="2293754"/>
          </a:xfrm>
          <a:prstGeom prst="rect">
            <a:avLst/>
          </a:prstGeom>
          <a:ln w="228600" cap="sq" cmpd="thickThin">
            <a:solidFill>
              <a:srgbClr val="182C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8"/>
          <p:cNvSpPr/>
          <p:nvPr/>
        </p:nvSpPr>
        <p:spPr>
          <a:xfrm>
            <a:off x="2071991" y="5039122"/>
            <a:ext cx="670602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49064" y="5039122"/>
            <a:ext cx="537762" cy="324422"/>
          </a:xfrm>
          <a:prstGeom prst="rect">
            <a:avLst/>
          </a:prstGeom>
          <a:solidFill>
            <a:srgbClr val="4AB8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94047" y="4951425"/>
            <a:ext cx="301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She</a:t>
            </a:r>
            <a:r>
              <a:rPr lang="tr-TR" sz="2400" b="1" dirty="0"/>
              <a:t>  </a:t>
            </a:r>
            <a:r>
              <a:rPr lang="tr-TR" sz="2400" b="1" dirty="0" err="1"/>
              <a:t>plays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 smtClean="0"/>
              <a:t>piano</a:t>
            </a:r>
            <a:r>
              <a:rPr lang="tr-TR" sz="2400" b="1" dirty="0" smtClean="0"/>
              <a:t>. </a:t>
            </a:r>
            <a:endParaRPr lang="en-US" sz="2400" dirty="0"/>
          </a:p>
        </p:txBody>
      </p:sp>
      <p:pic>
        <p:nvPicPr>
          <p:cNvPr id="22" name="Picture 21" descr="stock-vector-vector-illustration-of-young-woman-playing-violin-1548986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29" y="2379587"/>
            <a:ext cx="2290280" cy="2293755"/>
          </a:xfrm>
          <a:prstGeom prst="rect">
            <a:avLst/>
          </a:prstGeom>
          <a:ln w="228600" cap="sq" cmpd="thickThin">
            <a:solidFill>
              <a:srgbClr val="182C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3" name="Straight Connector 22"/>
          <p:cNvCxnSpPr/>
          <p:nvPr/>
        </p:nvCxnSpPr>
        <p:spPr>
          <a:xfrm flipH="1">
            <a:off x="4862230" y="2379588"/>
            <a:ext cx="2290280" cy="229375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831457" y="2379587"/>
            <a:ext cx="2321052" cy="2293755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15017" y="5039122"/>
            <a:ext cx="1585591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4523259" y="5039122"/>
            <a:ext cx="537762" cy="324422"/>
          </a:xfrm>
          <a:prstGeom prst="rect">
            <a:avLst/>
          </a:prstGeom>
          <a:solidFill>
            <a:srgbClr val="4AB8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9046" y="4934213"/>
            <a:ext cx="333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 err="1"/>
              <a:t>doesn’t</a:t>
            </a:r>
            <a:r>
              <a:rPr lang="tr-TR" sz="2400" b="1" dirty="0"/>
              <a:t> </a:t>
            </a:r>
            <a:r>
              <a:rPr lang="tr-TR" sz="2400" b="1" dirty="0" err="1"/>
              <a:t>play</a:t>
            </a:r>
            <a:r>
              <a:rPr lang="tr-TR" sz="2400" b="1" dirty="0"/>
              <a:t> </a:t>
            </a:r>
            <a:r>
              <a:rPr lang="tr-TR" sz="2400" b="1" dirty="0" err="1" smtClean="0"/>
              <a:t>violin</a:t>
            </a:r>
            <a:r>
              <a:rPr lang="tr-TR" sz="2400" b="1" dirty="0" smtClean="0"/>
              <a:t>.</a:t>
            </a:r>
            <a:endParaRPr lang="en-US" sz="2400" dirty="0"/>
          </a:p>
        </p:txBody>
      </p:sp>
      <p:cxnSp>
        <p:nvCxnSpPr>
          <p:cNvPr id="28" name="Elbow Connector 27"/>
          <p:cNvCxnSpPr/>
          <p:nvPr/>
        </p:nvCxnSpPr>
        <p:spPr>
          <a:xfrm>
            <a:off x="402559" y="139131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3962569" y="170883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2559" y="86809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1" name="Picture 30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32" name="Picture 31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6" grpId="0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Dikdörtgen 2"/>
          <p:cNvSpPr/>
          <p:nvPr/>
        </p:nvSpPr>
        <p:spPr>
          <a:xfrm>
            <a:off x="1001813" y="3046653"/>
            <a:ext cx="5748198" cy="830997"/>
          </a:xfrm>
          <a:prstGeom prst="rect">
            <a:avLst/>
          </a:prstGeom>
          <a:solidFill>
            <a:srgbClr val="E9E0E1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 smtClean="0"/>
              <a:t>walk</a:t>
            </a:r>
            <a:r>
              <a:rPr lang="tr-TR" sz="2400" b="1" dirty="0" smtClean="0"/>
              <a:t>  </a:t>
            </a:r>
            <a:r>
              <a:rPr lang="tr-TR" sz="2400" b="1" dirty="0"/>
              <a:t>/ 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 /  </a:t>
            </a:r>
            <a:r>
              <a:rPr lang="tr-TR" sz="2400" b="1" dirty="0" err="1"/>
              <a:t>my</a:t>
            </a:r>
            <a:r>
              <a:rPr lang="tr-TR" sz="2400" b="1" dirty="0"/>
              <a:t> </a:t>
            </a:r>
            <a:r>
              <a:rPr lang="tr-TR" sz="2400" b="1" dirty="0" err="1"/>
              <a:t>sister</a:t>
            </a:r>
            <a:r>
              <a:rPr lang="tr-TR" sz="2400" b="1" dirty="0"/>
              <a:t> /  </a:t>
            </a:r>
            <a:r>
              <a:rPr lang="tr-TR" sz="2400" b="1" dirty="0" err="1"/>
              <a:t>doesn’t</a:t>
            </a:r>
            <a:r>
              <a:rPr lang="tr-TR" sz="2400" b="1" dirty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tr-TR" sz="2400" b="1" dirty="0" smtClean="0"/>
              <a:t>     </a:t>
            </a:r>
            <a:endParaRPr lang="en-US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001813" y="2462973"/>
            <a:ext cx="5264049" cy="461665"/>
          </a:xfrm>
          <a:prstGeom prst="rect">
            <a:avLst/>
          </a:prstGeom>
          <a:solidFill>
            <a:srgbClr val="E9E0E1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Verilen kelimelerle cümle oluşturun.</a:t>
            </a:r>
            <a:endParaRPr lang="en-US" sz="2400" dirty="0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sz="2000" dirty="0" smtClean="0">
                <a:solidFill>
                  <a:srgbClr val="FFFF00"/>
                </a:solidFill>
                <a:cs typeface="Myriad Pro"/>
              </a:rPr>
              <a:t>TENSE </a:t>
            </a:r>
            <a:r>
              <a:rPr lang="tr-TR" sz="2000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sz="2000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1813" y="1231530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772553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2005426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6605" y="3291771"/>
            <a:ext cx="192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605" y="3663652"/>
            <a:ext cx="192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ikdörtgen 2"/>
          <p:cNvSpPr/>
          <p:nvPr/>
        </p:nvSpPr>
        <p:spPr>
          <a:xfrm>
            <a:off x="1001813" y="3979866"/>
            <a:ext cx="5748198" cy="830997"/>
          </a:xfrm>
          <a:prstGeom prst="rect">
            <a:avLst/>
          </a:prstGeom>
          <a:solidFill>
            <a:srgbClr val="E9E0E1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live</a:t>
            </a:r>
            <a:r>
              <a:rPr lang="tr-TR" sz="2400" b="1" dirty="0"/>
              <a:t> / </a:t>
            </a:r>
            <a:r>
              <a:rPr lang="tr-TR" sz="2400" b="1" dirty="0" err="1"/>
              <a:t>don’t</a:t>
            </a:r>
            <a:r>
              <a:rPr lang="tr-TR" sz="2400" b="1" dirty="0"/>
              <a:t> / </a:t>
            </a:r>
            <a:r>
              <a:rPr lang="tr-TR" sz="2400" b="1" dirty="0" err="1"/>
              <a:t>They</a:t>
            </a:r>
            <a:r>
              <a:rPr lang="tr-TR" sz="2400" b="1" dirty="0"/>
              <a:t> / </a:t>
            </a:r>
            <a:r>
              <a:rPr lang="tr-TR" sz="2400" b="1" dirty="0" err="1"/>
              <a:t>London</a:t>
            </a:r>
            <a:r>
              <a:rPr lang="tr-TR" sz="2400" b="1" dirty="0"/>
              <a:t> / in. </a:t>
            </a:r>
            <a:endParaRPr lang="en-US" sz="2400" dirty="0" smtClean="0"/>
          </a:p>
          <a:p>
            <a:r>
              <a:rPr lang="tr-TR" sz="2400" b="1" dirty="0" smtClean="0"/>
              <a:t>     </a:t>
            </a:r>
            <a:endParaRPr lang="en-US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86605" y="4224984"/>
            <a:ext cx="192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86605" y="4596865"/>
            <a:ext cx="192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ikdörtgen 2"/>
          <p:cNvSpPr/>
          <p:nvPr/>
        </p:nvSpPr>
        <p:spPr>
          <a:xfrm>
            <a:off x="1001813" y="4934129"/>
            <a:ext cx="5748198" cy="830997"/>
          </a:xfrm>
          <a:prstGeom prst="rect">
            <a:avLst/>
          </a:prstGeom>
          <a:solidFill>
            <a:srgbClr val="E9E0E1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go</a:t>
            </a:r>
            <a:r>
              <a:rPr lang="tr-TR" sz="2400" b="1" dirty="0"/>
              <a:t>  /  </a:t>
            </a:r>
            <a:r>
              <a:rPr lang="tr-TR" sz="2400" b="1" dirty="0" err="1"/>
              <a:t>late</a:t>
            </a:r>
            <a:r>
              <a:rPr lang="tr-TR" sz="2400" b="1" dirty="0"/>
              <a:t>  / 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bed</a:t>
            </a:r>
            <a:r>
              <a:rPr lang="tr-TR" sz="2400" b="1" dirty="0"/>
              <a:t> / </a:t>
            </a:r>
            <a:r>
              <a:rPr lang="tr-TR" sz="2400" b="1" dirty="0" err="1"/>
              <a:t>doesn’t</a:t>
            </a:r>
            <a:r>
              <a:rPr lang="tr-TR" sz="2400" b="1" dirty="0"/>
              <a:t> / Susan.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tr-TR" sz="2400" b="1" dirty="0" smtClean="0"/>
              <a:t>     </a:t>
            </a:r>
            <a:endParaRPr lang="en-US" sz="24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86605" y="5179247"/>
            <a:ext cx="192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86605" y="5551128"/>
            <a:ext cx="192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1421932" y="5383926"/>
            <a:ext cx="869937" cy="324422"/>
          </a:xfrm>
          <a:prstGeom prst="rect">
            <a:avLst/>
          </a:prstGeom>
          <a:solidFill>
            <a:srgbClr val="4AB8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1870" y="5383927"/>
            <a:ext cx="1393464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H="1">
            <a:off x="1435366" y="3485247"/>
            <a:ext cx="1257744" cy="324422"/>
          </a:xfrm>
          <a:prstGeom prst="rect">
            <a:avLst/>
          </a:prstGeom>
          <a:solidFill>
            <a:srgbClr val="4AB8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16483" y="3493038"/>
            <a:ext cx="1662286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14141" y="3374641"/>
            <a:ext cx="456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My </a:t>
            </a:r>
            <a:r>
              <a:rPr lang="tr-TR" sz="2400" b="1" dirty="0" err="1"/>
              <a:t>sister</a:t>
            </a:r>
            <a:r>
              <a:rPr lang="tr-TR" sz="2400" b="1" dirty="0"/>
              <a:t> </a:t>
            </a:r>
            <a:r>
              <a:rPr lang="tr-TR" sz="2400" b="1" dirty="0" err="1"/>
              <a:t>doesn’t</a:t>
            </a:r>
            <a:r>
              <a:rPr lang="tr-TR" sz="2400" b="1" dirty="0"/>
              <a:t> </a:t>
            </a:r>
            <a:r>
              <a:rPr lang="tr-TR" sz="2400" b="1" dirty="0" err="1"/>
              <a:t>walk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19728" y="5276116"/>
            <a:ext cx="458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Susan </a:t>
            </a:r>
            <a:r>
              <a:rPr lang="tr-TR" sz="2400" b="1" dirty="0" err="1"/>
              <a:t>doesn’t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bed</a:t>
            </a:r>
            <a:r>
              <a:rPr lang="tr-TR" sz="2400" b="1" dirty="0"/>
              <a:t> </a:t>
            </a:r>
            <a:r>
              <a:rPr lang="tr-TR" sz="2400" b="1" dirty="0" err="1"/>
              <a:t>late</a:t>
            </a:r>
            <a:r>
              <a:rPr lang="tr-TR" sz="2400" b="1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86950" y="4439797"/>
            <a:ext cx="1241268" cy="324422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1480349" y="4439797"/>
            <a:ext cx="701220" cy="324422"/>
          </a:xfrm>
          <a:prstGeom prst="rect">
            <a:avLst/>
          </a:prstGeom>
          <a:solidFill>
            <a:srgbClr val="008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43101" y="4341407"/>
            <a:ext cx="458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They</a:t>
            </a:r>
            <a:r>
              <a:rPr lang="tr-TR" sz="2400" b="1" dirty="0"/>
              <a:t> </a:t>
            </a:r>
            <a:r>
              <a:rPr lang="tr-TR" sz="2400" b="1" dirty="0" err="1"/>
              <a:t>don’t</a:t>
            </a:r>
            <a:r>
              <a:rPr lang="tr-TR" sz="2400" b="1" dirty="0"/>
              <a:t> </a:t>
            </a:r>
            <a:r>
              <a:rPr lang="tr-TR" sz="2400" b="1" dirty="0" err="1"/>
              <a:t>live</a:t>
            </a:r>
            <a:r>
              <a:rPr lang="tr-TR" sz="2400" b="1" dirty="0"/>
              <a:t> in </a:t>
            </a:r>
            <a:r>
              <a:rPr lang="tr-TR" sz="2400" b="1" dirty="0" err="1"/>
              <a:t>London</a:t>
            </a:r>
            <a:r>
              <a:rPr lang="tr-TR" sz="2400" b="1" dirty="0"/>
              <a:t>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5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/>
      <p:bldP spid="21" grpId="0" animBg="1"/>
      <p:bldP spid="24" grpId="0" animBg="1"/>
      <p:bldP spid="28" grpId="0" animBg="1"/>
      <p:bldP spid="30" grpId="0" animBg="1"/>
      <p:bldP spid="34" grpId="0" animBg="1"/>
      <p:bldP spid="35" grpId="0" animBg="1"/>
      <p:bldP spid="33" grpId="0"/>
      <p:bldP spid="38" grpId="0"/>
      <p:bldP spid="39" grpId="0" animBg="1"/>
      <p:bldP spid="40" grpId="0" animBg="1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406</Words>
  <Application>Microsoft Office PowerPoint</Application>
  <PresentationFormat>Özel</PresentationFormat>
  <Paragraphs>75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VESTEL</cp:lastModifiedBy>
  <cp:revision>419</cp:revision>
  <dcterms:created xsi:type="dcterms:W3CDTF">2014-03-24T15:31:55Z</dcterms:created>
  <dcterms:modified xsi:type="dcterms:W3CDTF">2014-08-15T07:27:42Z</dcterms:modified>
</cp:coreProperties>
</file>