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2" r:id="rId18"/>
    <p:sldId id="273" r:id="rId19"/>
    <p:sldId id="274" r:id="rId20"/>
    <p:sldId id="275" r:id="rId21"/>
    <p:sldId id="276" r:id="rId22"/>
    <p:sldId id="271" r:id="rId23"/>
  </p:sldIdLst>
  <p:sldSz cx="11704638" cy="658336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83D7F"/>
    <a:srgbClr val="BFB4B0"/>
    <a:srgbClr val="000000"/>
    <a:srgbClr val="C0ABA4"/>
    <a:srgbClr val="E0E2E4"/>
    <a:srgbClr val="E2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2" autoAdjust="0"/>
    <p:restoredTop sz="94643" autoAdjust="0"/>
  </p:normalViewPr>
  <p:slideViewPr>
    <p:cSldViewPr snapToGrid="0" snapToObjects="1">
      <p:cViewPr varScale="1">
        <p:scale>
          <a:sx n="114" d="100"/>
          <a:sy n="114" d="100"/>
        </p:scale>
        <p:origin x="702" y="114"/>
      </p:cViewPr>
      <p:guideLst>
        <p:guide orient="horz" pos="2074"/>
        <p:guide pos="36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3AEEF-B862-9740-8273-9BB02300698C}" type="datetimeFigureOut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0A434-687A-9D4F-9E3F-E1EA622E2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024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D761D-3C33-4D40-B069-A8D67A84C167}" type="datetimeFigureOut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8A099-66A5-D545-B149-BC4AE8BAEB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56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8A099-66A5-D545-B149-BC4AE8BAEBA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F976-EF98-1041-85E9-132DFECC306D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3F03-2A7E-3C42-AF15-0E6D27DCA054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079-662C-E44B-A071-2998F7FF1F96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79D-4E5E-964A-A8DD-336FBDCAAE3E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B15B-2914-E949-B144-ABF83FF00637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3A82-140C-8141-8A39-F02BDC0A4D60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F0E2-8CB2-6945-84B5-6ACA39800821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87DE-B049-0741-83B8-3DB8EE08F013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5E15-2523-6D41-B3E0-0638DA66CD89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6A19-F4B6-6B44-BDA2-AA0ACC50F539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EC3-986C-F54C-A92F-E70DF603B7B0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A9AA-FFF2-C94E-8957-AC8226C036FF}" type="datetime1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Resim" descr="postit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445" y="1522104"/>
            <a:ext cx="7540878" cy="3876242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6" name="25 Yuvarlatılmış Dikdörtgen"/>
          <p:cNvSpPr/>
          <p:nvPr/>
        </p:nvSpPr>
        <p:spPr>
          <a:xfrm rot="21265264">
            <a:off x="3868176" y="1453928"/>
            <a:ext cx="1707594" cy="8022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 rot="21249495">
            <a:off x="3868176" y="1645532"/>
            <a:ext cx="1707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Arial Black" pitchFamily="34" charset="0"/>
              </a:rPr>
              <a:t>CÜMLE</a:t>
            </a:r>
            <a:endParaRPr lang="tr-TR" sz="2800" dirty="0">
              <a:latin typeface="Arial Black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1644778" y="2699428"/>
            <a:ext cx="657840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b="1" baseline="30000" dirty="0" smtClean="0">
                <a:latin typeface="+mj-lt"/>
                <a:cs typeface="Arial" pitchFamily="34" charset="0"/>
              </a:rPr>
              <a:t>CÜMLENİN ÖGELERİ</a:t>
            </a:r>
          </a:p>
          <a:p>
            <a:pPr algn="ctr">
              <a:buFont typeface="Arial" pitchFamily="34" charset="0"/>
              <a:buChar char="•"/>
            </a:pPr>
            <a:r>
              <a:rPr lang="tr-TR" sz="40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smtClean="0">
                <a:solidFill>
                  <a:schemeClr val="bg1"/>
                </a:solidFill>
              </a:rPr>
              <a:t>YÜKLEM </a:t>
            </a:r>
          </a:p>
          <a:p>
            <a:pPr algn="ctr">
              <a:buFont typeface="Arial" pitchFamily="34" charset="0"/>
              <a:buChar char="•"/>
            </a:pPr>
            <a:r>
              <a:rPr lang="tr-TR" sz="3600" b="1" dirty="0" smtClean="0">
                <a:solidFill>
                  <a:schemeClr val="bg1"/>
                </a:solidFill>
                <a:latin typeface="+mj-lt"/>
              </a:rPr>
              <a:t> ÖZNE</a:t>
            </a:r>
            <a:endParaRPr lang="tr-T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12 Başlık"/>
          <p:cNvSpPr txBox="1">
            <a:spLocks/>
          </p:cNvSpPr>
          <p:nvPr/>
        </p:nvSpPr>
        <p:spPr>
          <a:xfrm>
            <a:off x="1442934" y="2337289"/>
            <a:ext cx="7056408" cy="2467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/>
            <a:r>
              <a:rPr lang="tr-TR" sz="3200" b="1" dirty="0" smtClean="0">
                <a:solidFill>
                  <a:schemeClr val="bg1"/>
                </a:solidFill>
              </a:rPr>
              <a:t>Bir </a:t>
            </a:r>
            <a:r>
              <a:rPr lang="tr-TR" sz="3600" b="1" dirty="0" smtClean="0">
                <a:solidFill>
                  <a:schemeClr val="bg1"/>
                </a:solidFill>
              </a:rPr>
              <a:t>duyguyu, düşünceyi, isteği </a:t>
            </a:r>
            <a:r>
              <a:rPr lang="tr-TR" sz="3200" b="1" dirty="0" smtClean="0">
                <a:solidFill>
                  <a:schemeClr val="bg1"/>
                </a:solidFill>
              </a:rPr>
              <a:t>anlatmak için kullanılan ve yargı bildiren </a:t>
            </a:r>
            <a:r>
              <a:rPr lang="tr-TR" sz="3200" b="1" u="sng" dirty="0" smtClean="0"/>
              <a:t>söz veya söz dizisine</a:t>
            </a:r>
            <a:r>
              <a:rPr lang="tr-TR" sz="3200" b="1" dirty="0" smtClean="0">
                <a:solidFill>
                  <a:schemeClr val="bg1"/>
                </a:solidFill>
              </a:rPr>
              <a:t> cümle denir. 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14" name="13 Resim" descr="p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721" y="1055633"/>
            <a:ext cx="464745" cy="648943"/>
          </a:xfrm>
          <a:prstGeom prst="rect">
            <a:avLst/>
          </a:prstGeom>
        </p:spPr>
      </p:pic>
      <p:sp>
        <p:nvSpPr>
          <p:cNvPr id="15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153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/>
      <p:bldP spid="11" grpId="1"/>
      <p:bldP spid="12" grpId="0"/>
      <p:bldP spid="12" grpId="1"/>
      <p:bldP spid="38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2 Yuvarlatılmış Çapraz Köşeli Dikdörtgen"/>
          <p:cNvSpPr/>
          <p:nvPr/>
        </p:nvSpPr>
        <p:spPr>
          <a:xfrm flipH="1">
            <a:off x="1202073" y="2319256"/>
            <a:ext cx="8048450" cy="1916322"/>
          </a:xfrm>
          <a:prstGeom prst="round2DiagRect">
            <a:avLst/>
          </a:prstGeom>
          <a:solidFill>
            <a:srgbClr val="083D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1202078" y="2735391"/>
            <a:ext cx="8048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Cümlenin en önemli </a:t>
            </a:r>
            <a:r>
              <a:rPr lang="tr-TR" sz="3000" b="1" dirty="0" err="1" smtClean="0">
                <a:solidFill>
                  <a:schemeClr val="bg1"/>
                </a:solidFill>
              </a:rPr>
              <a:t>ögesi</a:t>
            </a:r>
            <a:r>
              <a:rPr lang="tr-TR" sz="3000" b="1" dirty="0" smtClean="0">
                <a:solidFill>
                  <a:schemeClr val="bg1"/>
                </a:solidFill>
              </a:rPr>
              <a:t> yüklemdir.</a:t>
            </a:r>
            <a:endParaRPr lang="tr-TR" sz="3000" dirty="0" smtClean="0">
              <a:solidFill>
                <a:schemeClr val="bg1"/>
              </a:solidFill>
            </a:endParaRPr>
          </a:p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Diğer </a:t>
            </a:r>
            <a:r>
              <a:rPr lang="tr-TR" sz="3000" b="1" dirty="0" err="1" smtClean="0">
                <a:solidFill>
                  <a:schemeClr val="bg1"/>
                </a:solidFill>
              </a:rPr>
              <a:t>ögeler</a:t>
            </a:r>
            <a:r>
              <a:rPr lang="tr-TR" sz="3000" b="1" dirty="0" smtClean="0">
                <a:solidFill>
                  <a:schemeClr val="bg1"/>
                </a:solidFill>
              </a:rPr>
              <a:t> yükleme sorular sorularak bulunur.</a:t>
            </a:r>
            <a:endParaRPr lang="tr-TR" sz="3000" dirty="0">
              <a:solidFill>
                <a:schemeClr val="bg1"/>
              </a:solidFill>
            </a:endParaRPr>
          </a:p>
        </p:txBody>
      </p:sp>
      <p:pic>
        <p:nvPicPr>
          <p:cNvPr id="9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10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12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Oval"/>
          <p:cNvSpPr/>
          <p:nvPr/>
        </p:nvSpPr>
        <p:spPr>
          <a:xfrm>
            <a:off x="592510" y="1709688"/>
            <a:ext cx="1219135" cy="121913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592511" y="1599870"/>
            <a:ext cx="1219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smtClean="0">
                <a:latin typeface="Arial Rounded MT Bold" pitchFamily="34" charset="0"/>
                <a:cs typeface="Arial" pitchFamily="34" charset="0"/>
              </a:rPr>
              <a:t>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postit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53" y="1557481"/>
            <a:ext cx="7466451" cy="3876243"/>
          </a:xfrm>
          <a:prstGeom prst="rect">
            <a:avLst/>
          </a:prstGeom>
        </p:spPr>
      </p:pic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3 Yuvarlatılmış Dikdörtgen"/>
          <p:cNvSpPr/>
          <p:nvPr/>
        </p:nvSpPr>
        <p:spPr>
          <a:xfrm rot="21265264">
            <a:off x="3921250" y="1502083"/>
            <a:ext cx="1670460" cy="8022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 rot="21249495">
            <a:off x="3938936" y="1671823"/>
            <a:ext cx="1613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2) ÖZNE</a:t>
            </a:r>
            <a:endParaRPr lang="tr-T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527281" y="2918524"/>
            <a:ext cx="7006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Yüklemin bildirdiği işi, hareketi yapan </a:t>
            </a:r>
            <a:r>
              <a:rPr lang="tr-TR" sz="2800" b="1" dirty="0" err="1" smtClean="0"/>
              <a:t>ögedir</a:t>
            </a:r>
            <a:r>
              <a:rPr lang="tr-TR" sz="2800" b="1" dirty="0" smtClean="0"/>
              <a:t>. </a:t>
            </a:r>
          </a:p>
          <a:p>
            <a:r>
              <a:rPr lang="tr-TR" sz="2800" b="1" dirty="0" smtClean="0"/>
              <a:t>Özneyi bulmak için yükleme </a:t>
            </a:r>
            <a:r>
              <a:rPr lang="tr-TR" sz="2800" b="1" dirty="0" smtClean="0">
                <a:solidFill>
                  <a:srgbClr val="C00000"/>
                </a:solidFill>
              </a:rPr>
              <a:t>KİM, NE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/>
              <a:t>soruları sorulur.</a:t>
            </a:r>
            <a:endParaRPr lang="tr-TR" sz="2800" b="1" dirty="0"/>
          </a:p>
        </p:txBody>
      </p:sp>
      <p:pic>
        <p:nvPicPr>
          <p:cNvPr id="9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10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12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228" y="1103788"/>
            <a:ext cx="464745" cy="64894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ek Köşesi Yuvarlatılmış Dikdörtgen"/>
          <p:cNvSpPr/>
          <p:nvPr/>
        </p:nvSpPr>
        <p:spPr>
          <a:xfrm rot="10800000" flipH="1" flipV="1">
            <a:off x="877288" y="1728644"/>
            <a:ext cx="6808848" cy="3455832"/>
          </a:xfrm>
          <a:prstGeom prst="round1Rect">
            <a:avLst/>
          </a:prstGeom>
          <a:solidFill>
            <a:srgbClr val="FFFF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4 Metin kutusu"/>
          <p:cNvSpPr txBox="1"/>
          <p:nvPr/>
        </p:nvSpPr>
        <p:spPr>
          <a:xfrm>
            <a:off x="1007939" y="2168929"/>
            <a:ext cx="6196371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2800" b="1" u="sng" dirty="0" smtClean="0">
                <a:latin typeface="+mj-lt"/>
                <a:cs typeface="Arial" pitchFamily="34" charset="0"/>
              </a:rPr>
              <a:t>Arkadaşım</a:t>
            </a:r>
            <a:r>
              <a:rPr lang="tr-TR" sz="2800" dirty="0" smtClean="0">
                <a:latin typeface="+mj-lt"/>
                <a:cs typeface="Arial" pitchFamily="34" charset="0"/>
              </a:rPr>
              <a:t> yeni kıyafetimi çok </a:t>
            </a:r>
            <a:r>
              <a:rPr lang="tr-TR" sz="2800" b="1" u="sng" dirty="0" smtClean="0">
                <a:latin typeface="+mj-lt"/>
                <a:cs typeface="Arial" pitchFamily="34" charset="0"/>
              </a:rPr>
              <a:t>beğendi.</a:t>
            </a:r>
            <a:endParaRPr lang="tr-TR" sz="2800" b="1" dirty="0" smtClean="0">
              <a:latin typeface="+mj-lt"/>
              <a:cs typeface="Arial" pitchFamily="34" charset="0"/>
            </a:endParaRPr>
          </a:p>
          <a:p>
            <a:r>
              <a:rPr lang="tr-TR" sz="2800" dirty="0" smtClean="0">
                <a:latin typeface="+mj-lt"/>
                <a:cs typeface="Arial" pitchFamily="34" charset="0"/>
              </a:rPr>
              <a:t>       Ö.                                                  Y.</a:t>
            </a:r>
          </a:p>
          <a:p>
            <a:r>
              <a:rPr lang="tr-TR" sz="2800" b="1" u="sng" dirty="0" smtClean="0">
                <a:latin typeface="+mj-lt"/>
                <a:cs typeface="Arial" pitchFamily="34" charset="0"/>
              </a:rPr>
              <a:t>Ben</a:t>
            </a:r>
            <a:r>
              <a:rPr lang="tr-TR" sz="2800" dirty="0" smtClean="0">
                <a:latin typeface="+mj-lt"/>
                <a:cs typeface="Arial" pitchFamily="34" charset="0"/>
              </a:rPr>
              <a:t> bu yüzden yalnızlığa </a:t>
            </a:r>
            <a:r>
              <a:rPr lang="tr-TR" sz="2800" b="1" u="sng" dirty="0" smtClean="0">
                <a:latin typeface="+mj-lt"/>
                <a:cs typeface="Arial" pitchFamily="34" charset="0"/>
              </a:rPr>
              <a:t>hasretim</a:t>
            </a:r>
            <a:r>
              <a:rPr lang="tr-TR" sz="2800" b="1" dirty="0" smtClean="0">
                <a:latin typeface="+mj-lt"/>
                <a:cs typeface="Arial" pitchFamily="34" charset="0"/>
              </a:rPr>
              <a:t>.</a:t>
            </a:r>
            <a:r>
              <a:rPr lang="tr-TR" sz="2800" dirty="0" smtClean="0">
                <a:latin typeface="+mj-lt"/>
                <a:cs typeface="Arial" pitchFamily="34" charset="0"/>
              </a:rPr>
              <a:t> </a:t>
            </a:r>
          </a:p>
          <a:p>
            <a:r>
              <a:rPr lang="tr-TR" sz="2800" dirty="0" smtClean="0">
                <a:latin typeface="+mj-lt"/>
                <a:cs typeface="Arial" pitchFamily="34" charset="0"/>
              </a:rPr>
              <a:t>  Ö.                                            Y.</a:t>
            </a:r>
          </a:p>
          <a:p>
            <a:r>
              <a:rPr lang="tr-TR" sz="2800" dirty="0" smtClean="0">
                <a:latin typeface="+mj-lt"/>
                <a:cs typeface="Arial" pitchFamily="34" charset="0"/>
              </a:rPr>
              <a:t>Sulamayınca </a:t>
            </a:r>
            <a:r>
              <a:rPr lang="tr-TR" sz="2800" b="1" u="sng" dirty="0" smtClean="0">
                <a:latin typeface="+mj-lt"/>
                <a:cs typeface="Arial" pitchFamily="34" charset="0"/>
              </a:rPr>
              <a:t>kurumuş</a:t>
            </a:r>
            <a:r>
              <a:rPr lang="tr-TR" sz="2800" b="1" dirty="0" smtClean="0">
                <a:latin typeface="+mj-lt"/>
                <a:cs typeface="Arial" pitchFamily="34" charset="0"/>
              </a:rPr>
              <a:t>  </a:t>
            </a:r>
            <a:r>
              <a:rPr lang="tr-TR" sz="2800" b="1" u="sng" dirty="0" smtClean="0">
                <a:latin typeface="+mj-lt"/>
                <a:cs typeface="Arial" pitchFamily="34" charset="0"/>
              </a:rPr>
              <a:t>çiçekler.</a:t>
            </a:r>
            <a:endParaRPr lang="tr-TR" sz="2800" b="1" dirty="0" smtClean="0">
              <a:latin typeface="+mj-lt"/>
              <a:cs typeface="Arial" pitchFamily="34" charset="0"/>
            </a:endParaRPr>
          </a:p>
          <a:p>
            <a:r>
              <a:rPr lang="tr-TR" sz="2800" dirty="0" smtClean="0">
                <a:latin typeface="+mj-lt"/>
                <a:cs typeface="Arial" pitchFamily="34" charset="0"/>
              </a:rPr>
              <a:t>                              Y.              Ö.</a:t>
            </a:r>
          </a:p>
        </p:txBody>
      </p:sp>
      <p:pic>
        <p:nvPicPr>
          <p:cNvPr id="1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16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18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Oval Belirtme Çizgisi"/>
          <p:cNvSpPr/>
          <p:nvPr/>
        </p:nvSpPr>
        <p:spPr>
          <a:xfrm>
            <a:off x="7161180" y="3700549"/>
            <a:ext cx="1802977" cy="120799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Oval Belirtme Çizgisi"/>
          <p:cNvSpPr/>
          <p:nvPr/>
        </p:nvSpPr>
        <p:spPr>
          <a:xfrm>
            <a:off x="7161180" y="2706264"/>
            <a:ext cx="1802977" cy="120799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Oval Belirtme Çizgisi"/>
          <p:cNvSpPr/>
          <p:nvPr/>
        </p:nvSpPr>
        <p:spPr>
          <a:xfrm>
            <a:off x="7161180" y="1698735"/>
            <a:ext cx="1802977" cy="120799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Metin kutusu"/>
          <p:cNvSpPr txBox="1"/>
          <p:nvPr/>
        </p:nvSpPr>
        <p:spPr>
          <a:xfrm>
            <a:off x="7161180" y="3064838"/>
            <a:ext cx="1802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Hasret olan kim?</a:t>
            </a:r>
          </a:p>
        </p:txBody>
      </p:sp>
      <p:sp>
        <p:nvSpPr>
          <p:cNvPr id="22" name="21 Metin kutusu"/>
          <p:cNvSpPr txBox="1"/>
          <p:nvPr/>
        </p:nvSpPr>
        <p:spPr>
          <a:xfrm>
            <a:off x="7161180" y="2134425"/>
            <a:ext cx="1802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Beğenen kim?</a:t>
            </a:r>
            <a:endParaRPr lang="tr-TR" sz="2000" b="1" i="1" dirty="0">
              <a:solidFill>
                <a:schemeClr val="bg1">
                  <a:lumMod val="9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7161180" y="4160186"/>
            <a:ext cx="1802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Kuruyan ne?</a:t>
            </a:r>
            <a:endParaRPr lang="tr-TR" sz="2000" b="1" i="1" dirty="0">
              <a:solidFill>
                <a:schemeClr val="bg1">
                  <a:lumMod val="9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16 Tek Köşesi Yuvarlatılmış Dikdörtgen"/>
          <p:cNvSpPr/>
          <p:nvPr/>
        </p:nvSpPr>
        <p:spPr>
          <a:xfrm flipH="1">
            <a:off x="877288" y="974170"/>
            <a:ext cx="2074024" cy="653783"/>
          </a:xfrm>
          <a:prstGeom prst="round1Rect">
            <a:avLst/>
          </a:prstGeom>
          <a:solidFill>
            <a:srgbClr val="083D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1007939" y="1044351"/>
            <a:ext cx="1648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Örnekler</a:t>
            </a:r>
            <a:endParaRPr lang="tr-TR" sz="2800" b="1" dirty="0">
              <a:latin typeface="+mj-lt"/>
              <a:cs typeface="Arial" pitchFamily="34" charset="0"/>
            </a:endParaRPr>
          </a:p>
        </p:txBody>
      </p:sp>
      <p:pic>
        <p:nvPicPr>
          <p:cNvPr id="20" name="19 Resim" descr="1396442860_magnifying-gla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237" y="1017300"/>
            <a:ext cx="1200150" cy="8477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3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14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16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Tek Köşesi Yuvarlatılmış Dikdörtgen"/>
          <p:cNvSpPr/>
          <p:nvPr/>
        </p:nvSpPr>
        <p:spPr>
          <a:xfrm flipH="1">
            <a:off x="2260512" y="1505089"/>
            <a:ext cx="5433238" cy="967554"/>
          </a:xfrm>
          <a:prstGeom prst="round1Rect">
            <a:avLst/>
          </a:prstGeom>
          <a:solidFill>
            <a:srgbClr val="083D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260512" y="1334961"/>
            <a:ext cx="5433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dirty="0" smtClean="0">
                <a:solidFill>
                  <a:schemeClr val="bg1"/>
                </a:solidFill>
              </a:rPr>
              <a:t>ÖZNE ÇEŞİTLERİ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764418" y="2717193"/>
            <a:ext cx="404258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800" b="1" dirty="0" smtClean="0"/>
              <a:t>1) Gerçek Özne</a:t>
            </a:r>
          </a:p>
          <a:p>
            <a:pPr marL="1371600" lvl="1" indent="-914400" algn="ctr">
              <a:buAutoNum type="alphaUcParenR"/>
            </a:pPr>
            <a:r>
              <a:rPr lang="tr-TR" sz="4800" i="1" dirty="0" smtClean="0"/>
              <a:t>Açık Özne</a:t>
            </a:r>
          </a:p>
          <a:p>
            <a:pPr marL="1371600" lvl="1" indent="-914400" algn="ctr">
              <a:buAutoNum type="alphaUcParenR"/>
            </a:pPr>
            <a:r>
              <a:rPr lang="tr-TR" sz="4800" i="1" dirty="0" smtClean="0"/>
              <a:t>Gizli Özne</a:t>
            </a:r>
          </a:p>
        </p:txBody>
      </p:sp>
      <p:sp>
        <p:nvSpPr>
          <p:cNvPr id="17" name="16 Dikdörtgen"/>
          <p:cNvSpPr/>
          <p:nvPr/>
        </p:nvSpPr>
        <p:spPr>
          <a:xfrm>
            <a:off x="5660332" y="2462133"/>
            <a:ext cx="37562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 smtClean="0"/>
              <a:t>2) Sözde Özne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postit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461" y="1490188"/>
            <a:ext cx="5318348" cy="3894340"/>
          </a:xfrm>
          <a:prstGeom prst="rect">
            <a:avLst/>
          </a:prstGeom>
        </p:spPr>
      </p:pic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3 Yuvarlatılmış Dikdörtgen"/>
          <p:cNvSpPr/>
          <p:nvPr/>
        </p:nvSpPr>
        <p:spPr>
          <a:xfrm rot="21265264">
            <a:off x="3273222" y="1444425"/>
            <a:ext cx="2562419" cy="8022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 rot="21249495">
            <a:off x="3237603" y="1609896"/>
            <a:ext cx="2704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1) GERÇEK ÖZNE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424139" y="2744902"/>
            <a:ext cx="44505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A) Açık Özne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tr-TR" sz="2800" b="1" dirty="0" smtClean="0"/>
              <a:t>Cümle içinde açık bir şekilde gösterilen öznedir.</a:t>
            </a:r>
            <a:endParaRPr lang="tr-TR" sz="2800" b="1" dirty="0"/>
          </a:p>
        </p:txBody>
      </p:sp>
      <p:pic>
        <p:nvPicPr>
          <p:cNvPr id="9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10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12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826" y="1036494"/>
            <a:ext cx="464745" cy="64894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Tek Köşesi Yuvarlatılmış Dikdörtgen"/>
          <p:cNvSpPr/>
          <p:nvPr/>
        </p:nvSpPr>
        <p:spPr>
          <a:xfrm rot="10800000" flipH="1" flipV="1">
            <a:off x="876287" y="1944151"/>
            <a:ext cx="5849506" cy="2946433"/>
          </a:xfrm>
          <a:prstGeom prst="round1Rect">
            <a:avLst/>
          </a:prstGeom>
          <a:solidFill>
            <a:srgbClr val="FFFF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4 Metin kutusu"/>
          <p:cNvSpPr txBox="1"/>
          <p:nvPr/>
        </p:nvSpPr>
        <p:spPr>
          <a:xfrm>
            <a:off x="1331854" y="2484234"/>
            <a:ext cx="5393939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3200" b="1" u="sng" dirty="0" smtClean="0"/>
              <a:t>Kuşlar</a:t>
            </a:r>
            <a:r>
              <a:rPr lang="tr-TR" sz="3200" dirty="0" smtClean="0"/>
              <a:t> yuvalarına </a:t>
            </a:r>
            <a:r>
              <a:rPr lang="tr-TR" sz="3200" b="1" u="sng" dirty="0" smtClean="0"/>
              <a:t>döndü.</a:t>
            </a:r>
            <a:endParaRPr lang="tr-TR" sz="3200" b="1" dirty="0" smtClean="0"/>
          </a:p>
          <a:p>
            <a:r>
              <a:rPr lang="tr-TR" sz="3200" dirty="0" smtClean="0"/>
              <a:t>    Ö.                            Y.</a:t>
            </a:r>
          </a:p>
          <a:p>
            <a:r>
              <a:rPr lang="tr-TR" sz="3200" dirty="0" smtClean="0"/>
              <a:t> </a:t>
            </a:r>
            <a:r>
              <a:rPr lang="tr-TR" sz="3200" b="1" u="sng" dirty="0" smtClean="0"/>
              <a:t>Çocuk</a:t>
            </a:r>
            <a:r>
              <a:rPr lang="tr-TR" sz="3200" dirty="0" smtClean="0"/>
              <a:t> ödevlerini </a:t>
            </a:r>
            <a:r>
              <a:rPr lang="tr-TR" sz="3200" b="1" u="sng" dirty="0" smtClean="0"/>
              <a:t>bitirdi.</a:t>
            </a:r>
            <a:endParaRPr lang="tr-TR" sz="3200" b="1" dirty="0" smtClean="0"/>
          </a:p>
          <a:p>
            <a:r>
              <a:rPr lang="tr-TR" sz="3200" dirty="0" smtClean="0"/>
              <a:t>   Ö .                           Y.        </a:t>
            </a:r>
            <a:endParaRPr lang="tr-TR" sz="3200" dirty="0"/>
          </a:p>
        </p:txBody>
      </p:sp>
      <p:pic>
        <p:nvPicPr>
          <p:cNvPr id="10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11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13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Oval Belirtme Çizgisi"/>
          <p:cNvSpPr/>
          <p:nvPr/>
        </p:nvSpPr>
        <p:spPr>
          <a:xfrm>
            <a:off x="6187342" y="3258775"/>
            <a:ext cx="1802977" cy="120799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Metin kutusu"/>
          <p:cNvSpPr txBox="1"/>
          <p:nvPr/>
        </p:nvSpPr>
        <p:spPr>
          <a:xfrm>
            <a:off x="6187342" y="3666550"/>
            <a:ext cx="1802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chemeClr val="bg1">
                    <a:lumMod val="85000"/>
                  </a:schemeClr>
                </a:solidFill>
              </a:rPr>
              <a:t>Bitiren kim?</a:t>
            </a:r>
            <a:endParaRPr lang="tr-TR" sz="20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15 Oval Belirtme Çizgisi"/>
          <p:cNvSpPr/>
          <p:nvPr/>
        </p:nvSpPr>
        <p:spPr>
          <a:xfrm>
            <a:off x="6187342" y="2241744"/>
            <a:ext cx="1802977" cy="120799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6187342" y="2663487"/>
            <a:ext cx="1802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chemeClr val="bg1">
                    <a:lumMod val="85000"/>
                  </a:schemeClr>
                </a:solidFill>
              </a:rPr>
              <a:t>Dönen ne?</a:t>
            </a:r>
          </a:p>
        </p:txBody>
      </p:sp>
      <p:sp>
        <p:nvSpPr>
          <p:cNvPr id="18" name="17 Tek Köşesi Yuvarlatılmış Dikdörtgen"/>
          <p:cNvSpPr/>
          <p:nvPr/>
        </p:nvSpPr>
        <p:spPr>
          <a:xfrm flipH="1">
            <a:off x="847981" y="1183859"/>
            <a:ext cx="2074024" cy="653783"/>
          </a:xfrm>
          <a:prstGeom prst="round1Rect">
            <a:avLst/>
          </a:prstGeom>
          <a:solidFill>
            <a:srgbClr val="083D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978632" y="1254040"/>
            <a:ext cx="1648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Örnekler</a:t>
            </a:r>
            <a:endParaRPr lang="tr-TR" sz="2800" b="1" dirty="0">
              <a:latin typeface="+mj-lt"/>
              <a:cs typeface="Arial" pitchFamily="34" charset="0"/>
            </a:endParaRPr>
          </a:p>
        </p:txBody>
      </p:sp>
      <p:pic>
        <p:nvPicPr>
          <p:cNvPr id="24" name="23 Resim" descr="1396442860_magnifying-gla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930" y="1226989"/>
            <a:ext cx="1200150" cy="8477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6" grpId="0" animBg="1"/>
      <p:bldP spid="9" grpId="0"/>
      <p:bldP spid="23" grpId="0"/>
      <p:bldP spid="2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Resim" descr="postit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202" y="1490188"/>
            <a:ext cx="5318348" cy="3894340"/>
          </a:xfrm>
          <a:prstGeom prst="rect">
            <a:avLst/>
          </a:prstGeom>
        </p:spPr>
      </p:pic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3 Yuvarlatılmış Dikdörtgen"/>
          <p:cNvSpPr/>
          <p:nvPr/>
        </p:nvSpPr>
        <p:spPr>
          <a:xfrm rot="21265264">
            <a:off x="3134826" y="1444424"/>
            <a:ext cx="2562419" cy="8022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 rot="21249495">
            <a:off x="3094817" y="1609895"/>
            <a:ext cx="2713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1) GERÇEK ÖZNE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225615" y="2622430"/>
            <a:ext cx="45892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</a:rPr>
              <a:t>B) Gizli Özne</a:t>
            </a:r>
            <a:r>
              <a:rPr lang="tr-TR" sz="26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tr-TR" sz="2500" b="1" dirty="0" smtClean="0"/>
              <a:t>Cümlede doğrudan yer almayan ancak yüklemin taşıdığı eklerden anlaşılan öznedir.</a:t>
            </a:r>
            <a:endParaRPr lang="tr-TR" sz="2500" b="1" dirty="0"/>
          </a:p>
        </p:txBody>
      </p:sp>
      <p:pic>
        <p:nvPicPr>
          <p:cNvPr id="8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9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11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430" y="1036493"/>
            <a:ext cx="464745" cy="64894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ek Köşesi Yuvarlatılmış Dikdörtgen"/>
          <p:cNvSpPr/>
          <p:nvPr/>
        </p:nvSpPr>
        <p:spPr>
          <a:xfrm rot="10800000" flipH="1" flipV="1">
            <a:off x="879262" y="1981333"/>
            <a:ext cx="5978738" cy="2946433"/>
          </a:xfrm>
          <a:prstGeom prst="round1Rect">
            <a:avLst/>
          </a:prstGeom>
          <a:solidFill>
            <a:srgbClr val="FFFF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4 Metin kutusu"/>
          <p:cNvSpPr txBox="1"/>
          <p:nvPr/>
        </p:nvSpPr>
        <p:spPr>
          <a:xfrm>
            <a:off x="1997356" y="2694017"/>
            <a:ext cx="4209873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2800" dirty="0" smtClean="0"/>
              <a:t>Yemekleri </a:t>
            </a:r>
            <a:r>
              <a:rPr lang="tr-TR" sz="2800" b="1" u="sng" dirty="0" smtClean="0"/>
              <a:t>beğenmedi</a:t>
            </a:r>
            <a:r>
              <a:rPr lang="tr-TR" sz="2800" b="1" u="sng" dirty="0" smtClean="0">
                <a:solidFill>
                  <a:srgbClr val="C00000"/>
                </a:solidFill>
              </a:rPr>
              <a:t>m.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r>
              <a:rPr lang="tr-TR" sz="2800" dirty="0" smtClean="0"/>
              <a:t>			         Y.</a:t>
            </a:r>
          </a:p>
          <a:p>
            <a:r>
              <a:rPr lang="tr-TR" sz="2800" dirty="0" smtClean="0"/>
              <a:t>Küçükken sürekli </a:t>
            </a:r>
            <a:r>
              <a:rPr lang="tr-TR" sz="2800" b="1" u="sng" dirty="0" smtClean="0"/>
              <a:t>ağlardı</a:t>
            </a:r>
            <a:r>
              <a:rPr lang="tr-TR" sz="2800" b="1" u="sng" dirty="0" smtClean="0">
                <a:solidFill>
                  <a:srgbClr val="C00000"/>
                </a:solidFill>
              </a:rPr>
              <a:t>n.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r>
              <a:rPr lang="tr-TR" sz="2800" dirty="0" smtClean="0"/>
              <a:t>				          Y.   </a:t>
            </a:r>
            <a:endParaRPr lang="tr-TR" sz="2800" dirty="0"/>
          </a:p>
        </p:txBody>
      </p:sp>
      <p:sp>
        <p:nvSpPr>
          <p:cNvPr id="16" name="15 Metin kutusu"/>
          <p:cNvSpPr txBox="1"/>
          <p:nvPr/>
        </p:nvSpPr>
        <p:spPr>
          <a:xfrm rot="19800000">
            <a:off x="1166842" y="2390500"/>
            <a:ext cx="758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solidFill>
                  <a:srgbClr val="C00000"/>
                </a:solidFill>
              </a:rPr>
              <a:t>Ben</a:t>
            </a:r>
          </a:p>
          <a:p>
            <a:r>
              <a:rPr lang="tr-TR" sz="2400" dirty="0" smtClean="0"/>
              <a:t>G.Ö.</a:t>
            </a:r>
            <a:endParaRPr lang="tr-TR" sz="2400" dirty="0"/>
          </a:p>
        </p:txBody>
      </p:sp>
      <p:sp>
        <p:nvSpPr>
          <p:cNvPr id="17" name="16 Metin kutusu"/>
          <p:cNvSpPr txBox="1"/>
          <p:nvPr/>
        </p:nvSpPr>
        <p:spPr>
          <a:xfrm rot="19800000">
            <a:off x="972921" y="3312551"/>
            <a:ext cx="1178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u="sng" dirty="0" smtClean="0">
                <a:solidFill>
                  <a:srgbClr val="C00000"/>
                </a:solidFill>
              </a:rPr>
              <a:t>Sen</a:t>
            </a:r>
          </a:p>
          <a:p>
            <a:pPr algn="ctr"/>
            <a:r>
              <a:rPr lang="tr-TR" sz="2400" dirty="0" smtClean="0"/>
              <a:t>G.Ö.</a:t>
            </a:r>
            <a:endParaRPr lang="tr-TR" sz="2400" dirty="0"/>
          </a:p>
        </p:txBody>
      </p:sp>
      <p:pic>
        <p:nvPicPr>
          <p:cNvPr id="18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19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1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Oval Belirtme Çizgisi"/>
          <p:cNvSpPr/>
          <p:nvPr/>
        </p:nvSpPr>
        <p:spPr>
          <a:xfrm>
            <a:off x="6319374" y="3194183"/>
            <a:ext cx="1802977" cy="120799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Metin kutusu"/>
          <p:cNvSpPr txBox="1"/>
          <p:nvPr/>
        </p:nvSpPr>
        <p:spPr>
          <a:xfrm>
            <a:off x="6319374" y="3601958"/>
            <a:ext cx="1802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chemeClr val="bg1">
                    <a:lumMod val="85000"/>
                  </a:schemeClr>
                </a:solidFill>
              </a:rPr>
              <a:t>Ağlayan kim?</a:t>
            </a:r>
            <a:endParaRPr lang="tr-TR" sz="20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36 Oval Belirtme Çizgisi"/>
          <p:cNvSpPr/>
          <p:nvPr/>
        </p:nvSpPr>
        <p:spPr>
          <a:xfrm>
            <a:off x="6319374" y="2166076"/>
            <a:ext cx="1802977" cy="120799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6319373" y="2486297"/>
            <a:ext cx="1802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chemeClr val="bg1">
                    <a:lumMod val="85000"/>
                  </a:schemeClr>
                </a:solidFill>
              </a:rPr>
              <a:t>Beğenmeyen</a:t>
            </a:r>
          </a:p>
          <a:p>
            <a:pPr algn="ctr"/>
            <a:r>
              <a:rPr lang="tr-TR" sz="2000" b="1" i="1" dirty="0" smtClean="0">
                <a:solidFill>
                  <a:schemeClr val="bg1">
                    <a:lumMod val="85000"/>
                  </a:schemeClr>
                </a:solidFill>
              </a:rPr>
              <a:t>kim?</a:t>
            </a:r>
            <a:endParaRPr lang="tr-TR" sz="20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28 Tek Köşesi Yuvarlatılmış Dikdörtgen"/>
          <p:cNvSpPr/>
          <p:nvPr/>
        </p:nvSpPr>
        <p:spPr>
          <a:xfrm flipH="1">
            <a:off x="879261" y="1223465"/>
            <a:ext cx="2074024" cy="653783"/>
          </a:xfrm>
          <a:prstGeom prst="round1Rect">
            <a:avLst/>
          </a:prstGeom>
          <a:solidFill>
            <a:srgbClr val="083D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0" name="29 Dikdörtgen"/>
          <p:cNvSpPr/>
          <p:nvPr/>
        </p:nvSpPr>
        <p:spPr>
          <a:xfrm>
            <a:off x="1009912" y="1293646"/>
            <a:ext cx="1648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Örnekler</a:t>
            </a:r>
            <a:endParaRPr lang="tr-TR" sz="2800" b="1" dirty="0">
              <a:latin typeface="+mj-lt"/>
              <a:cs typeface="Arial" pitchFamily="34" charset="0"/>
            </a:endParaRPr>
          </a:p>
        </p:txBody>
      </p:sp>
      <p:pic>
        <p:nvPicPr>
          <p:cNvPr id="31" name="30 Resim" descr="1396442860_magnifying-gla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210" y="1266595"/>
            <a:ext cx="1200150" cy="8477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7" grpId="0"/>
      <p:bldP spid="37" grpId="0" animBg="1"/>
      <p:bldP spid="9" grpId="0"/>
      <p:bldP spid="30" grpId="0"/>
      <p:bldP spid="3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Resim" descr="postit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242" y="1490188"/>
            <a:ext cx="5318348" cy="3894340"/>
          </a:xfrm>
          <a:prstGeom prst="rect">
            <a:avLst/>
          </a:prstGeom>
        </p:spPr>
      </p:pic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8 Yuvarlatılmış Dikdörtgen"/>
          <p:cNvSpPr/>
          <p:nvPr/>
        </p:nvSpPr>
        <p:spPr>
          <a:xfrm rot="21265264">
            <a:off x="3140687" y="1446758"/>
            <a:ext cx="2427400" cy="8022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 rot="21249495">
            <a:off x="3077378" y="1614344"/>
            <a:ext cx="2581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2) SÖZDE ÖZNE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233160" y="2889849"/>
            <a:ext cx="4502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Cümlede, aslında nesne olan </a:t>
            </a:r>
            <a:r>
              <a:rPr lang="tr-TR" sz="2800" b="1" dirty="0" err="1" smtClean="0"/>
              <a:t>öge</a:t>
            </a:r>
            <a:r>
              <a:rPr lang="tr-TR" sz="2800" b="1" dirty="0" smtClean="0"/>
              <a:t> özne olarak kullanılır.</a:t>
            </a:r>
            <a:endParaRPr lang="tr-TR" sz="2800" b="1" dirty="0"/>
          </a:p>
        </p:txBody>
      </p:sp>
      <p:pic>
        <p:nvPicPr>
          <p:cNvPr id="13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14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16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14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124" y="1040942"/>
            <a:ext cx="464745" cy="64894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Tek Köşesi Yuvarlatılmış Dikdörtgen"/>
          <p:cNvSpPr/>
          <p:nvPr/>
        </p:nvSpPr>
        <p:spPr>
          <a:xfrm rot="10800000" flipH="1" flipV="1">
            <a:off x="888521" y="1850854"/>
            <a:ext cx="5932532" cy="3074829"/>
          </a:xfrm>
          <a:prstGeom prst="round1Rect">
            <a:avLst/>
          </a:prstGeom>
          <a:solidFill>
            <a:srgbClr val="FFFF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4 Metin kutusu"/>
          <p:cNvSpPr txBox="1"/>
          <p:nvPr/>
        </p:nvSpPr>
        <p:spPr>
          <a:xfrm>
            <a:off x="1095543" y="2332006"/>
            <a:ext cx="498787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3200" dirty="0" smtClean="0"/>
              <a:t> </a:t>
            </a:r>
            <a:r>
              <a:rPr lang="tr-TR" sz="3200" b="1" u="sng" dirty="0" smtClean="0"/>
              <a:t>Çöpler</a:t>
            </a:r>
            <a:r>
              <a:rPr lang="tr-TR" sz="3200" b="1" dirty="0" smtClean="0"/>
              <a:t> </a:t>
            </a:r>
            <a:r>
              <a:rPr lang="tr-TR" sz="3200" b="1" u="sng" dirty="0" smtClean="0"/>
              <a:t>atı</a:t>
            </a:r>
            <a:r>
              <a:rPr lang="tr-TR" sz="3200" b="1" u="sng" dirty="0" smtClean="0">
                <a:solidFill>
                  <a:srgbClr val="C00000"/>
                </a:solidFill>
              </a:rPr>
              <a:t>l</a:t>
            </a:r>
            <a:r>
              <a:rPr lang="tr-TR" sz="3200" b="1" u="sng" dirty="0" smtClean="0"/>
              <a:t>dı.</a:t>
            </a:r>
            <a:r>
              <a:rPr lang="tr-TR" sz="3200" dirty="0" smtClean="0"/>
              <a:t> </a:t>
            </a:r>
          </a:p>
          <a:p>
            <a:r>
              <a:rPr lang="tr-TR" sz="3200" dirty="0" smtClean="0"/>
              <a:t>    </a:t>
            </a:r>
            <a:r>
              <a:rPr lang="tr-TR" sz="3200" b="1" dirty="0" smtClean="0"/>
              <a:t>Ö.</a:t>
            </a:r>
            <a:r>
              <a:rPr lang="tr-TR" sz="3200" dirty="0" smtClean="0"/>
              <a:t>           </a:t>
            </a:r>
            <a:r>
              <a:rPr lang="tr-TR" sz="3200" b="1" dirty="0" smtClean="0"/>
              <a:t>Y.</a:t>
            </a:r>
          </a:p>
          <a:p>
            <a:r>
              <a:rPr lang="tr-TR" sz="3200" dirty="0" smtClean="0"/>
              <a:t> Düğün için </a:t>
            </a:r>
            <a:r>
              <a:rPr lang="tr-TR" sz="3200" b="1" u="sng" dirty="0" smtClean="0"/>
              <a:t>giysiler</a:t>
            </a:r>
            <a:r>
              <a:rPr lang="tr-TR" sz="3200" dirty="0" smtClean="0"/>
              <a:t> </a:t>
            </a:r>
            <a:r>
              <a:rPr lang="tr-TR" sz="3200" b="1" u="sng" dirty="0" smtClean="0"/>
              <a:t>alı</a:t>
            </a:r>
            <a:r>
              <a:rPr lang="tr-TR" sz="3200" b="1" u="sng" dirty="0" smtClean="0">
                <a:solidFill>
                  <a:srgbClr val="C00000"/>
                </a:solidFill>
              </a:rPr>
              <a:t>n</a:t>
            </a:r>
            <a:r>
              <a:rPr lang="tr-TR" sz="3200" b="1" u="sng" dirty="0" smtClean="0"/>
              <a:t>dı.</a:t>
            </a:r>
            <a:endParaRPr lang="tr-TR" sz="3200" b="1" dirty="0" smtClean="0"/>
          </a:p>
          <a:p>
            <a:r>
              <a:rPr lang="tr-TR" sz="3200" dirty="0" smtClean="0"/>
              <a:t>                         </a:t>
            </a:r>
            <a:r>
              <a:rPr lang="tr-TR" sz="3200" b="1" dirty="0" smtClean="0"/>
              <a:t>Ö.</a:t>
            </a:r>
            <a:r>
              <a:rPr lang="tr-TR" sz="3200" dirty="0" smtClean="0"/>
              <a:t>           </a:t>
            </a:r>
            <a:r>
              <a:rPr lang="tr-TR" sz="3200" b="1" dirty="0" smtClean="0"/>
              <a:t>Y.</a:t>
            </a:r>
            <a:endParaRPr lang="tr-TR" sz="3200" b="1" dirty="0"/>
          </a:p>
        </p:txBody>
      </p:sp>
      <p:pic>
        <p:nvPicPr>
          <p:cNvPr id="12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13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15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Oval Belirtme Çizgisi"/>
          <p:cNvSpPr/>
          <p:nvPr/>
        </p:nvSpPr>
        <p:spPr>
          <a:xfrm>
            <a:off x="6264575" y="3027374"/>
            <a:ext cx="1802977" cy="120799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6264575" y="3457944"/>
            <a:ext cx="1802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chemeClr val="bg1">
                    <a:lumMod val="85000"/>
                  </a:schemeClr>
                </a:solidFill>
              </a:rPr>
              <a:t>Alınan ne?</a:t>
            </a:r>
            <a:endParaRPr lang="tr-TR" sz="20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21 Oval Belirtme Çizgisi"/>
          <p:cNvSpPr/>
          <p:nvPr/>
        </p:nvSpPr>
        <p:spPr>
          <a:xfrm>
            <a:off x="6264575" y="2033089"/>
            <a:ext cx="1802977" cy="120799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Metin kutusu"/>
          <p:cNvSpPr txBox="1"/>
          <p:nvPr/>
        </p:nvSpPr>
        <p:spPr>
          <a:xfrm>
            <a:off x="6264575" y="2447665"/>
            <a:ext cx="1802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chemeClr val="bg1">
                    <a:lumMod val="85000"/>
                  </a:schemeClr>
                </a:solidFill>
              </a:rPr>
              <a:t>Atılan ne?</a:t>
            </a:r>
          </a:p>
        </p:txBody>
      </p:sp>
      <p:sp>
        <p:nvSpPr>
          <p:cNvPr id="21" name="20 Tek Köşesi Yuvarlatılmış Dikdörtgen"/>
          <p:cNvSpPr/>
          <p:nvPr/>
        </p:nvSpPr>
        <p:spPr>
          <a:xfrm flipH="1">
            <a:off x="888520" y="1099104"/>
            <a:ext cx="2074024" cy="653783"/>
          </a:xfrm>
          <a:prstGeom prst="round1Rect">
            <a:avLst/>
          </a:prstGeom>
          <a:solidFill>
            <a:srgbClr val="083D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1019171" y="1169285"/>
            <a:ext cx="1648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Örnekler</a:t>
            </a:r>
            <a:endParaRPr lang="tr-TR" sz="2800" b="1" dirty="0">
              <a:latin typeface="+mj-lt"/>
              <a:cs typeface="Arial" pitchFamily="34" charset="0"/>
            </a:endParaRPr>
          </a:p>
        </p:txBody>
      </p:sp>
      <p:pic>
        <p:nvPicPr>
          <p:cNvPr id="25" name="24 Resim" descr="1396442860_magnifying-gla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469" y="1142234"/>
            <a:ext cx="1200150" cy="8477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22" grpId="0" animBg="1"/>
      <p:bldP spid="19" grpId="0"/>
      <p:bldP spid="24" grpId="0"/>
      <p:bldP spid="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Tek Köşesi Yuvarlatılmış Dikdörtgen"/>
          <p:cNvSpPr/>
          <p:nvPr/>
        </p:nvSpPr>
        <p:spPr>
          <a:xfrm rot="10800000" flipH="1" flipV="1">
            <a:off x="894878" y="1872219"/>
            <a:ext cx="7058677" cy="2947985"/>
          </a:xfrm>
          <a:prstGeom prst="round1Rect">
            <a:avLst/>
          </a:prstGeom>
          <a:solidFill>
            <a:srgbClr val="FFFF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4 Metin kutusu"/>
          <p:cNvSpPr txBox="1"/>
          <p:nvPr/>
        </p:nvSpPr>
        <p:spPr>
          <a:xfrm>
            <a:off x="1153669" y="2260120"/>
            <a:ext cx="6635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3200" dirty="0" smtClean="0">
                <a:latin typeface="+mj-lt"/>
                <a:cs typeface="Arial" pitchFamily="34" charset="0"/>
              </a:rPr>
              <a:t> </a:t>
            </a:r>
            <a:r>
              <a:rPr lang="tr-TR" sz="3200" b="1" dirty="0" smtClean="0">
                <a:latin typeface="+mj-lt"/>
                <a:cs typeface="Arial" pitchFamily="34" charset="0"/>
              </a:rPr>
              <a:t>Gideceğim.</a:t>
            </a:r>
          </a:p>
          <a:p>
            <a:pPr>
              <a:buFont typeface="Arial" pitchFamily="34" charset="0"/>
              <a:buChar char="•"/>
            </a:pPr>
            <a:r>
              <a:rPr lang="tr-TR" sz="3200" b="1" dirty="0" smtClean="0">
                <a:latin typeface="+mj-lt"/>
                <a:cs typeface="Arial" pitchFamily="34" charset="0"/>
              </a:rPr>
              <a:t> Okula gideceğim.</a:t>
            </a:r>
          </a:p>
          <a:p>
            <a:pPr>
              <a:buFont typeface="Arial" pitchFamily="34" charset="0"/>
              <a:buChar char="•"/>
            </a:pPr>
            <a:r>
              <a:rPr lang="tr-TR" sz="3200" b="1" dirty="0" smtClean="0">
                <a:latin typeface="+mj-lt"/>
                <a:cs typeface="Arial" pitchFamily="34" charset="0"/>
              </a:rPr>
              <a:t> Okula sabah gideceğim.</a:t>
            </a:r>
          </a:p>
          <a:p>
            <a:pPr>
              <a:buFont typeface="Arial" pitchFamily="34" charset="0"/>
              <a:buChar char="•"/>
            </a:pPr>
            <a:r>
              <a:rPr lang="tr-TR" sz="3200" b="1" dirty="0" smtClean="0">
                <a:latin typeface="+mj-lt"/>
                <a:cs typeface="Arial" pitchFamily="34" charset="0"/>
              </a:rPr>
              <a:t> Okula sabah yürüyerek gideceğim.</a:t>
            </a:r>
            <a:endParaRPr lang="tr-TR" sz="3200" b="1" dirty="0">
              <a:latin typeface="+mj-lt"/>
              <a:cs typeface="Arial" pitchFamily="34" charset="0"/>
            </a:endParaRPr>
          </a:p>
        </p:txBody>
      </p:sp>
      <p:pic>
        <p:nvPicPr>
          <p:cNvPr id="23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24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10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Tek Köşesi Yuvarlatılmış Dikdörtgen"/>
          <p:cNvSpPr/>
          <p:nvPr/>
        </p:nvSpPr>
        <p:spPr>
          <a:xfrm flipH="1">
            <a:off x="877626" y="1150860"/>
            <a:ext cx="2074024" cy="653783"/>
          </a:xfrm>
          <a:prstGeom prst="round1Rect">
            <a:avLst/>
          </a:prstGeom>
          <a:solidFill>
            <a:srgbClr val="083D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1008277" y="1221041"/>
            <a:ext cx="1648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Örnekler</a:t>
            </a:r>
            <a:endParaRPr lang="tr-TR" sz="2800" b="1" dirty="0">
              <a:latin typeface="+mj-lt"/>
              <a:cs typeface="Arial" pitchFamily="34" charset="0"/>
            </a:endParaRPr>
          </a:p>
        </p:txBody>
      </p:sp>
      <p:pic>
        <p:nvPicPr>
          <p:cNvPr id="13" name="12 Resim" descr="1396442860_magnifying-gla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75" y="1193990"/>
            <a:ext cx="1200150" cy="8477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2 Yuvarlatılmış Çapraz Köşeli Dikdörtgen"/>
          <p:cNvSpPr/>
          <p:nvPr/>
        </p:nvSpPr>
        <p:spPr>
          <a:xfrm flipH="1">
            <a:off x="1202073" y="2319256"/>
            <a:ext cx="8048450" cy="1916322"/>
          </a:xfrm>
          <a:prstGeom prst="round2Diag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1202078" y="2928856"/>
            <a:ext cx="804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Her sözcük ya da sözcük grubu özne olabilir.</a:t>
            </a:r>
            <a:endParaRPr lang="tr-TR" sz="3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9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Oval"/>
          <p:cNvSpPr/>
          <p:nvPr/>
        </p:nvSpPr>
        <p:spPr>
          <a:xfrm>
            <a:off x="592510" y="1709688"/>
            <a:ext cx="1219135" cy="121913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592511" y="1599870"/>
            <a:ext cx="1219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smtClean="0">
                <a:latin typeface="Arial Rounded MT Bold" pitchFamily="34" charset="0"/>
                <a:cs typeface="Arial" pitchFamily="34" charset="0"/>
              </a:rPr>
              <a:t>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Tek Köşesi Yuvarlatılmış Dikdörtgen"/>
          <p:cNvSpPr/>
          <p:nvPr/>
        </p:nvSpPr>
        <p:spPr>
          <a:xfrm rot="10800000" flipH="1" flipV="1">
            <a:off x="933514" y="1879099"/>
            <a:ext cx="7944926" cy="3392325"/>
          </a:xfrm>
          <a:prstGeom prst="round1Rect">
            <a:avLst/>
          </a:prstGeom>
          <a:solidFill>
            <a:srgbClr val="FFFF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4 Metin kutusu"/>
          <p:cNvSpPr txBox="1"/>
          <p:nvPr/>
        </p:nvSpPr>
        <p:spPr>
          <a:xfrm>
            <a:off x="3166976" y="2482947"/>
            <a:ext cx="4987876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2400" b="1" u="sng" dirty="0" smtClean="0"/>
              <a:t>Okulun bahçesi</a:t>
            </a:r>
            <a:r>
              <a:rPr lang="tr-TR" sz="2400" b="1" dirty="0" smtClean="0"/>
              <a:t>  </a:t>
            </a:r>
            <a:r>
              <a:rPr lang="tr-TR" sz="2400" b="1" u="sng" dirty="0" smtClean="0"/>
              <a:t>temizlendi.</a:t>
            </a:r>
            <a:endParaRPr lang="tr-TR" sz="2400" b="1" dirty="0" smtClean="0"/>
          </a:p>
          <a:p>
            <a:r>
              <a:rPr lang="tr-TR" sz="2400" dirty="0" smtClean="0"/>
              <a:t>       Ö.                          Y.</a:t>
            </a:r>
          </a:p>
          <a:p>
            <a:r>
              <a:rPr lang="tr-TR" sz="2400" b="1" u="sng" dirty="0" smtClean="0"/>
              <a:t>O konuya </a:t>
            </a:r>
            <a:r>
              <a:rPr lang="tr-TR" sz="2400" b="1" u="sng" dirty="0" smtClean="0"/>
              <a:t>çalışan</a:t>
            </a:r>
            <a:r>
              <a:rPr lang="tr-TR" sz="2400" b="1" dirty="0" smtClean="0"/>
              <a:t> </a:t>
            </a:r>
            <a:r>
              <a:rPr lang="tr-TR" sz="2400" b="1" dirty="0" smtClean="0"/>
              <a:t>soruları </a:t>
            </a:r>
            <a:r>
              <a:rPr lang="tr-TR" sz="2400" b="1" u="sng" dirty="0" smtClean="0"/>
              <a:t>çözer.</a:t>
            </a:r>
            <a:endParaRPr lang="tr-TR" sz="2400" b="1" dirty="0" smtClean="0"/>
          </a:p>
          <a:p>
            <a:r>
              <a:rPr lang="tr-TR" sz="2400" dirty="0" smtClean="0"/>
              <a:t>                Ö.                               Y.</a:t>
            </a:r>
          </a:p>
          <a:p>
            <a:r>
              <a:rPr lang="tr-TR" sz="2400" dirty="0" smtClean="0"/>
              <a:t> </a:t>
            </a:r>
            <a:r>
              <a:rPr lang="tr-TR" sz="2400" b="1" u="sng" dirty="0" smtClean="0"/>
              <a:t>Herkes</a:t>
            </a:r>
            <a:r>
              <a:rPr lang="tr-TR" sz="2400" dirty="0" smtClean="0"/>
              <a:t> söylenilenleri dikkatle </a:t>
            </a:r>
            <a:r>
              <a:rPr lang="tr-TR" sz="2400" b="1" u="sng" dirty="0" smtClean="0"/>
              <a:t>dinledi.</a:t>
            </a:r>
            <a:endParaRPr lang="tr-TR" sz="2400" b="1" dirty="0" smtClean="0"/>
          </a:p>
          <a:p>
            <a:r>
              <a:rPr lang="tr-TR" sz="2400" dirty="0" smtClean="0"/>
              <a:t>      Ö.                                                   Y.</a:t>
            </a:r>
            <a:endParaRPr lang="tr-TR" sz="2400" dirty="0"/>
          </a:p>
        </p:txBody>
      </p:sp>
      <p:cxnSp>
        <p:nvCxnSpPr>
          <p:cNvPr id="10" name="9 Dirsek Bağlayıcısı"/>
          <p:cNvCxnSpPr/>
          <p:nvPr/>
        </p:nvCxnSpPr>
        <p:spPr>
          <a:xfrm rot="10800000">
            <a:off x="2538056" y="2712285"/>
            <a:ext cx="2676021" cy="192070"/>
          </a:xfrm>
          <a:prstGeom prst="bentConnector3">
            <a:avLst>
              <a:gd name="adj1" fmla="val 76224"/>
            </a:avLst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31 Metin kutusu"/>
          <p:cNvSpPr txBox="1"/>
          <p:nvPr/>
        </p:nvSpPr>
        <p:spPr>
          <a:xfrm>
            <a:off x="976044" y="2337071"/>
            <a:ext cx="156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C00000"/>
                </a:solidFill>
              </a:rPr>
              <a:t>İSİM TAMLAMASI</a:t>
            </a:r>
            <a:endParaRPr lang="tr-TR" sz="2000" b="1" dirty="0">
              <a:solidFill>
                <a:srgbClr val="C00000"/>
              </a:solidFill>
            </a:endParaRPr>
          </a:p>
        </p:txBody>
      </p:sp>
      <p:cxnSp>
        <p:nvCxnSpPr>
          <p:cNvPr id="35" name="34 Dirsek Bağlayıcısı"/>
          <p:cNvCxnSpPr/>
          <p:nvPr/>
        </p:nvCxnSpPr>
        <p:spPr>
          <a:xfrm rot="10800000">
            <a:off x="2538057" y="3455880"/>
            <a:ext cx="2836200" cy="192071"/>
          </a:xfrm>
          <a:prstGeom prst="bentConnector3">
            <a:avLst>
              <a:gd name="adj1" fmla="val 77070"/>
            </a:avLst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40 Metin kutusu"/>
          <p:cNvSpPr txBox="1"/>
          <p:nvPr/>
        </p:nvSpPr>
        <p:spPr>
          <a:xfrm>
            <a:off x="933799" y="3119305"/>
            <a:ext cx="156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C00000"/>
                </a:solidFill>
              </a:rPr>
              <a:t>SIFAT </a:t>
            </a:r>
            <a:r>
              <a:rPr lang="tr-TR" sz="2000" b="1" dirty="0" smtClean="0">
                <a:solidFill>
                  <a:srgbClr val="C00000"/>
                </a:solidFill>
              </a:rPr>
              <a:t>– FİİL</a:t>
            </a:r>
          </a:p>
          <a:p>
            <a:pPr algn="r"/>
            <a:r>
              <a:rPr lang="tr-TR" sz="2000" b="1" dirty="0" smtClean="0">
                <a:solidFill>
                  <a:srgbClr val="C00000"/>
                </a:solidFill>
              </a:rPr>
              <a:t>GRUBU</a:t>
            </a:r>
            <a:endParaRPr lang="tr-TR" sz="2000" b="1" dirty="0">
              <a:solidFill>
                <a:srgbClr val="C00000"/>
              </a:solidFill>
            </a:endParaRPr>
          </a:p>
        </p:txBody>
      </p:sp>
      <p:cxnSp>
        <p:nvCxnSpPr>
          <p:cNvPr id="42" name="41 Dirsek Bağlayıcısı"/>
          <p:cNvCxnSpPr/>
          <p:nvPr/>
        </p:nvCxnSpPr>
        <p:spPr>
          <a:xfrm rot="10800000">
            <a:off x="2536646" y="4189527"/>
            <a:ext cx="1655792" cy="200194"/>
          </a:xfrm>
          <a:prstGeom prst="bentConnector3">
            <a:avLst>
              <a:gd name="adj1" fmla="val 58336"/>
            </a:avLst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44 Metin kutusu"/>
          <p:cNvSpPr txBox="1"/>
          <p:nvPr/>
        </p:nvSpPr>
        <p:spPr>
          <a:xfrm>
            <a:off x="933514" y="3989611"/>
            <a:ext cx="1560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C00000"/>
                </a:solidFill>
              </a:rPr>
              <a:t>ZAMİR</a:t>
            </a:r>
            <a:endParaRPr lang="tr-TR" sz="2000" b="1" dirty="0">
              <a:solidFill>
                <a:srgbClr val="C00000"/>
              </a:solidFill>
            </a:endParaRPr>
          </a:p>
        </p:txBody>
      </p:sp>
      <p:pic>
        <p:nvPicPr>
          <p:cNvPr id="52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53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55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Tek Köşesi Yuvarlatılmış Dikdörtgen"/>
          <p:cNvSpPr/>
          <p:nvPr/>
        </p:nvSpPr>
        <p:spPr>
          <a:xfrm flipH="1">
            <a:off x="879896" y="1150968"/>
            <a:ext cx="2074024" cy="653783"/>
          </a:xfrm>
          <a:prstGeom prst="round1Rect">
            <a:avLst/>
          </a:prstGeom>
          <a:solidFill>
            <a:srgbClr val="083D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010547" y="1221149"/>
            <a:ext cx="1648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Örnekler</a:t>
            </a:r>
            <a:endParaRPr lang="tr-TR" sz="2800" b="1" dirty="0">
              <a:latin typeface="+mj-lt"/>
              <a:cs typeface="Arial" pitchFamily="34" charset="0"/>
            </a:endParaRPr>
          </a:p>
        </p:txBody>
      </p:sp>
      <p:pic>
        <p:nvPicPr>
          <p:cNvPr id="23" name="22 Resim" descr="1396442860_magnifying-gla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845" y="1261451"/>
            <a:ext cx="1200150" cy="8477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Resim" descr="post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837" y="1476987"/>
            <a:ext cx="4290709" cy="3938699"/>
          </a:xfrm>
          <a:prstGeom prst="rect">
            <a:avLst/>
          </a:prstGeom>
        </p:spPr>
      </p:pic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3 Yuvarlatılmış Dikdörtgen"/>
          <p:cNvSpPr/>
          <p:nvPr/>
        </p:nvSpPr>
        <p:spPr>
          <a:xfrm rot="21265264">
            <a:off x="3392420" y="1475011"/>
            <a:ext cx="2097836" cy="10440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 rot="21249495">
            <a:off x="3025486" y="1530379"/>
            <a:ext cx="2792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CÜMLENİN ÖGELERİ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532406" y="2978080"/>
            <a:ext cx="3817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tr-TR" sz="3600" b="1" dirty="0" smtClean="0">
                <a:solidFill>
                  <a:schemeClr val="bg1"/>
                </a:solidFill>
                <a:latin typeface="+mj-lt"/>
              </a:rPr>
              <a:t>YÜKLEM</a:t>
            </a:r>
          </a:p>
          <a:p>
            <a:pPr algn="ctr">
              <a:buFont typeface="Arial" pitchFamily="34" charset="0"/>
              <a:buChar char="•"/>
            </a:pPr>
            <a:r>
              <a:rPr lang="tr-TR" sz="3600" b="1" dirty="0" smtClean="0">
                <a:solidFill>
                  <a:schemeClr val="bg1"/>
                </a:solidFill>
                <a:latin typeface="+mj-lt"/>
              </a:rPr>
              <a:t> ÖZNE</a:t>
            </a:r>
            <a:endParaRPr lang="tr-TR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21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3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980" y="1067653"/>
            <a:ext cx="464745" cy="64894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4 Metin kutusu"/>
          <p:cNvSpPr txBox="1"/>
          <p:nvPr/>
        </p:nvSpPr>
        <p:spPr>
          <a:xfrm>
            <a:off x="605114" y="1622411"/>
            <a:ext cx="2593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i="1" dirty="0" smtClean="0"/>
              <a:t>Cümlenin </a:t>
            </a:r>
          </a:p>
          <a:p>
            <a:pPr algn="r"/>
            <a:r>
              <a:rPr lang="tr-TR" sz="3200" b="1" i="1" dirty="0" smtClean="0"/>
              <a:t>temel </a:t>
            </a:r>
            <a:r>
              <a:rPr lang="tr-TR" sz="3200" b="1" i="1" dirty="0" err="1" smtClean="0"/>
              <a:t>ögeleri</a:t>
            </a:r>
            <a:endParaRPr lang="tr-TR" sz="3200" b="1" i="1" dirty="0" smtClean="0"/>
          </a:p>
        </p:txBody>
      </p:sp>
      <p:sp>
        <p:nvSpPr>
          <p:cNvPr id="6" name="5 Metin kutusu"/>
          <p:cNvSpPr txBox="1"/>
          <p:nvPr/>
        </p:nvSpPr>
        <p:spPr>
          <a:xfrm>
            <a:off x="4436228" y="1462916"/>
            <a:ext cx="2456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Yüklem </a:t>
            </a:r>
          </a:p>
          <a:p>
            <a:r>
              <a:rPr lang="tr-TR" sz="4000" b="1" dirty="0" smtClean="0"/>
              <a:t>Özne</a:t>
            </a:r>
          </a:p>
        </p:txBody>
      </p:sp>
      <p:sp>
        <p:nvSpPr>
          <p:cNvPr id="9" name="8 Dikdörtgen"/>
          <p:cNvSpPr/>
          <p:nvPr/>
        </p:nvSpPr>
        <p:spPr>
          <a:xfrm>
            <a:off x="226669" y="3522271"/>
            <a:ext cx="29715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3200" b="1" i="1" dirty="0" smtClean="0"/>
              <a:t>Cümlenin </a:t>
            </a:r>
          </a:p>
          <a:p>
            <a:pPr algn="r"/>
            <a:r>
              <a:rPr lang="tr-TR" sz="3200" b="1" i="1" dirty="0" smtClean="0"/>
              <a:t>yardımcı </a:t>
            </a:r>
            <a:r>
              <a:rPr lang="tr-TR" sz="3200" b="1" i="1" dirty="0" err="1" smtClean="0"/>
              <a:t>ögeleri</a:t>
            </a:r>
            <a:endParaRPr lang="tr-TR" sz="3200" b="1" i="1" dirty="0"/>
          </a:p>
        </p:txBody>
      </p:sp>
      <p:sp>
        <p:nvSpPr>
          <p:cNvPr id="10" name="9 Dikdörtgen"/>
          <p:cNvSpPr/>
          <p:nvPr/>
        </p:nvSpPr>
        <p:spPr>
          <a:xfrm>
            <a:off x="4436228" y="3065066"/>
            <a:ext cx="56017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/>
              <a:t>Nesne </a:t>
            </a:r>
            <a:r>
              <a:rPr lang="tr-TR" sz="4000" dirty="0" smtClean="0"/>
              <a:t>(Belirtili- Belirtisiz) </a:t>
            </a:r>
          </a:p>
          <a:p>
            <a:r>
              <a:rPr lang="tr-TR" sz="4000" b="1" dirty="0" smtClean="0"/>
              <a:t>Dolaylı Tümleç</a:t>
            </a:r>
          </a:p>
          <a:p>
            <a:r>
              <a:rPr lang="tr-TR" sz="4000" b="1" dirty="0" smtClean="0"/>
              <a:t>Zarf Tümleci</a:t>
            </a:r>
            <a:endParaRPr lang="tr-TR" sz="4000" b="1" dirty="0"/>
          </a:p>
        </p:txBody>
      </p:sp>
      <p:pic>
        <p:nvPicPr>
          <p:cNvPr id="17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18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14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Sağ Ok"/>
          <p:cNvSpPr/>
          <p:nvPr/>
        </p:nvSpPr>
        <p:spPr>
          <a:xfrm>
            <a:off x="3474678" y="1814632"/>
            <a:ext cx="724283" cy="600988"/>
          </a:xfrm>
          <a:prstGeom prst="rightArrow">
            <a:avLst>
              <a:gd name="adj1" fmla="val 50000"/>
              <a:gd name="adj2" fmla="val 72999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1" name="30 Sağ Ok"/>
          <p:cNvSpPr/>
          <p:nvPr/>
        </p:nvSpPr>
        <p:spPr>
          <a:xfrm>
            <a:off x="3474678" y="3710774"/>
            <a:ext cx="724283" cy="600988"/>
          </a:xfrm>
          <a:prstGeom prst="rightArrow">
            <a:avLst>
              <a:gd name="adj1" fmla="val 50000"/>
              <a:gd name="adj2" fmla="val 72999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Resim" descr="postit 1 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356" y="1598404"/>
            <a:ext cx="7540880" cy="3876243"/>
          </a:xfrm>
          <a:prstGeom prst="rect">
            <a:avLst/>
          </a:prstGeom>
        </p:spPr>
      </p:pic>
      <p:sp>
        <p:nvSpPr>
          <p:cNvPr id="9" name="8 Yuvarlatılmış Dikdörtgen"/>
          <p:cNvSpPr/>
          <p:nvPr/>
        </p:nvSpPr>
        <p:spPr>
          <a:xfrm rot="21265264">
            <a:off x="3841328" y="1530227"/>
            <a:ext cx="1863030" cy="8022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 rot="21249495">
            <a:off x="3740561" y="1721233"/>
            <a:ext cx="206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1) YÜKLEM</a:t>
            </a:r>
            <a:endParaRPr lang="tr-T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6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1543644" y="2946668"/>
            <a:ext cx="7006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Yüklem, cümlenin temel </a:t>
            </a:r>
            <a:r>
              <a:rPr lang="tr-TR" sz="2400" b="1" dirty="0" err="1" smtClean="0">
                <a:solidFill>
                  <a:schemeClr val="bg1"/>
                </a:solidFill>
              </a:rPr>
              <a:t>ögesidir</a:t>
            </a:r>
            <a:r>
              <a:rPr lang="tr-TR" sz="24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tr-TR" sz="2400" b="1" i="1" dirty="0" smtClean="0">
                <a:solidFill>
                  <a:schemeClr val="bg1"/>
                </a:solidFill>
              </a:rPr>
              <a:t>İş, oluş, hareket bildirir ve cümleyi bir yargıya bağlar.</a:t>
            </a:r>
          </a:p>
          <a:p>
            <a:r>
              <a:rPr lang="tr-TR" sz="2400" b="1" dirty="0" smtClean="0">
                <a:solidFill>
                  <a:schemeClr val="bg1"/>
                </a:solidFill>
              </a:rPr>
              <a:t>Yüklemsiz cümle olmaz.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4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591" y="1131932"/>
            <a:ext cx="464745" cy="64894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Tek Köşesi Yuvarlatılmış Dikdörtgen"/>
          <p:cNvSpPr/>
          <p:nvPr/>
        </p:nvSpPr>
        <p:spPr>
          <a:xfrm rot="10800000" flipH="1" flipV="1">
            <a:off x="894878" y="1901179"/>
            <a:ext cx="7493446" cy="3470326"/>
          </a:xfrm>
          <a:prstGeom prst="round1Rect">
            <a:avLst/>
          </a:prstGeom>
          <a:solidFill>
            <a:srgbClr val="FFFF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4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1036163" y="2181737"/>
            <a:ext cx="7131786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3200" b="1" u="sng" dirty="0" smtClean="0"/>
              <a:t>Düşünüyorum.</a:t>
            </a:r>
            <a:endParaRPr lang="tr-TR" sz="3200" b="1" dirty="0" smtClean="0"/>
          </a:p>
          <a:p>
            <a:r>
              <a:rPr lang="tr-TR" sz="3200" b="1" dirty="0" smtClean="0"/>
              <a:t>           Y.</a:t>
            </a:r>
          </a:p>
          <a:p>
            <a:r>
              <a:rPr lang="tr-TR" sz="3200" b="1" dirty="0" smtClean="0"/>
              <a:t>Eve gitmeyi </a:t>
            </a:r>
            <a:r>
              <a:rPr lang="tr-TR" sz="3200" b="1" u="sng" dirty="0" smtClean="0"/>
              <a:t>düşünüyorum.</a:t>
            </a:r>
            <a:endParaRPr lang="tr-TR" sz="3200" b="1" dirty="0" smtClean="0"/>
          </a:p>
          <a:p>
            <a:r>
              <a:rPr lang="tr-TR" sz="3200" b="1" dirty="0" smtClean="0"/>
              <a:t>                                 Y.</a:t>
            </a:r>
          </a:p>
          <a:p>
            <a:r>
              <a:rPr lang="tr-TR" sz="3200" b="1" dirty="0" smtClean="0"/>
              <a:t>Dersten sonra eve gitmeyi </a:t>
            </a:r>
            <a:r>
              <a:rPr lang="tr-TR" sz="3200" b="1" u="sng" dirty="0" smtClean="0"/>
              <a:t>düşünüyorum.</a:t>
            </a:r>
            <a:endParaRPr lang="tr-TR" sz="3200" b="1" dirty="0" smtClean="0"/>
          </a:p>
          <a:p>
            <a:r>
              <a:rPr lang="tr-TR" sz="3200" b="1" dirty="0" smtClean="0"/>
              <a:t>                               				      Y.</a:t>
            </a:r>
            <a:endParaRPr lang="tr-T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Tek Köşesi Yuvarlatılmış Dikdörtgen"/>
          <p:cNvSpPr/>
          <p:nvPr/>
        </p:nvSpPr>
        <p:spPr>
          <a:xfrm flipH="1">
            <a:off x="877626" y="1150860"/>
            <a:ext cx="2074024" cy="653783"/>
          </a:xfrm>
          <a:prstGeom prst="round1Rect">
            <a:avLst/>
          </a:prstGeom>
          <a:solidFill>
            <a:srgbClr val="083D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1008277" y="1221041"/>
            <a:ext cx="1648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Örnekler</a:t>
            </a:r>
            <a:endParaRPr lang="tr-TR" sz="2800" b="1" dirty="0">
              <a:latin typeface="+mj-lt"/>
              <a:cs typeface="Arial" pitchFamily="34" charset="0"/>
            </a:endParaRPr>
          </a:p>
        </p:txBody>
      </p:sp>
      <p:pic>
        <p:nvPicPr>
          <p:cNvPr id="13" name="12 Resim" descr="1396442860_magnifying-gla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75" y="1193990"/>
            <a:ext cx="1200150" cy="8477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ek Köşesi Yuvarlatılmış Dikdörtgen"/>
          <p:cNvSpPr/>
          <p:nvPr/>
        </p:nvSpPr>
        <p:spPr>
          <a:xfrm flipH="1">
            <a:off x="2157644" y="2053382"/>
            <a:ext cx="5433238" cy="967554"/>
          </a:xfrm>
          <a:prstGeom prst="round1Rect">
            <a:avLst/>
          </a:prstGeom>
          <a:solidFill>
            <a:srgbClr val="083D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2 Metin kutusu"/>
          <p:cNvSpPr txBox="1"/>
          <p:nvPr/>
        </p:nvSpPr>
        <p:spPr>
          <a:xfrm>
            <a:off x="1317672" y="1883254"/>
            <a:ext cx="7070652" cy="108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dirty="0" smtClean="0">
                <a:solidFill>
                  <a:schemeClr val="bg1"/>
                </a:solidFill>
              </a:rPr>
              <a:t>TÜRKÇE SÖZ DİZİMİ</a:t>
            </a:r>
          </a:p>
        </p:txBody>
      </p:sp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6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8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718377" y="3265486"/>
            <a:ext cx="1928925" cy="1085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 smtClean="0"/>
              <a:t>Özne +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3594137" y="3265486"/>
            <a:ext cx="2451825" cy="1085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 smtClean="0"/>
              <a:t>Tümleç +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5965497" y="3265486"/>
            <a:ext cx="2060564" cy="1085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b="1" dirty="0" smtClean="0"/>
              <a:t>Yüklem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ek Köşesi Yuvarlatılmış Dikdörtgen"/>
          <p:cNvSpPr/>
          <p:nvPr/>
        </p:nvSpPr>
        <p:spPr>
          <a:xfrm rot="10800000" flipH="1" flipV="1">
            <a:off x="894878" y="1923256"/>
            <a:ext cx="6178782" cy="3426384"/>
          </a:xfrm>
          <a:prstGeom prst="round1Rect">
            <a:avLst/>
          </a:prstGeom>
          <a:solidFill>
            <a:srgbClr val="FFFF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4 Metin kutusu"/>
          <p:cNvSpPr txBox="1"/>
          <p:nvPr/>
        </p:nvSpPr>
        <p:spPr>
          <a:xfrm>
            <a:off x="1057428" y="2145918"/>
            <a:ext cx="55245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3200" b="1" u="sng" dirty="0" smtClean="0"/>
              <a:t>Gel</a:t>
            </a:r>
            <a:r>
              <a:rPr lang="tr-TR" sz="3200" dirty="0" smtClean="0"/>
              <a:t> buraya!</a:t>
            </a:r>
          </a:p>
          <a:p>
            <a:r>
              <a:rPr lang="tr-TR" sz="3200" dirty="0" smtClean="0"/>
              <a:t>  Y.</a:t>
            </a:r>
          </a:p>
          <a:p>
            <a:r>
              <a:rPr lang="tr-TR" sz="3200" b="1" u="sng" dirty="0" smtClean="0"/>
              <a:t>Sakla</a:t>
            </a:r>
            <a:r>
              <a:rPr lang="tr-TR" sz="3200" dirty="0" smtClean="0"/>
              <a:t> samanı </a:t>
            </a:r>
            <a:r>
              <a:rPr lang="tr-TR" sz="3200" b="1" u="sng" dirty="0" smtClean="0"/>
              <a:t>gelir</a:t>
            </a:r>
            <a:r>
              <a:rPr lang="tr-TR" sz="3200" dirty="0" smtClean="0"/>
              <a:t> zamanı .</a:t>
            </a:r>
          </a:p>
          <a:p>
            <a:r>
              <a:rPr lang="tr-TR" sz="3200" dirty="0" smtClean="0"/>
              <a:t>    Y.                     Y.</a:t>
            </a:r>
          </a:p>
          <a:p>
            <a:r>
              <a:rPr lang="tr-TR" sz="3200" dirty="0" smtClean="0"/>
              <a:t>Kara bulutları </a:t>
            </a:r>
            <a:r>
              <a:rPr lang="tr-TR" sz="3200" b="1" u="sng" dirty="0" smtClean="0"/>
              <a:t>kaldır</a:t>
            </a:r>
            <a:r>
              <a:rPr lang="tr-TR" sz="3200" dirty="0" smtClean="0"/>
              <a:t> aradan.</a:t>
            </a:r>
          </a:p>
          <a:p>
            <a:r>
              <a:rPr lang="tr-TR" sz="3200" dirty="0" smtClean="0"/>
              <a:t>                             Y.</a:t>
            </a:r>
            <a:endParaRPr lang="tr-TR" sz="3200" dirty="0"/>
          </a:p>
        </p:txBody>
      </p:sp>
      <p:pic>
        <p:nvPicPr>
          <p:cNvPr id="11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12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14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Tek Köşesi Yuvarlatılmış Dikdörtgen"/>
          <p:cNvSpPr/>
          <p:nvPr/>
        </p:nvSpPr>
        <p:spPr>
          <a:xfrm flipH="1">
            <a:off x="869000" y="1150860"/>
            <a:ext cx="2074024" cy="653783"/>
          </a:xfrm>
          <a:prstGeom prst="round1Rect">
            <a:avLst/>
          </a:prstGeom>
          <a:solidFill>
            <a:srgbClr val="083D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999651" y="1221041"/>
            <a:ext cx="1648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Örnekler</a:t>
            </a:r>
            <a:endParaRPr lang="tr-TR" sz="2800" b="1" dirty="0">
              <a:latin typeface="+mj-lt"/>
              <a:cs typeface="Arial" pitchFamily="34" charset="0"/>
            </a:endParaRPr>
          </a:p>
        </p:txBody>
      </p:sp>
      <p:pic>
        <p:nvPicPr>
          <p:cNvPr id="20" name="19 Resim" descr="1396442860_magnifying-gla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949" y="1193990"/>
            <a:ext cx="1200150" cy="8477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Çapraz Köşeli Dikdörtgen"/>
          <p:cNvSpPr/>
          <p:nvPr/>
        </p:nvSpPr>
        <p:spPr>
          <a:xfrm flipH="1">
            <a:off x="1202073" y="2319256"/>
            <a:ext cx="8048450" cy="1916322"/>
          </a:xfrm>
          <a:prstGeom prst="round2DiagRect">
            <a:avLst/>
          </a:prstGeom>
          <a:solidFill>
            <a:srgbClr val="083D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2 Metin kutusu"/>
          <p:cNvSpPr txBox="1"/>
          <p:nvPr/>
        </p:nvSpPr>
        <p:spPr>
          <a:xfrm>
            <a:off x="1202078" y="2509756"/>
            <a:ext cx="8048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bg1"/>
                </a:solidFill>
              </a:rPr>
              <a:t>Her sözcük ya da sözcük grubundan yüklem yapılabilir.</a:t>
            </a:r>
          </a:p>
        </p:txBody>
      </p:sp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6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16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Oval"/>
          <p:cNvSpPr/>
          <p:nvPr/>
        </p:nvSpPr>
        <p:spPr>
          <a:xfrm>
            <a:off x="592510" y="1709688"/>
            <a:ext cx="1219135" cy="121913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Metin kutusu"/>
          <p:cNvSpPr txBox="1"/>
          <p:nvPr/>
        </p:nvSpPr>
        <p:spPr>
          <a:xfrm>
            <a:off x="592511" y="1599870"/>
            <a:ext cx="1219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smtClean="0">
                <a:latin typeface="Arial Rounded MT Bold" pitchFamily="34" charset="0"/>
                <a:cs typeface="Arial" pitchFamily="34" charset="0"/>
              </a:rPr>
              <a:t>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ek Köşesi Yuvarlatılmış Dikdörtgen"/>
          <p:cNvSpPr/>
          <p:nvPr/>
        </p:nvSpPr>
        <p:spPr>
          <a:xfrm rot="10800000" flipH="1" flipV="1">
            <a:off x="885916" y="1720017"/>
            <a:ext cx="7136649" cy="3785652"/>
          </a:xfrm>
          <a:prstGeom prst="round1Rect">
            <a:avLst/>
          </a:prstGeom>
          <a:solidFill>
            <a:srgbClr val="FFFF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4 Metin kutusu"/>
          <p:cNvSpPr txBox="1"/>
          <p:nvPr/>
        </p:nvSpPr>
        <p:spPr>
          <a:xfrm>
            <a:off x="1042446" y="1963891"/>
            <a:ext cx="6591936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sz="2800" dirty="0" smtClean="0"/>
              <a:t>Kar bir gün boyunca </a:t>
            </a:r>
            <a:r>
              <a:rPr lang="tr-TR" sz="2800" b="1" dirty="0" smtClean="0"/>
              <a:t>yağdı.</a:t>
            </a:r>
            <a:r>
              <a:rPr lang="tr-TR" sz="2800" dirty="0" smtClean="0"/>
              <a:t>			</a:t>
            </a:r>
            <a:r>
              <a:rPr lang="tr-TR" sz="2800" b="1" dirty="0" smtClean="0">
                <a:solidFill>
                  <a:srgbClr val="C00000"/>
                </a:solidFill>
              </a:rPr>
              <a:t>FİİL</a:t>
            </a:r>
          </a:p>
          <a:p>
            <a:r>
              <a:rPr lang="tr-TR" sz="2800" dirty="0" smtClean="0"/>
              <a:t>                                        </a:t>
            </a:r>
            <a:r>
              <a:rPr lang="tr-TR" sz="2800" b="1" dirty="0" smtClean="0">
                <a:solidFill>
                  <a:srgbClr val="C00000"/>
                </a:solidFill>
              </a:rPr>
              <a:t>Y.</a:t>
            </a:r>
          </a:p>
          <a:p>
            <a:r>
              <a:rPr lang="tr-TR" sz="2800" dirty="0" smtClean="0"/>
              <a:t>Suyun sesi </a:t>
            </a:r>
            <a:r>
              <a:rPr lang="tr-TR" sz="2800" b="1" dirty="0" smtClean="0"/>
              <a:t>gürül gürüldü.			</a:t>
            </a:r>
            <a:r>
              <a:rPr lang="tr-TR" sz="2800" b="1" dirty="0" smtClean="0">
                <a:solidFill>
                  <a:srgbClr val="C00000"/>
                </a:solidFill>
              </a:rPr>
              <a:t>İKİLEME</a:t>
            </a:r>
          </a:p>
          <a:p>
            <a:r>
              <a:rPr lang="tr-TR" sz="2800" dirty="0" smtClean="0"/>
              <a:t>                               </a:t>
            </a:r>
            <a:r>
              <a:rPr lang="tr-TR" sz="2800" b="1" dirty="0" smtClean="0">
                <a:solidFill>
                  <a:srgbClr val="C00000"/>
                </a:solidFill>
              </a:rPr>
              <a:t>Y.</a:t>
            </a:r>
          </a:p>
          <a:p>
            <a:r>
              <a:rPr lang="tr-TR" sz="2800" dirty="0" smtClean="0"/>
              <a:t>Ona yardım eden kişi </a:t>
            </a:r>
            <a:r>
              <a:rPr lang="tr-TR" sz="2800" b="1" dirty="0" smtClean="0"/>
              <a:t>bendim.		</a:t>
            </a:r>
            <a:r>
              <a:rPr lang="tr-TR" sz="2800" b="1" dirty="0" smtClean="0">
                <a:solidFill>
                  <a:srgbClr val="C00000"/>
                </a:solidFill>
              </a:rPr>
              <a:t>ZAMİR</a:t>
            </a:r>
            <a:r>
              <a:rPr lang="tr-TR" sz="2800" dirty="0" smtClean="0"/>
              <a:t>    </a:t>
            </a:r>
          </a:p>
          <a:p>
            <a:r>
              <a:rPr lang="tr-TR" sz="2800" dirty="0" smtClean="0"/>
              <a:t>                                            </a:t>
            </a:r>
            <a:r>
              <a:rPr lang="tr-TR" sz="2800" b="1" dirty="0" smtClean="0">
                <a:solidFill>
                  <a:srgbClr val="C00000"/>
                </a:solidFill>
              </a:rPr>
              <a:t>Y.</a:t>
            </a:r>
            <a:r>
              <a:rPr lang="tr-TR" sz="2800" dirty="0" smtClean="0"/>
              <a:t>       </a:t>
            </a:r>
          </a:p>
          <a:p>
            <a:r>
              <a:rPr lang="tr-TR" sz="2800" dirty="0" smtClean="0"/>
              <a:t>Sevinçten </a:t>
            </a:r>
            <a:r>
              <a:rPr lang="tr-TR" sz="2800" b="1" dirty="0" smtClean="0"/>
              <a:t>etekleri zil çalıyordu.		</a:t>
            </a:r>
            <a:r>
              <a:rPr lang="tr-TR" sz="2800" b="1" dirty="0" smtClean="0">
                <a:solidFill>
                  <a:srgbClr val="C00000"/>
                </a:solidFill>
              </a:rPr>
              <a:t>DEYİM</a:t>
            </a:r>
            <a:r>
              <a:rPr lang="tr-TR" sz="2800" b="1" dirty="0" smtClean="0"/>
              <a:t> </a:t>
            </a:r>
          </a:p>
          <a:p>
            <a:r>
              <a:rPr lang="tr-TR" sz="2800" dirty="0" smtClean="0"/>
              <a:t>                                  </a:t>
            </a:r>
            <a:r>
              <a:rPr lang="tr-TR" sz="2800" b="1" dirty="0" smtClean="0">
                <a:solidFill>
                  <a:srgbClr val="C00000"/>
                </a:solidFill>
              </a:rPr>
              <a:t>Y.</a:t>
            </a:r>
            <a:endParaRPr lang="tr-TR" sz="2800" b="1" dirty="0">
              <a:solidFill>
                <a:srgbClr val="C00000"/>
              </a:solidFill>
            </a:endParaRPr>
          </a:p>
        </p:txBody>
      </p:sp>
      <p:cxnSp>
        <p:nvCxnSpPr>
          <p:cNvPr id="13" name="12 Dirsek Bağlayıcısı"/>
          <p:cNvCxnSpPr/>
          <p:nvPr/>
        </p:nvCxnSpPr>
        <p:spPr>
          <a:xfrm flipV="1">
            <a:off x="2648312" y="4833826"/>
            <a:ext cx="3329796" cy="169754"/>
          </a:xfrm>
          <a:prstGeom prst="bentConnector3">
            <a:avLst>
              <a:gd name="adj1" fmla="val 91451"/>
            </a:avLst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44 Dirsek Bağlayıcısı"/>
          <p:cNvCxnSpPr/>
          <p:nvPr/>
        </p:nvCxnSpPr>
        <p:spPr>
          <a:xfrm flipV="1">
            <a:off x="4181547" y="4008164"/>
            <a:ext cx="1796561" cy="148652"/>
          </a:xfrm>
          <a:prstGeom prst="bentConnector3">
            <a:avLst>
              <a:gd name="adj1" fmla="val 73048"/>
            </a:avLst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50 Dirsek Bağlayıcısı"/>
          <p:cNvCxnSpPr/>
          <p:nvPr/>
        </p:nvCxnSpPr>
        <p:spPr>
          <a:xfrm flipV="1">
            <a:off x="2648312" y="3165566"/>
            <a:ext cx="3329796" cy="164308"/>
          </a:xfrm>
          <a:prstGeom prst="bentConnector3">
            <a:avLst>
              <a:gd name="adj1" fmla="val 67098"/>
            </a:avLst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65 Dirsek Bağlayıcısı"/>
          <p:cNvCxnSpPr/>
          <p:nvPr/>
        </p:nvCxnSpPr>
        <p:spPr>
          <a:xfrm flipV="1">
            <a:off x="4052157" y="2305557"/>
            <a:ext cx="1925951" cy="173834"/>
          </a:xfrm>
          <a:prstGeom prst="bentConnector3">
            <a:avLst>
              <a:gd name="adj1" fmla="val 50896"/>
            </a:avLst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102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104" name="4 Metin kutusu"/>
          <p:cNvSpPr txBox="1"/>
          <p:nvPr/>
        </p:nvSpPr>
        <p:spPr>
          <a:xfrm>
            <a:off x="226669" y="241535"/>
            <a:ext cx="90238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Cümlenin </a:t>
            </a:r>
            <a:r>
              <a:rPr lang="tr-TR" sz="2500" b="1" baseline="30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Ögeleri</a:t>
            </a:r>
            <a:r>
              <a:rPr lang="tr-TR" sz="25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(Yüklem-Özne)</a:t>
            </a:r>
            <a:endParaRPr lang="tr-TR" sz="25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Tek Köşesi Yuvarlatılmış Dikdörtgen"/>
          <p:cNvSpPr/>
          <p:nvPr/>
        </p:nvSpPr>
        <p:spPr>
          <a:xfrm flipH="1">
            <a:off x="869586" y="965544"/>
            <a:ext cx="2074024" cy="653783"/>
          </a:xfrm>
          <a:prstGeom prst="round1Rect">
            <a:avLst/>
          </a:prstGeom>
          <a:solidFill>
            <a:srgbClr val="083D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0" name="19 Dikdörtgen"/>
          <p:cNvSpPr/>
          <p:nvPr/>
        </p:nvSpPr>
        <p:spPr>
          <a:xfrm>
            <a:off x="1000237" y="1035725"/>
            <a:ext cx="1648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Örnekler</a:t>
            </a:r>
            <a:endParaRPr lang="tr-TR" sz="2800" b="1" dirty="0">
              <a:latin typeface="+mj-lt"/>
              <a:cs typeface="Arial" pitchFamily="34" charset="0"/>
            </a:endParaRPr>
          </a:p>
        </p:txBody>
      </p:sp>
      <p:pic>
        <p:nvPicPr>
          <p:cNvPr id="21" name="20 Resim" descr="1396442860_magnifying-gla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535" y="1008674"/>
            <a:ext cx="1200150" cy="8477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</TotalTime>
  <Words>556</Words>
  <Application>Microsoft Office PowerPoint</Application>
  <PresentationFormat>Özel</PresentationFormat>
  <Paragraphs>168</Paragraphs>
  <Slides>22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Arial Rounded MT Bold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VESTEL</cp:lastModifiedBy>
  <cp:revision>337</cp:revision>
  <dcterms:created xsi:type="dcterms:W3CDTF">2014-03-24T15:31:55Z</dcterms:created>
  <dcterms:modified xsi:type="dcterms:W3CDTF">2014-04-09T13:26:21Z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442A048D-CA89-4DBC-B882-3E15EA42E315</vt:lpwstr>
  </property>
  <property fmtid="{D5CDD505-2E9C-101B-9397-08002B2CF9AE}" pid="4" name="ArticulatePath">
    <vt:lpwstr>turkce_sablon</vt:lpwstr>
  </property>
  <property fmtid="{D5CDD505-2E9C-101B-9397-08002B2CF9AE}" pid="5" name="ArticulateProjectFull">
    <vt:lpwstr>C:\Users\Tanzer OZDER\Desktop\Türkçe Video Dersi Slayt Tasarımları\turkce_sablon.ppta</vt:lpwstr>
  </property>
</Properties>
</file>