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496" r:id="rId2"/>
    <p:sldId id="522" r:id="rId3"/>
    <p:sldId id="533" r:id="rId4"/>
    <p:sldId id="534" r:id="rId5"/>
    <p:sldId id="536" r:id="rId6"/>
    <p:sldId id="537" r:id="rId7"/>
    <p:sldId id="538" r:id="rId8"/>
  </p:sldIdLst>
  <p:sldSz cx="11704638" cy="6583363"/>
  <p:notesSz cx="6858000" cy="9144000"/>
  <p:custDataLst>
    <p:tags r:id="rId1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4">
          <p15:clr>
            <a:srgbClr val="A4A3A4"/>
          </p15:clr>
        </p15:guide>
        <p15:guide id="2" pos="36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0C6"/>
    <a:srgbClr val="E1C436"/>
    <a:srgbClr val="25FF54"/>
    <a:srgbClr val="FFDB20"/>
    <a:srgbClr val="182C7F"/>
    <a:srgbClr val="4AB8FF"/>
    <a:srgbClr val="1098FF"/>
    <a:srgbClr val="0000B0"/>
    <a:srgbClr val="FF00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94" autoAdjust="0"/>
    <p:restoredTop sz="94660"/>
  </p:normalViewPr>
  <p:slideViewPr>
    <p:cSldViewPr snapToGrid="0" snapToObjects="1">
      <p:cViewPr varScale="1">
        <p:scale>
          <a:sx n="44" d="100"/>
          <a:sy n="44" d="100"/>
        </p:scale>
        <p:origin x="732" y="54"/>
      </p:cViewPr>
      <p:guideLst>
        <p:guide orient="horz" pos="2074"/>
        <p:guide pos="36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4087B-AB65-284C-B08E-13CC99A526D5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B17F-07B5-724F-80C4-D9DF2454D2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343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CC7E5-C8F0-1A47-8EEA-5AD665A1F6B3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BBB83-79E8-704E-883B-3BFFFF9B2C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223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7848" y="2045110"/>
            <a:ext cx="9948942" cy="1411156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5696" y="3730572"/>
            <a:ext cx="8193247" cy="168241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48A47-B69C-6341-B046-1136A4568278}" type="datetime1">
              <a:rPr lang="en-US" smtClean="0"/>
              <a:pPr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9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C5ECF-0864-6D4D-8CC6-AEC941DFC373}" type="datetime1">
              <a:rPr lang="en-US" smtClean="0"/>
              <a:pPr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255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63368" y="252972"/>
            <a:ext cx="3369148" cy="5391652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830" y="252972"/>
            <a:ext cx="9918461" cy="5391652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3A9C-4F8A-7A4B-86BB-4314FA486444}" type="datetime1">
              <a:rPr lang="en-US" smtClean="0"/>
              <a:pPr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29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14D9-CFEA-0241-897F-78F301B73F0A}" type="datetime1">
              <a:rPr lang="en-US" smtClean="0"/>
              <a:pPr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54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586" y="4230421"/>
            <a:ext cx="9948942" cy="130752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4586" y="2790311"/>
            <a:ext cx="9948942" cy="144011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E4F93-129F-1F4D-AA72-E24732563CEE}" type="datetime1">
              <a:rPr lang="en-US" smtClean="0"/>
              <a:pPr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24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830" y="1475161"/>
            <a:ext cx="6642788" cy="4169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7695" y="1475161"/>
            <a:ext cx="6644821" cy="4169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A207-18E9-D944-BFA8-4B28DAC29282}" type="datetime1">
              <a:rPr lang="en-US" smtClean="0"/>
              <a:pPr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69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32" y="263640"/>
            <a:ext cx="10534174" cy="1097227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232" y="1473637"/>
            <a:ext cx="5171581" cy="61414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232" y="2087779"/>
            <a:ext cx="5171581" cy="37930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45794" y="1473637"/>
            <a:ext cx="5173613" cy="61414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45794" y="2087779"/>
            <a:ext cx="5173613" cy="37930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E9FE-0867-934F-A5DD-930AA25F658E}" type="datetime1">
              <a:rPr lang="en-US" smtClean="0"/>
              <a:pPr/>
              <a:t>3/4/2015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1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8DF9-9DF5-D349-AE4C-FCDD6DC6096E}" type="datetime1">
              <a:rPr lang="en-US" smtClean="0"/>
              <a:pPr/>
              <a:t>3/4/2015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53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86FE-920F-A14D-9657-3A7918A7B5FA}" type="datetime1">
              <a:rPr lang="en-US" smtClean="0"/>
              <a:pPr/>
              <a:t>3/4/2015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23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33" y="262116"/>
            <a:ext cx="3850745" cy="111551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188" y="262116"/>
            <a:ext cx="6543218" cy="561871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5233" y="1377630"/>
            <a:ext cx="3850745" cy="450320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D21B-39B9-0B40-A863-47D2A1731759}" type="datetime1">
              <a:rPr lang="en-US" smtClean="0"/>
              <a:pPr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4191" y="4608354"/>
            <a:ext cx="7022783" cy="5440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94191" y="588236"/>
            <a:ext cx="7022783" cy="395001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94191" y="5152397"/>
            <a:ext cx="7022783" cy="7726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4A5F-C78E-FF4A-BB7B-164024A2E338}" type="datetime1">
              <a:rPr lang="en-US" smtClean="0"/>
              <a:pPr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42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5232" y="263640"/>
            <a:ext cx="10534174" cy="1097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232" y="1536119"/>
            <a:ext cx="10534174" cy="4344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5232" y="6101803"/>
            <a:ext cx="2731082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3812D-BF62-3B4B-8E09-457EAA1C3F84}" type="datetime1">
              <a:rPr lang="en-US" smtClean="0"/>
              <a:pPr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9085" y="6101803"/>
            <a:ext cx="3706469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24" y="6101803"/>
            <a:ext cx="2731082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281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-124729" y="2390097"/>
            <a:ext cx="825476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ln w="1905"/>
                <a:solidFill>
                  <a:srgbClr val="182C7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yriad Pro"/>
              </a:rPr>
              <a:t>APPEARANCE AND PERSONALITY</a:t>
            </a:r>
          </a:p>
          <a:p>
            <a:pPr algn="ctr"/>
            <a:r>
              <a:rPr lang="tr-TR" sz="3200" b="1" dirty="0" smtClean="0">
                <a:ln w="1905"/>
                <a:solidFill>
                  <a:srgbClr val="182C7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yriad Pro"/>
              </a:rPr>
              <a:t>                                             (GÖRÜNÜŞ VE KİŞİLİK)</a:t>
            </a:r>
          </a:p>
        </p:txBody>
      </p:sp>
      <p:sp>
        <p:nvSpPr>
          <p:cNvPr id="14" name="4 Metin kutusu"/>
          <p:cNvSpPr txBox="1"/>
          <p:nvPr/>
        </p:nvSpPr>
        <p:spPr>
          <a:xfrm>
            <a:off x="190896" y="98260"/>
            <a:ext cx="6782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en-US" sz="2400" b="1" dirty="0">
                <a:solidFill>
                  <a:srgbClr val="FFFF00"/>
                </a:solidFill>
              </a:rPr>
              <a:t>APPEARANCE AND </a:t>
            </a:r>
            <a:r>
              <a:rPr lang="en-US" sz="2400" b="1" dirty="0" smtClean="0">
                <a:solidFill>
                  <a:srgbClr val="FFFF00"/>
                </a:solidFill>
              </a:rPr>
              <a:t>PERSONALITY</a:t>
            </a:r>
            <a:endParaRPr lang="en-US" sz="2400" b="1" dirty="0">
              <a:solidFill>
                <a:srgbClr val="FFFF00"/>
              </a:solidFill>
            </a:endParaRPr>
          </a:p>
        </p:txBody>
      </p:sp>
      <p:cxnSp>
        <p:nvCxnSpPr>
          <p:cNvPr id="15" name="Elbow Connector 14"/>
          <p:cNvCxnSpPr/>
          <p:nvPr/>
        </p:nvCxnSpPr>
        <p:spPr>
          <a:xfrm>
            <a:off x="310663" y="3115794"/>
            <a:ext cx="7583800" cy="502548"/>
          </a:xfrm>
          <a:prstGeom prst="bentConnector3">
            <a:avLst/>
          </a:prstGeom>
          <a:ln w="76200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10663" y="3353357"/>
            <a:ext cx="3581746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102563" y="3837630"/>
            <a:ext cx="37919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58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93304" y="1480455"/>
            <a:ext cx="80054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/>
              <a:t>İnsanların</a:t>
            </a:r>
            <a:r>
              <a:rPr lang="en-US" sz="2800" b="1" dirty="0"/>
              <a:t> </a:t>
            </a:r>
            <a:r>
              <a:rPr lang="en-US" sz="2800" b="1" dirty="0" err="1"/>
              <a:t>dış</a:t>
            </a:r>
            <a:r>
              <a:rPr lang="en-US" sz="2800" b="1" dirty="0"/>
              <a:t> </a:t>
            </a:r>
            <a:r>
              <a:rPr lang="en-US" sz="2800" b="1" dirty="0" err="1"/>
              <a:t>görünümünden</a:t>
            </a:r>
            <a:r>
              <a:rPr lang="en-US" sz="2800" b="1" dirty="0"/>
              <a:t> </a:t>
            </a:r>
            <a:r>
              <a:rPr lang="en-US" sz="2800" b="1" dirty="0" err="1"/>
              <a:t>ve</a:t>
            </a:r>
            <a:r>
              <a:rPr lang="en-US" sz="2800" b="1" dirty="0"/>
              <a:t> </a:t>
            </a:r>
            <a:r>
              <a:rPr lang="en-US" sz="2800" b="1" dirty="0" err="1"/>
              <a:t>karakterlerinden</a:t>
            </a:r>
            <a:r>
              <a:rPr lang="en-US" sz="2800" b="1" dirty="0"/>
              <a:t> </a:t>
            </a:r>
            <a:r>
              <a:rPr lang="en-US" sz="2800" b="1" dirty="0" err="1"/>
              <a:t>bahsederken</a:t>
            </a:r>
            <a:r>
              <a:rPr lang="en-US" sz="2800" b="1" dirty="0"/>
              <a:t> </a:t>
            </a:r>
            <a:r>
              <a:rPr lang="en-US" sz="2800" b="1" dirty="0" err="1"/>
              <a:t>kullanılan</a:t>
            </a:r>
            <a:r>
              <a:rPr lang="en-US" sz="2800" b="1" dirty="0"/>
              <a:t> </a:t>
            </a:r>
            <a:r>
              <a:rPr lang="en-US" sz="2800" b="1" dirty="0" err="1"/>
              <a:t>ifadeleri</a:t>
            </a:r>
            <a:r>
              <a:rPr lang="en-US" sz="2800" b="1" dirty="0"/>
              <a:t> </a:t>
            </a:r>
            <a:r>
              <a:rPr lang="en-US" sz="2800" b="1" dirty="0" err="1"/>
              <a:t>öğrendik</a:t>
            </a:r>
            <a:r>
              <a:rPr lang="en-US" sz="2800" b="1" dirty="0"/>
              <a:t>. Bu </a:t>
            </a:r>
            <a:r>
              <a:rPr lang="en-US" sz="2800" b="1" dirty="0" err="1"/>
              <a:t>dersimizde</a:t>
            </a:r>
            <a:r>
              <a:rPr lang="en-US" sz="2800" b="1" dirty="0"/>
              <a:t> </a:t>
            </a:r>
            <a:r>
              <a:rPr lang="en-US" sz="2800" b="1" dirty="0" err="1"/>
              <a:t>bunlarla</a:t>
            </a:r>
            <a:r>
              <a:rPr lang="en-US" sz="2800" b="1" dirty="0"/>
              <a:t> </a:t>
            </a:r>
            <a:r>
              <a:rPr lang="en-US" sz="2800" b="1" dirty="0" err="1"/>
              <a:t>ilgili</a:t>
            </a:r>
            <a:r>
              <a:rPr lang="en-US" sz="2800" b="1" dirty="0"/>
              <a:t> </a:t>
            </a:r>
            <a:r>
              <a:rPr lang="en-US" sz="2800" b="1" dirty="0" err="1"/>
              <a:t>çalışmalar</a:t>
            </a:r>
            <a:r>
              <a:rPr lang="en-US" sz="2800" b="1" dirty="0"/>
              <a:t> </a:t>
            </a:r>
            <a:r>
              <a:rPr lang="en-US" sz="2800" b="1" dirty="0" err="1"/>
              <a:t>yapacağız</a:t>
            </a:r>
            <a:r>
              <a:rPr lang="en-US" sz="2800" b="1" dirty="0"/>
              <a:t>. </a:t>
            </a:r>
            <a:endParaRPr lang="en-US" sz="2800" b="1" dirty="0" smtClean="0"/>
          </a:p>
        </p:txBody>
      </p:sp>
      <p:sp>
        <p:nvSpPr>
          <p:cNvPr id="21" name="5-Point Star 20"/>
          <p:cNvSpPr/>
          <p:nvPr/>
        </p:nvSpPr>
        <p:spPr>
          <a:xfrm>
            <a:off x="252150" y="1559821"/>
            <a:ext cx="503998" cy="435412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9" name="4 Metin kutusu"/>
          <p:cNvSpPr txBox="1"/>
          <p:nvPr/>
        </p:nvSpPr>
        <p:spPr>
          <a:xfrm>
            <a:off x="190896" y="98260"/>
            <a:ext cx="6782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en-US" sz="2400" b="1" dirty="0">
                <a:solidFill>
                  <a:srgbClr val="FFFF00"/>
                </a:solidFill>
              </a:rPr>
              <a:t>APPEARANCE AND </a:t>
            </a:r>
            <a:r>
              <a:rPr lang="en-US" sz="2400" b="1" dirty="0" smtClean="0">
                <a:solidFill>
                  <a:srgbClr val="FFFF00"/>
                </a:solidFill>
              </a:rPr>
              <a:t>PERSONALITY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35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19" grpId="2"/>
      <p:bldP spid="21" grpId="0" animBg="1"/>
      <p:bldP spid="21" grpId="1" animBg="1"/>
      <p:bldP spid="21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4 Metin kutusu"/>
          <p:cNvSpPr txBox="1"/>
          <p:nvPr/>
        </p:nvSpPr>
        <p:spPr>
          <a:xfrm>
            <a:off x="190896" y="98260"/>
            <a:ext cx="6782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en-US" sz="2400" b="1" dirty="0">
                <a:solidFill>
                  <a:srgbClr val="FFFF00"/>
                </a:solidFill>
              </a:rPr>
              <a:t>APPEARANCE AND </a:t>
            </a:r>
            <a:r>
              <a:rPr lang="en-US" sz="2400" b="1" dirty="0" smtClean="0">
                <a:solidFill>
                  <a:srgbClr val="FFFF00"/>
                </a:solidFill>
              </a:rPr>
              <a:t>PERSONALITY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68877" y="3708267"/>
            <a:ext cx="3265620" cy="2706304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 flipH="1">
            <a:off x="294811" y="963765"/>
            <a:ext cx="3197585" cy="2152673"/>
          </a:xfrm>
          <a:prstGeom prst="wedgeEllipseCallout">
            <a:avLst/>
          </a:prstGeom>
          <a:solidFill>
            <a:srgbClr val="FFFF00"/>
          </a:solidFill>
          <a:ln w="57150" cmpd="sng">
            <a:solidFill>
              <a:srgbClr val="182C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Callout 11"/>
          <p:cNvSpPr/>
          <p:nvPr/>
        </p:nvSpPr>
        <p:spPr>
          <a:xfrm flipH="1">
            <a:off x="3889263" y="1211585"/>
            <a:ext cx="3197585" cy="2152673"/>
          </a:xfrm>
          <a:prstGeom prst="wedgeEllipseCallout">
            <a:avLst>
              <a:gd name="adj1" fmla="val 36969"/>
              <a:gd name="adj2" fmla="val 61446"/>
            </a:avLst>
          </a:prstGeom>
          <a:solidFill>
            <a:srgbClr val="FFFF00"/>
          </a:solidFill>
          <a:ln w="57150" cmpd="sng">
            <a:solidFill>
              <a:srgbClr val="182C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87647" y="1639154"/>
            <a:ext cx="29145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Who is your favorite </a:t>
            </a:r>
            <a:endParaRPr lang="en-US" sz="2400" b="1" dirty="0" smtClean="0"/>
          </a:p>
          <a:p>
            <a:r>
              <a:rPr lang="en-US" sz="2400" b="1" dirty="0" smtClean="0"/>
              <a:t>actor</a:t>
            </a:r>
            <a:r>
              <a:rPr lang="en-US" sz="2400" b="1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47132" y="1804394"/>
            <a:ext cx="3166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My favorite actor is </a:t>
            </a:r>
            <a:endParaRPr lang="en-US" sz="2400" b="1" dirty="0" smtClean="0"/>
          </a:p>
          <a:p>
            <a:r>
              <a:rPr lang="en-US" sz="2400" b="1" dirty="0" smtClean="0"/>
              <a:t>Will </a:t>
            </a:r>
            <a:r>
              <a:rPr lang="en-US" sz="2400" b="1" dirty="0"/>
              <a:t>Smith. </a:t>
            </a:r>
          </a:p>
        </p:txBody>
      </p:sp>
    </p:spTree>
    <p:extLst>
      <p:ext uri="{BB962C8B-B14F-4D97-AF65-F5344CB8AC3E}">
        <p14:creationId xmlns:p14="http://schemas.microsoft.com/office/powerpoint/2010/main" val="306554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4 Metin kutusu"/>
          <p:cNvSpPr txBox="1"/>
          <p:nvPr/>
        </p:nvSpPr>
        <p:spPr>
          <a:xfrm>
            <a:off x="190896" y="98260"/>
            <a:ext cx="6782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en-US" sz="2400" b="1" dirty="0">
                <a:solidFill>
                  <a:srgbClr val="FFFF00"/>
                </a:solidFill>
              </a:rPr>
              <a:t>APPEARANCE AND </a:t>
            </a:r>
            <a:r>
              <a:rPr lang="en-US" sz="2400" b="1" dirty="0" smtClean="0">
                <a:solidFill>
                  <a:srgbClr val="FFFF00"/>
                </a:solidFill>
              </a:rPr>
              <a:t>PERSONALITY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68877" y="3708267"/>
            <a:ext cx="3265620" cy="2706304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 flipH="1">
            <a:off x="294811" y="963765"/>
            <a:ext cx="3197585" cy="2152673"/>
          </a:xfrm>
          <a:prstGeom prst="wedgeEllipseCallout">
            <a:avLst/>
          </a:prstGeom>
          <a:solidFill>
            <a:srgbClr val="FFFF00"/>
          </a:solidFill>
          <a:ln w="57150" cmpd="sng">
            <a:solidFill>
              <a:srgbClr val="182C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Callout 11"/>
          <p:cNvSpPr/>
          <p:nvPr/>
        </p:nvSpPr>
        <p:spPr>
          <a:xfrm flipH="1">
            <a:off x="3889261" y="1088487"/>
            <a:ext cx="3560431" cy="2275771"/>
          </a:xfrm>
          <a:prstGeom prst="wedgeEllipseCallout">
            <a:avLst>
              <a:gd name="adj1" fmla="val 40791"/>
              <a:gd name="adj2" fmla="val 63553"/>
            </a:avLst>
          </a:prstGeom>
          <a:solidFill>
            <a:srgbClr val="FFFF00"/>
          </a:solidFill>
          <a:ln w="57150" cmpd="sng">
            <a:solidFill>
              <a:srgbClr val="182C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77859" y="1661305"/>
            <a:ext cx="29145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What does Will Smith look like?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83200" y="1441578"/>
            <a:ext cx="3166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He is handsome with his dark hair and black eyes. He is tall and slim. He is well-built.</a:t>
            </a:r>
          </a:p>
        </p:txBody>
      </p:sp>
      <p:pic>
        <p:nvPicPr>
          <p:cNvPr id="13" name="Resim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809" y="3213692"/>
            <a:ext cx="1560152" cy="21900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1339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sim 12" descr="C:\Users\Seyma Nur DUNDAR\Desktop\umudunu-kaybetm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18" y="3137498"/>
            <a:ext cx="2118443" cy="21900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4 Metin kutusu"/>
          <p:cNvSpPr txBox="1"/>
          <p:nvPr/>
        </p:nvSpPr>
        <p:spPr>
          <a:xfrm>
            <a:off x="190896" y="98260"/>
            <a:ext cx="6782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en-US" sz="2400" b="1" dirty="0">
                <a:solidFill>
                  <a:srgbClr val="FFFF00"/>
                </a:solidFill>
              </a:rPr>
              <a:t>APPEARANCE AND </a:t>
            </a:r>
            <a:r>
              <a:rPr lang="en-US" sz="2400" b="1" dirty="0" smtClean="0">
                <a:solidFill>
                  <a:srgbClr val="FFFF00"/>
                </a:solidFill>
              </a:rPr>
              <a:t>PERSONALITY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68877" y="3708267"/>
            <a:ext cx="3265620" cy="2706304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 flipH="1">
            <a:off x="294811" y="963765"/>
            <a:ext cx="3197585" cy="2152673"/>
          </a:xfrm>
          <a:prstGeom prst="wedgeEllipseCallout">
            <a:avLst/>
          </a:prstGeom>
          <a:solidFill>
            <a:srgbClr val="FFFF00"/>
          </a:solidFill>
          <a:ln w="57150" cmpd="sng">
            <a:solidFill>
              <a:srgbClr val="182C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Callout 11"/>
          <p:cNvSpPr/>
          <p:nvPr/>
        </p:nvSpPr>
        <p:spPr>
          <a:xfrm flipH="1">
            <a:off x="3889261" y="1088487"/>
            <a:ext cx="3560431" cy="2275771"/>
          </a:xfrm>
          <a:prstGeom prst="wedgeEllipseCallout">
            <a:avLst>
              <a:gd name="adj1" fmla="val 40791"/>
              <a:gd name="adj2" fmla="val 63553"/>
            </a:avLst>
          </a:prstGeom>
          <a:solidFill>
            <a:srgbClr val="FFFF00"/>
          </a:solidFill>
          <a:ln w="57150" cmpd="sng">
            <a:solidFill>
              <a:srgbClr val="182C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64969" y="1378380"/>
            <a:ext cx="3004749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err="1"/>
              <a:t>What</a:t>
            </a:r>
            <a:r>
              <a:rPr lang="tr-TR" sz="2400" b="1" dirty="0"/>
              <a:t> is </a:t>
            </a:r>
            <a:r>
              <a:rPr lang="tr-TR" sz="2400" b="1" dirty="0" err="1"/>
              <a:t>Will</a:t>
            </a:r>
            <a:r>
              <a:rPr lang="tr-TR" sz="2400" b="1" dirty="0"/>
              <a:t> </a:t>
            </a:r>
            <a:r>
              <a:rPr lang="tr-TR" sz="2400" b="1" dirty="0" err="1"/>
              <a:t>Smith’s</a:t>
            </a:r>
            <a:r>
              <a:rPr lang="tr-TR" sz="2400" b="1" dirty="0"/>
              <a:t> role </a:t>
            </a:r>
            <a:r>
              <a:rPr lang="tr-TR" sz="2400" b="1" dirty="0" err="1"/>
              <a:t>like</a:t>
            </a:r>
            <a:r>
              <a:rPr lang="tr-TR" sz="2400" b="1" dirty="0"/>
              <a:t> in </a:t>
            </a:r>
            <a:r>
              <a:rPr lang="tr-TR" sz="2400" b="1" dirty="0" err="1" smtClean="0"/>
              <a:t>the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Pursuit</a:t>
            </a:r>
            <a:r>
              <a:rPr lang="tr-TR" sz="2400" b="1" dirty="0" smtClean="0"/>
              <a:t> </a:t>
            </a:r>
            <a:r>
              <a:rPr lang="tr-TR" sz="2400" b="1" dirty="0"/>
              <a:t>of </a:t>
            </a:r>
            <a:r>
              <a:rPr lang="tr-TR" sz="2400" b="1" dirty="0" err="1"/>
              <a:t>Happyness</a:t>
            </a:r>
            <a:r>
              <a:rPr lang="tr-TR" sz="2400" b="1" dirty="0"/>
              <a:t> film?</a:t>
            </a:r>
            <a:endParaRPr lang="en-US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4113381" y="1519953"/>
            <a:ext cx="3166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He is hardworking and </a:t>
            </a:r>
            <a:r>
              <a:rPr lang="tr-TR" sz="2400" b="1" dirty="0" err="1" smtClean="0"/>
              <a:t>helpful</a:t>
            </a:r>
            <a:r>
              <a:rPr lang="tr-TR" sz="2400" b="1" dirty="0" smtClean="0"/>
              <a:t>. 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0174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Dikdörtgen 2"/>
          <p:cNvSpPr/>
          <p:nvPr/>
        </p:nvSpPr>
        <p:spPr>
          <a:xfrm>
            <a:off x="1001813" y="1858811"/>
            <a:ext cx="2551487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100" b="1" dirty="0" smtClean="0"/>
              <a:t>                     </a:t>
            </a:r>
            <a:endParaRPr lang="en-US" sz="2100" b="1" dirty="0"/>
          </a:p>
        </p:txBody>
      </p:sp>
      <p:sp>
        <p:nvSpPr>
          <p:cNvPr id="13" name="Rectangle 12"/>
          <p:cNvSpPr/>
          <p:nvPr/>
        </p:nvSpPr>
        <p:spPr>
          <a:xfrm>
            <a:off x="1001813" y="607765"/>
            <a:ext cx="200284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smtClean="0">
                <a:solidFill>
                  <a:srgbClr val="008000"/>
                </a:solidFill>
              </a:rPr>
              <a:t>EXERCISES</a:t>
            </a:r>
          </a:p>
        </p:txBody>
      </p:sp>
      <p:cxnSp>
        <p:nvCxnSpPr>
          <p:cNvPr id="14" name="Elbow Connector 13"/>
          <p:cNvCxnSpPr/>
          <p:nvPr/>
        </p:nvCxnSpPr>
        <p:spPr>
          <a:xfrm>
            <a:off x="1001813" y="1172750"/>
            <a:ext cx="3720388" cy="317520"/>
          </a:xfrm>
          <a:prstGeom prst="bentConnector3">
            <a:avLst/>
          </a:prstGeom>
          <a:ln w="28575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 rot="10800000">
            <a:off x="3952956" y="1381661"/>
            <a:ext cx="2593572" cy="183328"/>
          </a:xfrm>
          <a:prstGeom prst="bentConnector3">
            <a:avLst/>
          </a:prstGeom>
          <a:ln w="38100" cmpd="sng">
            <a:solidFill>
              <a:srgbClr val="182C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Dikdörtgen 2"/>
          <p:cNvSpPr/>
          <p:nvPr/>
        </p:nvSpPr>
        <p:spPr>
          <a:xfrm>
            <a:off x="319028" y="1958732"/>
            <a:ext cx="7109634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100" b="1" dirty="0"/>
              <a:t>1- </a:t>
            </a:r>
            <a:r>
              <a:rPr lang="en-US" sz="2400" b="1" dirty="0"/>
              <a:t>She gets on well with her friends. She </a:t>
            </a:r>
            <a:r>
              <a:rPr lang="en-US" sz="2400" b="1" dirty="0" smtClean="0"/>
              <a:t>is …………..</a:t>
            </a:r>
            <a:r>
              <a:rPr lang="en-US" sz="2400" b="1" dirty="0"/>
              <a:t>. </a:t>
            </a:r>
            <a:endParaRPr lang="en-US" sz="2100" b="1" dirty="0"/>
          </a:p>
        </p:txBody>
      </p:sp>
      <p:sp>
        <p:nvSpPr>
          <p:cNvPr id="60" name="Rectangle 59"/>
          <p:cNvSpPr/>
          <p:nvPr/>
        </p:nvSpPr>
        <p:spPr>
          <a:xfrm>
            <a:off x="5744015" y="2015423"/>
            <a:ext cx="1128991" cy="330966"/>
          </a:xfrm>
          <a:prstGeom prst="rect">
            <a:avLst/>
          </a:prstGeom>
          <a:solidFill>
            <a:srgbClr val="25FF54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b="1"/>
          </a:p>
        </p:txBody>
      </p:sp>
      <p:sp>
        <p:nvSpPr>
          <p:cNvPr id="29" name="Rectangle 28"/>
          <p:cNvSpPr/>
          <p:nvPr/>
        </p:nvSpPr>
        <p:spPr>
          <a:xfrm>
            <a:off x="538832" y="1438619"/>
            <a:ext cx="55153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/>
              <a:t>Choose the correct answer</a:t>
            </a:r>
          </a:p>
        </p:txBody>
      </p:sp>
      <p:sp>
        <p:nvSpPr>
          <p:cNvPr id="20" name="Dikdörtgen 2"/>
          <p:cNvSpPr/>
          <p:nvPr/>
        </p:nvSpPr>
        <p:spPr>
          <a:xfrm>
            <a:off x="538832" y="2382439"/>
            <a:ext cx="5680921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a</a:t>
            </a:r>
            <a:r>
              <a:rPr lang="en-US" sz="2400" b="1" dirty="0" smtClean="0"/>
              <a:t>) friendly  b</a:t>
            </a:r>
            <a:r>
              <a:rPr lang="en-US" sz="2400" b="1" dirty="0"/>
              <a:t>) clumsy </a:t>
            </a:r>
            <a:r>
              <a:rPr lang="en-US" sz="2400" b="1" dirty="0" smtClean="0"/>
              <a:t>  </a:t>
            </a:r>
            <a:r>
              <a:rPr lang="en-US" sz="2400" b="1" dirty="0"/>
              <a:t>c) tall  </a:t>
            </a:r>
            <a:r>
              <a:rPr lang="en-US" sz="2400" b="1" dirty="0" smtClean="0"/>
              <a:t> d</a:t>
            </a:r>
            <a:r>
              <a:rPr lang="en-US" sz="2400" b="1" dirty="0"/>
              <a:t>) lazy</a:t>
            </a:r>
          </a:p>
        </p:txBody>
      </p:sp>
      <p:sp>
        <p:nvSpPr>
          <p:cNvPr id="21" name="Dikdörtgen 2"/>
          <p:cNvSpPr/>
          <p:nvPr/>
        </p:nvSpPr>
        <p:spPr>
          <a:xfrm>
            <a:off x="5709998" y="1941414"/>
            <a:ext cx="1163008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friendly</a:t>
            </a:r>
          </a:p>
        </p:txBody>
      </p:sp>
      <p:sp>
        <p:nvSpPr>
          <p:cNvPr id="22" name="Dikdörtgen 2"/>
          <p:cNvSpPr/>
          <p:nvPr/>
        </p:nvSpPr>
        <p:spPr>
          <a:xfrm>
            <a:off x="319027" y="2797436"/>
            <a:ext cx="6949243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100" b="1" dirty="0"/>
              <a:t>2- </a:t>
            </a:r>
            <a:r>
              <a:rPr lang="en-US" sz="2400" b="1" dirty="0" smtClean="0"/>
              <a:t>Tom </a:t>
            </a:r>
            <a:r>
              <a:rPr lang="en-US" sz="2400" b="1" dirty="0"/>
              <a:t>usually breaks something. He </a:t>
            </a:r>
            <a:r>
              <a:rPr lang="en-US" sz="2400" b="1" dirty="0" smtClean="0"/>
              <a:t>is …………..</a:t>
            </a:r>
            <a:endParaRPr lang="en-US" sz="2400" b="1" dirty="0"/>
          </a:p>
        </p:txBody>
      </p:sp>
      <p:sp>
        <p:nvSpPr>
          <p:cNvPr id="42" name="Oval 41"/>
          <p:cNvSpPr/>
          <p:nvPr/>
        </p:nvSpPr>
        <p:spPr>
          <a:xfrm>
            <a:off x="516154" y="2467989"/>
            <a:ext cx="380020" cy="364777"/>
          </a:xfrm>
          <a:prstGeom prst="ellipse">
            <a:avLst/>
          </a:prstGeom>
          <a:noFill/>
          <a:ln w="76200" cmpd="sng">
            <a:solidFill>
              <a:srgbClr val="25FF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b="1"/>
          </a:p>
        </p:txBody>
      </p:sp>
      <p:sp>
        <p:nvSpPr>
          <p:cNvPr id="55" name="Dikdörtgen 2"/>
          <p:cNvSpPr/>
          <p:nvPr/>
        </p:nvSpPr>
        <p:spPr>
          <a:xfrm>
            <a:off x="542367" y="3237987"/>
            <a:ext cx="7845957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a</a:t>
            </a:r>
            <a:r>
              <a:rPr lang="en-US" sz="2400" b="1" dirty="0" smtClean="0"/>
              <a:t>) easy </a:t>
            </a:r>
            <a:r>
              <a:rPr lang="en-US" sz="2400" b="1" dirty="0"/>
              <a:t>going </a:t>
            </a:r>
            <a:r>
              <a:rPr lang="en-US" sz="2400" b="1" dirty="0" smtClean="0"/>
              <a:t>   b</a:t>
            </a:r>
            <a:r>
              <a:rPr lang="en-US" sz="2400" b="1" dirty="0"/>
              <a:t>) outgoing </a:t>
            </a:r>
            <a:r>
              <a:rPr lang="en-US" sz="2400" b="1" dirty="0" smtClean="0"/>
              <a:t>   c</a:t>
            </a:r>
            <a:r>
              <a:rPr lang="en-US" sz="2400" b="1" dirty="0"/>
              <a:t>) sociable </a:t>
            </a:r>
            <a:r>
              <a:rPr lang="en-US" sz="2400" b="1" dirty="0" smtClean="0"/>
              <a:t>  d</a:t>
            </a:r>
            <a:r>
              <a:rPr lang="en-US" sz="2400" b="1" dirty="0"/>
              <a:t>) clumsy</a:t>
            </a:r>
          </a:p>
        </p:txBody>
      </p:sp>
      <p:sp>
        <p:nvSpPr>
          <p:cNvPr id="56" name="Oval 55"/>
          <p:cNvSpPr/>
          <p:nvPr/>
        </p:nvSpPr>
        <p:spPr>
          <a:xfrm>
            <a:off x="5687320" y="3303925"/>
            <a:ext cx="380020" cy="380020"/>
          </a:xfrm>
          <a:prstGeom prst="ellipse">
            <a:avLst/>
          </a:prstGeom>
          <a:noFill/>
          <a:ln w="76200" cmpd="sng">
            <a:solidFill>
              <a:srgbClr val="25FF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b="1"/>
          </a:p>
        </p:txBody>
      </p:sp>
      <p:sp>
        <p:nvSpPr>
          <p:cNvPr id="57" name="Rectangle 56"/>
          <p:cNvSpPr/>
          <p:nvPr/>
        </p:nvSpPr>
        <p:spPr>
          <a:xfrm>
            <a:off x="5321751" y="2867497"/>
            <a:ext cx="1062081" cy="337526"/>
          </a:xfrm>
          <a:prstGeom prst="rect">
            <a:avLst/>
          </a:prstGeom>
          <a:solidFill>
            <a:srgbClr val="25FF54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b="1"/>
          </a:p>
        </p:txBody>
      </p:sp>
      <p:sp>
        <p:nvSpPr>
          <p:cNvPr id="58" name="Dikdörtgen 2"/>
          <p:cNvSpPr/>
          <p:nvPr/>
        </p:nvSpPr>
        <p:spPr>
          <a:xfrm>
            <a:off x="5299073" y="2798486"/>
            <a:ext cx="1585272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clumsy</a:t>
            </a:r>
          </a:p>
        </p:txBody>
      </p:sp>
      <p:sp>
        <p:nvSpPr>
          <p:cNvPr id="25" name="Dikdörtgen 2"/>
          <p:cNvSpPr/>
          <p:nvPr/>
        </p:nvSpPr>
        <p:spPr>
          <a:xfrm>
            <a:off x="538832" y="4396887"/>
            <a:ext cx="7670809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a</a:t>
            </a:r>
            <a:r>
              <a:rPr lang="en-US" sz="2400" b="1" dirty="0" smtClean="0"/>
              <a:t>) talkative   </a:t>
            </a:r>
            <a:r>
              <a:rPr lang="en-US" sz="2400" b="1" dirty="0"/>
              <a:t>b) forgetful  c</a:t>
            </a:r>
            <a:r>
              <a:rPr lang="en-US" sz="2400" b="1" dirty="0" smtClean="0"/>
              <a:t>) generous  </a:t>
            </a:r>
            <a:r>
              <a:rPr lang="en-US" sz="2400" b="1" dirty="0"/>
              <a:t>d</a:t>
            </a:r>
            <a:r>
              <a:rPr lang="en-US" sz="2400" b="1" dirty="0" smtClean="0"/>
              <a:t>) selfish</a:t>
            </a:r>
            <a:endParaRPr lang="en-US" sz="2400" b="1" dirty="0"/>
          </a:p>
        </p:txBody>
      </p:sp>
      <p:sp>
        <p:nvSpPr>
          <p:cNvPr id="26" name="Oval 25"/>
          <p:cNvSpPr/>
          <p:nvPr/>
        </p:nvSpPr>
        <p:spPr>
          <a:xfrm>
            <a:off x="2121965" y="4455554"/>
            <a:ext cx="380020" cy="380020"/>
          </a:xfrm>
          <a:prstGeom prst="ellipse">
            <a:avLst/>
          </a:prstGeom>
          <a:noFill/>
          <a:ln w="76200" cmpd="sng">
            <a:solidFill>
              <a:srgbClr val="25FF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b="1"/>
          </a:p>
        </p:txBody>
      </p:sp>
      <p:sp>
        <p:nvSpPr>
          <p:cNvPr id="23" name="Dikdörtgen 2"/>
          <p:cNvSpPr/>
          <p:nvPr/>
        </p:nvSpPr>
        <p:spPr>
          <a:xfrm>
            <a:off x="319027" y="3625720"/>
            <a:ext cx="8316973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100" b="1" dirty="0"/>
              <a:t>3</a:t>
            </a:r>
            <a:r>
              <a:rPr lang="en-US" sz="2100" b="1" dirty="0" smtClean="0"/>
              <a:t>- </a:t>
            </a:r>
            <a:r>
              <a:rPr lang="en-US" sz="2400" b="1" dirty="0" smtClean="0"/>
              <a:t>Elena </a:t>
            </a:r>
            <a:r>
              <a:rPr lang="en-US" sz="2400" b="1" dirty="0"/>
              <a:t>usually can’t remember addresses and appointments</a:t>
            </a:r>
            <a:r>
              <a:rPr lang="en-US" sz="2400" b="1" dirty="0" smtClean="0"/>
              <a:t>.</a:t>
            </a:r>
          </a:p>
          <a:p>
            <a:r>
              <a:rPr lang="en-US" sz="2400" b="1" dirty="0" smtClean="0"/>
              <a:t>    She </a:t>
            </a:r>
            <a:r>
              <a:rPr lang="en-US" sz="2400" b="1" dirty="0"/>
              <a:t>is </a:t>
            </a:r>
            <a:r>
              <a:rPr lang="en-US" sz="2400" b="1" dirty="0" smtClean="0"/>
              <a:t>…………...</a:t>
            </a:r>
            <a:endParaRPr lang="en-US" sz="2400" b="1" dirty="0"/>
          </a:p>
        </p:txBody>
      </p:sp>
      <p:sp>
        <p:nvSpPr>
          <p:cNvPr id="24" name="Rectangle 23"/>
          <p:cNvSpPr/>
          <p:nvPr/>
        </p:nvSpPr>
        <p:spPr>
          <a:xfrm>
            <a:off x="1507694" y="4063649"/>
            <a:ext cx="1311705" cy="318464"/>
          </a:xfrm>
          <a:prstGeom prst="rect">
            <a:avLst/>
          </a:prstGeom>
          <a:solidFill>
            <a:srgbClr val="25FF54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b="1"/>
          </a:p>
        </p:txBody>
      </p:sp>
      <p:sp>
        <p:nvSpPr>
          <p:cNvPr id="27" name="Dikdörtgen 2"/>
          <p:cNvSpPr/>
          <p:nvPr/>
        </p:nvSpPr>
        <p:spPr>
          <a:xfrm>
            <a:off x="1493816" y="3972725"/>
            <a:ext cx="149719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2400" b="1" dirty="0"/>
              <a:t>forgetful</a:t>
            </a:r>
          </a:p>
        </p:txBody>
      </p:sp>
      <p:sp>
        <p:nvSpPr>
          <p:cNvPr id="28" name="Dikdörtgen 2"/>
          <p:cNvSpPr/>
          <p:nvPr/>
        </p:nvSpPr>
        <p:spPr>
          <a:xfrm>
            <a:off x="538832" y="5283696"/>
            <a:ext cx="6026858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a) helpful  b) stingy  c) messy  d) bossy</a:t>
            </a:r>
          </a:p>
        </p:txBody>
      </p:sp>
      <p:sp>
        <p:nvSpPr>
          <p:cNvPr id="30" name="Oval 29"/>
          <p:cNvSpPr/>
          <p:nvPr/>
        </p:nvSpPr>
        <p:spPr>
          <a:xfrm>
            <a:off x="502274" y="5365341"/>
            <a:ext cx="380020" cy="380020"/>
          </a:xfrm>
          <a:prstGeom prst="ellipse">
            <a:avLst/>
          </a:prstGeom>
          <a:noFill/>
          <a:ln w="76200" cmpd="sng">
            <a:solidFill>
              <a:srgbClr val="25FF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b="1"/>
          </a:p>
        </p:txBody>
      </p:sp>
      <p:sp>
        <p:nvSpPr>
          <p:cNvPr id="31" name="Dikdörtgen 2"/>
          <p:cNvSpPr/>
          <p:nvPr/>
        </p:nvSpPr>
        <p:spPr>
          <a:xfrm>
            <a:off x="319029" y="4848274"/>
            <a:ext cx="396776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100" b="1" dirty="0" smtClean="0"/>
              <a:t>4-</a:t>
            </a:r>
            <a:r>
              <a:rPr lang="en-US" sz="2400" b="1" dirty="0" smtClean="0"/>
              <a:t> </a:t>
            </a:r>
            <a:r>
              <a:rPr lang="en-US" sz="2400" b="1" dirty="0"/>
              <a:t>Martin is …</a:t>
            </a:r>
            <a:r>
              <a:rPr lang="en-US" sz="2400" b="1" dirty="0" smtClean="0"/>
              <a:t>……</a:t>
            </a:r>
            <a:r>
              <a:rPr lang="en-US" sz="2400" b="1" dirty="0"/>
              <a:t>…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sp>
        <p:nvSpPr>
          <p:cNvPr id="32" name="Rectangle 31"/>
          <p:cNvSpPr/>
          <p:nvPr/>
        </p:nvSpPr>
        <p:spPr>
          <a:xfrm>
            <a:off x="1854095" y="4916710"/>
            <a:ext cx="1136917" cy="310649"/>
          </a:xfrm>
          <a:prstGeom prst="rect">
            <a:avLst/>
          </a:prstGeom>
          <a:solidFill>
            <a:srgbClr val="25FF54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b="1"/>
          </a:p>
        </p:txBody>
      </p:sp>
      <p:sp>
        <p:nvSpPr>
          <p:cNvPr id="33" name="Dikdörtgen 2"/>
          <p:cNvSpPr/>
          <p:nvPr/>
        </p:nvSpPr>
        <p:spPr>
          <a:xfrm>
            <a:off x="1861035" y="4798452"/>
            <a:ext cx="131018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helpful</a:t>
            </a:r>
          </a:p>
        </p:txBody>
      </p:sp>
      <p:sp>
        <p:nvSpPr>
          <p:cNvPr id="40" name="4 Metin kutusu"/>
          <p:cNvSpPr txBox="1"/>
          <p:nvPr/>
        </p:nvSpPr>
        <p:spPr>
          <a:xfrm>
            <a:off x="190896" y="98260"/>
            <a:ext cx="4922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en-US" sz="2400" b="1" dirty="0">
                <a:solidFill>
                  <a:srgbClr val="FFFF00"/>
                </a:solidFill>
              </a:rPr>
              <a:t>MAKING COMPARISIONS 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66034" y="4709552"/>
            <a:ext cx="2160988" cy="173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76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7" grpId="0"/>
      <p:bldP spid="60" grpId="0" animBg="1"/>
      <p:bldP spid="20" grpId="0"/>
      <p:bldP spid="21" grpId="0"/>
      <p:bldP spid="22" grpId="0"/>
      <p:bldP spid="42" grpId="0" animBg="1"/>
      <p:bldP spid="55" grpId="0"/>
      <p:bldP spid="56" grpId="0" animBg="1"/>
      <p:bldP spid="57" grpId="0" animBg="1"/>
      <p:bldP spid="58" grpId="0"/>
      <p:bldP spid="25" grpId="0"/>
      <p:bldP spid="26" grpId="0" animBg="1"/>
      <p:bldP spid="23" grpId="0"/>
      <p:bldP spid="24" grpId="0" animBg="1"/>
      <p:bldP spid="27" grpId="0"/>
      <p:bldP spid="28" grpId="0"/>
      <p:bldP spid="30" grpId="0" animBg="1"/>
      <p:bldP spid="31" grpId="0"/>
      <p:bldP spid="32" grpId="0" animBg="1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-124729" y="2390097"/>
            <a:ext cx="825476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ln w="1905"/>
                <a:solidFill>
                  <a:srgbClr val="182C7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yriad Pro"/>
              </a:rPr>
              <a:t>APPEARANCE AND PERSONALITY</a:t>
            </a:r>
          </a:p>
          <a:p>
            <a:pPr algn="ctr"/>
            <a:r>
              <a:rPr lang="tr-TR" sz="3200" b="1" dirty="0" smtClean="0">
                <a:ln w="1905"/>
                <a:solidFill>
                  <a:srgbClr val="182C7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yriad Pro"/>
              </a:rPr>
              <a:t>                                             (GÖRÜNÜŞ VE KİŞİLİK)</a:t>
            </a:r>
          </a:p>
        </p:txBody>
      </p:sp>
      <p:sp>
        <p:nvSpPr>
          <p:cNvPr id="14" name="4 Metin kutusu"/>
          <p:cNvSpPr txBox="1"/>
          <p:nvPr/>
        </p:nvSpPr>
        <p:spPr>
          <a:xfrm>
            <a:off x="190896" y="98260"/>
            <a:ext cx="6782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en-US" sz="2400" b="1" dirty="0">
                <a:solidFill>
                  <a:srgbClr val="FFFF00"/>
                </a:solidFill>
              </a:rPr>
              <a:t>APPEARANCE AND </a:t>
            </a:r>
            <a:r>
              <a:rPr lang="en-US" sz="2400" b="1" dirty="0" smtClean="0">
                <a:solidFill>
                  <a:srgbClr val="FFFF00"/>
                </a:solidFill>
              </a:rPr>
              <a:t>PERSONALITY</a:t>
            </a:r>
            <a:endParaRPr lang="en-US" sz="2400" b="1" dirty="0">
              <a:solidFill>
                <a:srgbClr val="FFFF00"/>
              </a:solidFill>
            </a:endParaRPr>
          </a:p>
        </p:txBody>
      </p:sp>
      <p:cxnSp>
        <p:nvCxnSpPr>
          <p:cNvPr id="15" name="Elbow Connector 14"/>
          <p:cNvCxnSpPr/>
          <p:nvPr/>
        </p:nvCxnSpPr>
        <p:spPr>
          <a:xfrm>
            <a:off x="310663" y="3115794"/>
            <a:ext cx="7583800" cy="502548"/>
          </a:xfrm>
          <a:prstGeom prst="bentConnector3">
            <a:avLst/>
          </a:prstGeom>
          <a:ln w="76200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10663" y="3353357"/>
            <a:ext cx="3581746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102563" y="3837630"/>
            <a:ext cx="37919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18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5093</TotalTime>
  <Words>226</Words>
  <Application>Microsoft Office PowerPoint</Application>
  <PresentationFormat>Özel</PresentationFormat>
  <Paragraphs>43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1" baseType="lpstr">
      <vt:lpstr>Arial</vt:lpstr>
      <vt:lpstr>Calibri</vt:lpstr>
      <vt:lpstr>Myriad Pro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MEB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Tibet Oğuzoğlu</dc:creator>
  <cp:lastModifiedBy>Seyma Nur DUNDAR</cp:lastModifiedBy>
  <cp:revision>1366</cp:revision>
  <dcterms:created xsi:type="dcterms:W3CDTF">2014-03-24T15:31:55Z</dcterms:created>
  <dcterms:modified xsi:type="dcterms:W3CDTF">2015-03-04T08:13:32Z</dcterms:modified>
</cp:coreProperties>
</file>