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1704638" cy="6583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E7D21D"/>
    <a:srgbClr val="1C1FA0"/>
    <a:srgbClr val="33278D"/>
    <a:srgbClr val="394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84" y="180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F6098-AACB-504E-9874-3E48767D6774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42B0-7792-B348-88D8-E6D66BF8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81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F4BE0-CB90-F043-A673-481FCA3F6E7A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5961E-0D7F-8C44-BD11-71055E07E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47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48E0-BCD8-D848-9346-BC1BDABB4771}" type="datetime1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673B-F890-EA42-928C-E9AE96912BDF}" type="datetime1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95E-2A56-3041-A67F-B85F125DEDFF}" type="datetime1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2E16-58FB-A54C-8CC9-0C77E6817C59}" type="datetime1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6384-D8A1-B44B-B2C9-08B85F57C294}" type="datetime1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3345-4ECE-F247-9812-A9DF026789CB}" type="datetime1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187E-01ED-2A4E-9DCA-10C6D58F8B46}" type="datetime1">
              <a:rPr lang="en-US" smtClean="0"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B7F2-2296-F440-BE0C-E11D8AF13ADB}" type="datetime1">
              <a:rPr lang="en-US" smtClean="0"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613B-3736-8F47-83A9-AAFF3522F27C}" type="datetime1">
              <a:rPr lang="en-US" smtClean="0"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9BD1-C537-D044-B3FA-322ABD3A81B2}" type="datetime1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3171-1C94-9747-91F7-61E8E01D27AC}" type="datetime1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7519-EF7C-BA4F-8808-ED5CFC9AF7E3}" type="datetime1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kaplan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58"/>
            <a:ext cx="11710105" cy="5807203"/>
          </a:xfrm>
          <a:prstGeom prst="rect">
            <a:avLst/>
          </a:prstGeom>
        </p:spPr>
      </p:pic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62759" y="129422"/>
            <a:ext cx="383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FFFF"/>
                </a:solidFill>
              </a:rPr>
              <a:t>- Hz</a:t>
            </a:r>
            <a:r>
              <a:rPr lang="tr-TR" b="1" dirty="0">
                <a:solidFill>
                  <a:srgbClr val="FFFFFF"/>
                </a:solidFill>
              </a:rPr>
              <a:t>. Muhammed Danışarak İş </a:t>
            </a:r>
            <a:r>
              <a:rPr lang="tr-TR" b="1" dirty="0" smtClean="0">
                <a:solidFill>
                  <a:srgbClr val="FFFFFF"/>
                </a:solidFill>
              </a:rPr>
              <a:t>Yapardı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428" y="1317304"/>
            <a:ext cx="7458592" cy="1569660"/>
          </a:xfrm>
          <a:prstGeom prst="rect">
            <a:avLst/>
          </a:prstGeom>
          <a:solidFill>
            <a:srgbClr val="DBEEF4">
              <a:alpha val="60000"/>
            </a:srgbClr>
          </a:solidFill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HZ. MUHAMMED </a:t>
            </a:r>
            <a:endParaRPr lang="tr-TR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tr-T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DANIŞARAK </a:t>
            </a:r>
            <a:r>
              <a:rPr lang="tr-T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İŞ </a:t>
            </a:r>
            <a:r>
              <a:rPr lang="tr-T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YAPARDI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76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rkaplan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58"/>
            <a:ext cx="11710105" cy="5807203"/>
          </a:xfrm>
          <a:prstGeom prst="rect">
            <a:avLst/>
          </a:prstGeom>
        </p:spPr>
      </p:pic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62759" y="129422"/>
            <a:ext cx="383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FFFF"/>
                </a:solidFill>
              </a:rPr>
              <a:t>- Hz</a:t>
            </a:r>
            <a:r>
              <a:rPr lang="tr-TR" b="1" dirty="0">
                <a:solidFill>
                  <a:srgbClr val="FFFFFF"/>
                </a:solidFill>
              </a:rPr>
              <a:t>. Muhammed Danışarak İş </a:t>
            </a:r>
            <a:r>
              <a:rPr lang="tr-TR" b="1" dirty="0" smtClean="0">
                <a:solidFill>
                  <a:srgbClr val="FFFFFF"/>
                </a:solidFill>
              </a:rPr>
              <a:t>Yapardı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867" y="872415"/>
            <a:ext cx="7315625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rgbClr val="1C1FA0"/>
                </a:solidFill>
                <a:latin typeface="Arial"/>
                <a:cs typeface="Arial"/>
              </a:rPr>
              <a:t>Hz. Muhammed Danışarak İş </a:t>
            </a:r>
            <a:r>
              <a:rPr lang="tr-TR" sz="3200" b="1" dirty="0" smtClean="0">
                <a:solidFill>
                  <a:srgbClr val="1C1FA0"/>
                </a:solidFill>
                <a:latin typeface="Arial"/>
                <a:cs typeface="Arial"/>
              </a:rPr>
              <a:t>Yapardı</a:t>
            </a:r>
            <a:endParaRPr lang="en-US" sz="3200" dirty="0">
              <a:solidFill>
                <a:srgbClr val="1C1FA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866" y="1617782"/>
            <a:ext cx="7433699" cy="3046988"/>
          </a:xfrm>
          <a:prstGeom prst="rect">
            <a:avLst/>
          </a:prstGeom>
          <a:solidFill>
            <a:srgbClr val="DBEEF4">
              <a:alpha val="60000"/>
            </a:srgb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latin typeface="Arial"/>
                <a:cs typeface="Arial"/>
              </a:rPr>
              <a:t>*</a:t>
            </a:r>
            <a:r>
              <a:rPr lang="tr-TR" sz="2400" dirty="0">
                <a:latin typeface="Arial"/>
                <a:cs typeface="Arial"/>
              </a:rPr>
              <a:t> Bir konuda başkalarına danışmak, başkalarının da tecrübelerinden ve fikirlerinden yararlanmak demektir. </a:t>
            </a:r>
            <a:endParaRPr lang="en-US" sz="2400" dirty="0">
              <a:latin typeface="Arial"/>
              <a:cs typeface="Arial"/>
            </a:endParaRPr>
          </a:p>
          <a:p>
            <a:endParaRPr lang="tr-TR" sz="2400" b="1" dirty="0" smtClean="0">
              <a:latin typeface="Arial"/>
              <a:cs typeface="Arial"/>
            </a:endParaRPr>
          </a:p>
          <a:p>
            <a:r>
              <a:rPr lang="tr-TR" sz="2400" b="1" dirty="0" smtClean="0">
                <a:latin typeface="Arial"/>
                <a:cs typeface="Arial"/>
              </a:rPr>
              <a:t>* </a:t>
            </a:r>
            <a:r>
              <a:rPr lang="tr-TR" sz="2400" dirty="0">
                <a:latin typeface="Arial"/>
                <a:cs typeface="Arial"/>
              </a:rPr>
              <a:t>Bu danışmaya </a:t>
            </a:r>
            <a:r>
              <a:rPr lang="tr-TR" sz="2400" b="1" dirty="0">
                <a:latin typeface="Arial"/>
                <a:cs typeface="Arial"/>
              </a:rPr>
              <a:t>“istişare”</a:t>
            </a:r>
            <a:r>
              <a:rPr lang="tr-TR" sz="2400" dirty="0">
                <a:latin typeface="Arial"/>
                <a:cs typeface="Arial"/>
              </a:rPr>
              <a:t> ya da </a:t>
            </a:r>
            <a:r>
              <a:rPr lang="tr-TR" sz="2400" b="1" dirty="0">
                <a:latin typeface="Arial"/>
                <a:cs typeface="Arial"/>
              </a:rPr>
              <a:t>“müşavere”</a:t>
            </a:r>
            <a:r>
              <a:rPr lang="tr-TR" sz="2400" dirty="0">
                <a:latin typeface="Arial"/>
                <a:cs typeface="Arial"/>
              </a:rPr>
              <a:t> denir.</a:t>
            </a:r>
            <a:endParaRPr lang="en-US" sz="2400" dirty="0">
              <a:latin typeface="Arial"/>
              <a:cs typeface="Arial"/>
            </a:endParaRPr>
          </a:p>
          <a:p>
            <a:endParaRPr lang="tr-TR" sz="2400" b="1" dirty="0" smtClean="0">
              <a:latin typeface="Arial"/>
              <a:cs typeface="Arial"/>
            </a:endParaRPr>
          </a:p>
          <a:p>
            <a:r>
              <a:rPr lang="tr-TR" sz="2400" b="1" dirty="0" smtClean="0">
                <a:latin typeface="Arial"/>
                <a:cs typeface="Arial"/>
              </a:rPr>
              <a:t>* </a:t>
            </a:r>
            <a:r>
              <a:rPr lang="tr-TR" sz="2400" dirty="0">
                <a:latin typeface="Arial"/>
                <a:cs typeface="Arial"/>
              </a:rPr>
              <a:t>En akıllı insan bile bir sorunla karşılaştığında, aklının köşesinden geçmeyen bir çözüm yolunu başkasından duyabilir</a:t>
            </a:r>
            <a:r>
              <a:rPr lang="tr-TR" sz="2400" dirty="0" smtClean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118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kaplan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58"/>
            <a:ext cx="11710105" cy="5807203"/>
          </a:xfrm>
          <a:prstGeom prst="rect">
            <a:avLst/>
          </a:prstGeom>
        </p:spPr>
      </p:pic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62759" y="129422"/>
            <a:ext cx="383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FFFF"/>
                </a:solidFill>
              </a:rPr>
              <a:t>- Hz</a:t>
            </a:r>
            <a:r>
              <a:rPr lang="tr-TR" b="1" dirty="0">
                <a:solidFill>
                  <a:srgbClr val="FFFFFF"/>
                </a:solidFill>
              </a:rPr>
              <a:t>. Muhammed Danışarak İş </a:t>
            </a:r>
            <a:r>
              <a:rPr lang="tr-TR" b="1" dirty="0" smtClean="0">
                <a:solidFill>
                  <a:srgbClr val="FFFFFF"/>
                </a:solidFill>
              </a:rPr>
              <a:t>Yapardı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911" y="1027291"/>
            <a:ext cx="6642002" cy="2751522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r-TR" sz="2400" b="1" dirty="0">
                <a:latin typeface="Arial"/>
                <a:cs typeface="Arial"/>
              </a:rPr>
              <a:t>* </a:t>
            </a:r>
            <a:r>
              <a:rPr lang="tr-TR" sz="2400" dirty="0">
                <a:latin typeface="Arial"/>
                <a:cs typeface="Arial"/>
              </a:rPr>
              <a:t>Hz. Muhammed (</a:t>
            </a:r>
            <a:r>
              <a:rPr lang="tr-TR" sz="2400" dirty="0" err="1" smtClean="0">
                <a:latin typeface="Arial"/>
                <a:cs typeface="Arial"/>
              </a:rPr>
              <a:t>s.a.s</a:t>
            </a:r>
            <a:r>
              <a:rPr lang="tr-TR" sz="2400" dirty="0" smtClean="0">
                <a:latin typeface="Arial"/>
                <a:cs typeface="Arial"/>
              </a:rPr>
              <a:t>.) </a:t>
            </a:r>
            <a:r>
              <a:rPr lang="tr-TR" sz="2400" dirty="0">
                <a:latin typeface="Arial"/>
                <a:cs typeface="Arial"/>
              </a:rPr>
              <a:t>bir konuda eğer Allah’tan bir emir yok </a:t>
            </a:r>
            <a:r>
              <a:rPr lang="tr-TR" sz="2400" dirty="0" smtClean="0">
                <a:latin typeface="Arial"/>
                <a:cs typeface="Arial"/>
              </a:rPr>
              <a:t>ise, </a:t>
            </a:r>
            <a:r>
              <a:rPr lang="tr-TR" sz="2400" dirty="0">
                <a:latin typeface="Arial"/>
                <a:cs typeface="Arial"/>
              </a:rPr>
              <a:t>mutlaka başkalarına konuyu açar ve </a:t>
            </a:r>
            <a:r>
              <a:rPr lang="tr-TR" sz="2400" dirty="0" smtClean="0">
                <a:latin typeface="Arial"/>
                <a:cs typeface="Arial"/>
              </a:rPr>
              <a:t>onların </a:t>
            </a:r>
            <a:r>
              <a:rPr lang="tr-TR" sz="2400" dirty="0">
                <a:latin typeface="Arial"/>
                <a:cs typeface="Arial"/>
              </a:rPr>
              <a:t>da fikrini alırdı. 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tr-TR" sz="2400" b="1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tr-TR" sz="2400" b="1" dirty="0" smtClean="0">
                <a:latin typeface="Arial"/>
                <a:cs typeface="Arial"/>
              </a:rPr>
              <a:t>* </a:t>
            </a:r>
            <a:r>
              <a:rPr lang="tr-TR" sz="2400" dirty="0" smtClean="0">
                <a:latin typeface="Arial"/>
                <a:cs typeface="Arial"/>
              </a:rPr>
              <a:t>Aldığı kararlarda kendi fikrini dayatmaz, </a:t>
            </a:r>
            <a:r>
              <a:rPr lang="tr-TR" sz="2400" dirty="0" err="1">
                <a:latin typeface="Arial"/>
                <a:cs typeface="Arial"/>
              </a:rPr>
              <a:t>müslümanlarla</a:t>
            </a:r>
            <a:r>
              <a:rPr lang="tr-TR" sz="2400" dirty="0">
                <a:latin typeface="Arial"/>
                <a:cs typeface="Arial"/>
              </a:rPr>
              <a:t> istişare ederdi. 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kaplan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58"/>
            <a:ext cx="11710105" cy="5807203"/>
          </a:xfrm>
          <a:prstGeom prst="rect">
            <a:avLst/>
          </a:prstGeom>
        </p:spPr>
      </p:pic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62759" y="129422"/>
            <a:ext cx="383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FFFF"/>
                </a:solidFill>
              </a:rPr>
              <a:t>- Hz</a:t>
            </a:r>
            <a:r>
              <a:rPr lang="tr-TR" b="1" dirty="0">
                <a:solidFill>
                  <a:srgbClr val="FFFFFF"/>
                </a:solidFill>
              </a:rPr>
              <a:t>. Muhammed Danışarak İş </a:t>
            </a:r>
            <a:r>
              <a:rPr lang="tr-TR" b="1" dirty="0" smtClean="0">
                <a:solidFill>
                  <a:srgbClr val="FFFFFF"/>
                </a:solidFill>
              </a:rPr>
              <a:t>Yapardı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66" y="1083914"/>
            <a:ext cx="9277968" cy="3046988"/>
          </a:xfrm>
          <a:prstGeom prst="rect">
            <a:avLst/>
          </a:prstGeom>
          <a:solidFill>
            <a:srgbClr val="DBEEF4">
              <a:alpha val="60000"/>
            </a:srgb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latin typeface="Arial"/>
                <a:cs typeface="Arial"/>
              </a:rPr>
              <a:t>“...(Ey Peygamber) işlerinde onlarla fikir alışverişinde bulun...</a:t>
            </a:r>
            <a:r>
              <a:rPr lang="tr-TR" sz="2400" b="1" dirty="0" smtClean="0">
                <a:latin typeface="Arial"/>
                <a:cs typeface="Arial"/>
              </a:rPr>
              <a:t>”</a:t>
            </a:r>
          </a:p>
          <a:p>
            <a:r>
              <a:rPr lang="tr-TR" sz="2400" b="1" dirty="0" smtClean="0">
                <a:latin typeface="Arial"/>
                <a:cs typeface="Arial"/>
              </a:rPr>
              <a:t> </a:t>
            </a:r>
            <a:r>
              <a:rPr lang="tr-TR" sz="2400" dirty="0" err="1">
                <a:latin typeface="Arial"/>
                <a:cs typeface="Arial"/>
              </a:rPr>
              <a:t>Âl</a:t>
            </a:r>
            <a:r>
              <a:rPr lang="tr-TR" sz="2400" dirty="0">
                <a:latin typeface="Arial"/>
                <a:cs typeface="Arial"/>
              </a:rPr>
              <a:t>-i </a:t>
            </a:r>
            <a:r>
              <a:rPr lang="tr-TR" sz="2400" dirty="0" err="1">
                <a:latin typeface="Arial"/>
                <a:cs typeface="Arial"/>
              </a:rPr>
              <a:t>İmrân</a:t>
            </a:r>
            <a:r>
              <a:rPr lang="tr-TR" sz="2400" dirty="0">
                <a:latin typeface="Arial"/>
                <a:cs typeface="Arial"/>
              </a:rPr>
              <a:t> Suresi 159. Ayet.</a:t>
            </a:r>
            <a:endParaRPr lang="en-US" sz="2400" dirty="0">
              <a:latin typeface="Arial"/>
              <a:cs typeface="Arial"/>
            </a:endParaRPr>
          </a:p>
          <a:p>
            <a:endParaRPr lang="tr-TR" sz="2400" b="1" dirty="0" smtClean="0">
              <a:latin typeface="Arial"/>
              <a:cs typeface="Arial"/>
            </a:endParaRPr>
          </a:p>
          <a:p>
            <a:r>
              <a:rPr lang="tr-TR" sz="2400" b="1" dirty="0" smtClean="0">
                <a:latin typeface="Arial"/>
                <a:cs typeface="Arial"/>
              </a:rPr>
              <a:t>“</a:t>
            </a:r>
            <a:r>
              <a:rPr lang="tr-TR" sz="2400" b="1" dirty="0">
                <a:latin typeface="Arial"/>
                <a:cs typeface="Arial"/>
              </a:rPr>
              <a:t>...Onların (müminlerin) işleri aralarında danışma iledir...” </a:t>
            </a:r>
            <a:endParaRPr lang="tr-TR" sz="2400" b="1" dirty="0" smtClean="0">
              <a:latin typeface="Arial"/>
              <a:cs typeface="Arial"/>
            </a:endParaRPr>
          </a:p>
          <a:p>
            <a:r>
              <a:rPr lang="tr-TR" sz="2400" dirty="0" err="1" smtClean="0">
                <a:latin typeface="Arial"/>
                <a:cs typeface="Arial"/>
              </a:rPr>
              <a:t>Şûrâ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>
                <a:latin typeface="Arial"/>
                <a:cs typeface="Arial"/>
              </a:rPr>
              <a:t>Suresi 38. Ayet.</a:t>
            </a:r>
            <a:endParaRPr lang="en-US" sz="2400" dirty="0">
              <a:latin typeface="Arial"/>
              <a:cs typeface="Arial"/>
            </a:endParaRPr>
          </a:p>
          <a:p>
            <a:r>
              <a:rPr lang="tr-TR" sz="2400" dirty="0">
                <a:latin typeface="Arial"/>
                <a:cs typeface="Arial"/>
              </a:rPr>
              <a:t> </a:t>
            </a:r>
            <a:endParaRPr lang="tr-TR" sz="2400" dirty="0" smtClean="0">
              <a:latin typeface="Arial"/>
              <a:cs typeface="Arial"/>
            </a:endParaRPr>
          </a:p>
          <a:p>
            <a:r>
              <a:rPr lang="tr-TR" sz="2400" b="1" dirty="0" smtClean="0">
                <a:latin typeface="Arial"/>
                <a:cs typeface="Arial"/>
              </a:rPr>
              <a:t>“</a:t>
            </a:r>
            <a:r>
              <a:rPr lang="tr-TR" sz="2400" b="1" dirty="0">
                <a:latin typeface="Arial"/>
                <a:cs typeface="Arial"/>
              </a:rPr>
              <a:t>...Eğer bilmiyorsanız bilenlere sorunuz.”</a:t>
            </a:r>
            <a:r>
              <a:rPr lang="tr-TR" sz="2400" dirty="0">
                <a:latin typeface="Arial"/>
                <a:cs typeface="Arial"/>
              </a:rPr>
              <a:t> </a:t>
            </a:r>
            <a:endParaRPr lang="tr-TR" sz="2400" dirty="0" smtClean="0">
              <a:latin typeface="Arial"/>
              <a:cs typeface="Arial"/>
            </a:endParaRPr>
          </a:p>
          <a:p>
            <a:r>
              <a:rPr lang="tr-TR" sz="2400" dirty="0" err="1" smtClean="0">
                <a:latin typeface="Arial"/>
                <a:cs typeface="Arial"/>
              </a:rPr>
              <a:t>Enbiyâ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lang="tr-TR" sz="2400" dirty="0">
                <a:latin typeface="Arial"/>
                <a:cs typeface="Arial"/>
              </a:rPr>
              <a:t>Suresi, </a:t>
            </a:r>
            <a:r>
              <a:rPr lang="tr-TR" sz="2400" dirty="0" smtClean="0">
                <a:latin typeface="Arial"/>
                <a:cs typeface="Arial"/>
              </a:rPr>
              <a:t>7. </a:t>
            </a:r>
            <a:r>
              <a:rPr lang="tr-TR" sz="2400" dirty="0">
                <a:latin typeface="Arial"/>
                <a:cs typeface="Arial"/>
              </a:rPr>
              <a:t>Ayet</a:t>
            </a:r>
            <a:r>
              <a:rPr lang="tr-TR" sz="2400" dirty="0" smtClean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85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kaplan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58"/>
            <a:ext cx="11710105" cy="5807203"/>
          </a:xfrm>
          <a:prstGeom prst="rect">
            <a:avLst/>
          </a:prstGeom>
        </p:spPr>
      </p:pic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62759" y="129422"/>
            <a:ext cx="383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FFFF"/>
                </a:solidFill>
              </a:rPr>
              <a:t>- Hz</a:t>
            </a:r>
            <a:r>
              <a:rPr lang="tr-TR" b="1" dirty="0">
                <a:solidFill>
                  <a:srgbClr val="FFFFFF"/>
                </a:solidFill>
              </a:rPr>
              <a:t>. Muhammed Danışarak İş </a:t>
            </a:r>
            <a:r>
              <a:rPr lang="tr-TR" b="1" dirty="0" smtClean="0">
                <a:solidFill>
                  <a:srgbClr val="FFFFFF"/>
                </a:solidFill>
              </a:rPr>
              <a:t>Yapardı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267" y="1132448"/>
            <a:ext cx="6463031" cy="2930033"/>
          </a:xfrm>
          <a:prstGeom prst="rect">
            <a:avLst/>
          </a:prstGeom>
          <a:solidFill>
            <a:srgbClr val="DBEEF4">
              <a:alpha val="60000"/>
            </a:srgb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r-TR" sz="2400" b="1" dirty="0">
                <a:latin typeface="Arial"/>
                <a:cs typeface="Arial"/>
              </a:rPr>
              <a:t>* </a:t>
            </a:r>
            <a:r>
              <a:rPr lang="tr-TR" sz="2400" dirty="0">
                <a:latin typeface="Arial"/>
                <a:cs typeface="Arial"/>
              </a:rPr>
              <a:t>Kendisine ilk vahiy geldiğinde önce eşi Hz. Hatice’ye danışmış, sonra da onun önerisiyle bilge bir kişi olan </a:t>
            </a:r>
            <a:r>
              <a:rPr lang="tr-TR" sz="2400" dirty="0" err="1">
                <a:latin typeface="Arial"/>
                <a:cs typeface="Arial"/>
              </a:rPr>
              <a:t>Varaka’ya</a:t>
            </a:r>
            <a:r>
              <a:rPr lang="tr-TR" sz="2400" dirty="0">
                <a:latin typeface="Arial"/>
                <a:cs typeface="Arial"/>
              </a:rPr>
              <a:t> gitmiştir.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tr-TR" sz="2400" b="1" dirty="0" smtClean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tr-TR" sz="2400" b="1" dirty="0" smtClean="0">
                <a:latin typeface="Arial"/>
                <a:cs typeface="Arial"/>
              </a:rPr>
              <a:t>* </a:t>
            </a:r>
            <a:r>
              <a:rPr lang="tr-TR" sz="2400" dirty="0">
                <a:latin typeface="Arial"/>
                <a:cs typeface="Arial"/>
              </a:rPr>
              <a:t>Peygamberimiz kızlarını evlendirirken onların fikirlerini almış ve onların rızası olmadan </a:t>
            </a:r>
            <a:r>
              <a:rPr lang="tr-TR" sz="2400" dirty="0" smtClean="0">
                <a:latin typeface="Arial"/>
                <a:cs typeface="Arial"/>
              </a:rPr>
              <a:t>evlendirmemiştir.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76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kaplan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58"/>
            <a:ext cx="11710105" cy="5807203"/>
          </a:xfrm>
          <a:prstGeom prst="rect">
            <a:avLst/>
          </a:prstGeom>
          <a:solidFill>
            <a:srgbClr val="DBEEF4">
              <a:alpha val="60000"/>
            </a:srgbClr>
          </a:solidFill>
        </p:spPr>
      </p:pic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62759" y="129422"/>
            <a:ext cx="383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FFFF"/>
                </a:solidFill>
              </a:rPr>
              <a:t>- Hz</a:t>
            </a:r>
            <a:r>
              <a:rPr lang="tr-TR" b="1" dirty="0">
                <a:solidFill>
                  <a:srgbClr val="FFFFFF"/>
                </a:solidFill>
              </a:rPr>
              <a:t>. Muhammed Danışarak İş </a:t>
            </a:r>
            <a:r>
              <a:rPr lang="tr-TR" b="1" dirty="0" smtClean="0">
                <a:solidFill>
                  <a:srgbClr val="FFFFFF"/>
                </a:solidFill>
              </a:rPr>
              <a:t>Yapardı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378" y="1011114"/>
            <a:ext cx="6770409" cy="4154984"/>
          </a:xfrm>
          <a:prstGeom prst="rect">
            <a:avLst/>
          </a:prstGeom>
          <a:solidFill>
            <a:srgbClr val="DBEEF4">
              <a:alpha val="60000"/>
            </a:srgb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latin typeface="Arial"/>
                <a:cs typeface="Arial"/>
              </a:rPr>
              <a:t>* </a:t>
            </a:r>
            <a:r>
              <a:rPr lang="tr-TR" sz="2400" dirty="0" err="1">
                <a:latin typeface="Arial"/>
                <a:cs typeface="Arial"/>
              </a:rPr>
              <a:t>Uhud</a:t>
            </a:r>
            <a:r>
              <a:rPr lang="tr-TR" sz="2400" dirty="0">
                <a:latin typeface="Arial"/>
                <a:cs typeface="Arial"/>
              </a:rPr>
              <a:t> Savaşında savunma </a:t>
            </a:r>
            <a:r>
              <a:rPr lang="tr-TR" sz="2400" dirty="0" smtClean="0">
                <a:latin typeface="Arial"/>
                <a:cs typeface="Arial"/>
              </a:rPr>
              <a:t>mı </a:t>
            </a:r>
            <a:r>
              <a:rPr lang="tr-TR" sz="2400" dirty="0">
                <a:latin typeface="Arial"/>
                <a:cs typeface="Arial"/>
              </a:rPr>
              <a:t>yoksa meydan </a:t>
            </a:r>
            <a:r>
              <a:rPr lang="tr-TR" sz="2400" dirty="0" smtClean="0">
                <a:latin typeface="Arial"/>
                <a:cs typeface="Arial"/>
              </a:rPr>
              <a:t>savaşı mı </a:t>
            </a:r>
            <a:r>
              <a:rPr lang="tr-TR" sz="2400" dirty="0">
                <a:latin typeface="Arial"/>
                <a:cs typeface="Arial"/>
              </a:rPr>
              <a:t>olacağına </a:t>
            </a:r>
            <a:r>
              <a:rPr lang="tr-TR" sz="2400" dirty="0" smtClean="0">
                <a:latin typeface="Arial"/>
                <a:cs typeface="Arial"/>
              </a:rPr>
              <a:t>istişare sonucu </a:t>
            </a:r>
            <a:r>
              <a:rPr lang="tr-TR" sz="2400" dirty="0">
                <a:latin typeface="Arial"/>
                <a:cs typeface="Arial"/>
              </a:rPr>
              <a:t>karar vermiştir. </a:t>
            </a:r>
            <a:endParaRPr lang="en-US" sz="2400" dirty="0">
              <a:latin typeface="Arial"/>
              <a:cs typeface="Arial"/>
            </a:endParaRPr>
          </a:p>
          <a:p>
            <a:endParaRPr lang="tr-TR" sz="2400" b="1" dirty="0" smtClean="0">
              <a:latin typeface="Arial"/>
              <a:cs typeface="Arial"/>
            </a:endParaRPr>
          </a:p>
          <a:p>
            <a:r>
              <a:rPr lang="tr-TR" sz="2400" b="1" dirty="0" smtClean="0">
                <a:latin typeface="Arial"/>
                <a:cs typeface="Arial"/>
              </a:rPr>
              <a:t>* </a:t>
            </a:r>
            <a:r>
              <a:rPr lang="tr-TR" sz="2400" dirty="0">
                <a:latin typeface="Arial"/>
                <a:cs typeface="Arial"/>
              </a:rPr>
              <a:t>Hendek Savaşında şehrin etrafına hendek </a:t>
            </a:r>
            <a:r>
              <a:rPr lang="tr-TR" sz="2400" dirty="0" smtClean="0">
                <a:latin typeface="Arial"/>
                <a:cs typeface="Arial"/>
              </a:rPr>
              <a:t>kazılması, </a:t>
            </a:r>
            <a:r>
              <a:rPr lang="tr-TR" sz="2400" dirty="0">
                <a:latin typeface="Arial"/>
                <a:cs typeface="Arial"/>
              </a:rPr>
              <a:t>istişare </a:t>
            </a:r>
            <a:r>
              <a:rPr lang="tr-TR" sz="2400" dirty="0" smtClean="0">
                <a:latin typeface="Arial"/>
                <a:cs typeface="Arial"/>
              </a:rPr>
              <a:t>sonrasında </a:t>
            </a:r>
            <a:r>
              <a:rPr lang="tr-TR" sz="2400" dirty="0">
                <a:latin typeface="Arial"/>
                <a:cs typeface="Arial"/>
              </a:rPr>
              <a:t>Selman-ı Farisi’den </a:t>
            </a:r>
            <a:r>
              <a:rPr lang="tr-TR" sz="2400" dirty="0" smtClean="0">
                <a:latin typeface="Arial"/>
                <a:cs typeface="Arial"/>
              </a:rPr>
              <a:t>çıkan </a:t>
            </a:r>
            <a:r>
              <a:rPr lang="tr-TR" sz="2400" dirty="0">
                <a:latin typeface="Arial"/>
                <a:cs typeface="Arial"/>
              </a:rPr>
              <a:t>bir fikirdir.</a:t>
            </a:r>
            <a:endParaRPr lang="en-US" sz="2400" dirty="0">
              <a:latin typeface="Arial"/>
              <a:cs typeface="Arial"/>
            </a:endParaRPr>
          </a:p>
          <a:p>
            <a:endParaRPr lang="tr-TR" sz="2400" b="1" dirty="0" smtClean="0">
              <a:latin typeface="Arial"/>
              <a:cs typeface="Arial"/>
            </a:endParaRPr>
          </a:p>
          <a:p>
            <a:r>
              <a:rPr lang="tr-TR" sz="2400" b="1" dirty="0" smtClean="0">
                <a:latin typeface="Arial"/>
                <a:cs typeface="Arial"/>
              </a:rPr>
              <a:t>* </a:t>
            </a:r>
            <a:r>
              <a:rPr lang="tr-TR" sz="2400" dirty="0" err="1">
                <a:latin typeface="Arial"/>
                <a:cs typeface="Arial"/>
              </a:rPr>
              <a:t>Hudeybiye</a:t>
            </a:r>
            <a:r>
              <a:rPr lang="tr-TR" sz="2400" dirty="0">
                <a:latin typeface="Arial"/>
                <a:cs typeface="Arial"/>
              </a:rPr>
              <a:t> </a:t>
            </a:r>
            <a:r>
              <a:rPr lang="tr-TR" sz="2400" dirty="0" smtClean="0">
                <a:latin typeface="Arial"/>
                <a:cs typeface="Arial"/>
              </a:rPr>
              <a:t>Antlaşmasından </a:t>
            </a:r>
            <a:r>
              <a:rPr lang="tr-TR" sz="2400" dirty="0">
                <a:latin typeface="Arial"/>
                <a:cs typeface="Arial"/>
              </a:rPr>
              <a:t>sonra </a:t>
            </a:r>
            <a:r>
              <a:rPr lang="tr-TR" sz="2400" dirty="0" smtClean="0">
                <a:latin typeface="Arial"/>
                <a:cs typeface="Arial"/>
              </a:rPr>
              <a:t>söylediklerini </a:t>
            </a:r>
            <a:r>
              <a:rPr lang="tr-TR" sz="2400" dirty="0">
                <a:latin typeface="Arial"/>
                <a:cs typeface="Arial"/>
              </a:rPr>
              <a:t>yerine getirmeyen </a:t>
            </a:r>
            <a:r>
              <a:rPr lang="tr-TR" sz="2400" dirty="0" err="1">
                <a:latin typeface="Arial"/>
                <a:cs typeface="Arial"/>
              </a:rPr>
              <a:t>müslümanlar</a:t>
            </a:r>
            <a:r>
              <a:rPr lang="tr-TR" sz="2400" dirty="0">
                <a:latin typeface="Arial"/>
                <a:cs typeface="Arial"/>
              </a:rPr>
              <a:t> hakkında ne yapması gerektiğini yine eşiyle istişare etmiştir</a:t>
            </a:r>
            <a:r>
              <a:rPr lang="tr-TR" sz="2400" dirty="0" smtClean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4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kaplan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58"/>
            <a:ext cx="11710105" cy="5807203"/>
          </a:xfrm>
          <a:prstGeom prst="rect">
            <a:avLst/>
          </a:prstGeom>
          <a:solidFill>
            <a:srgbClr val="DBEEF4">
              <a:alpha val="60000"/>
            </a:srgbClr>
          </a:solidFill>
        </p:spPr>
      </p:pic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62759" y="129422"/>
            <a:ext cx="383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FFFF"/>
                </a:solidFill>
              </a:rPr>
              <a:t>- Hz</a:t>
            </a:r>
            <a:r>
              <a:rPr lang="tr-TR" b="1" dirty="0">
                <a:solidFill>
                  <a:srgbClr val="FFFFFF"/>
                </a:solidFill>
              </a:rPr>
              <a:t>. Muhammed Danışarak İş </a:t>
            </a:r>
            <a:r>
              <a:rPr lang="tr-TR" b="1" dirty="0" smtClean="0">
                <a:solidFill>
                  <a:srgbClr val="FFFFFF"/>
                </a:solidFill>
              </a:rPr>
              <a:t>Yapardı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288" y="1011114"/>
            <a:ext cx="7199121" cy="4524315"/>
          </a:xfrm>
          <a:prstGeom prst="rect">
            <a:avLst/>
          </a:prstGeom>
          <a:solidFill>
            <a:srgbClr val="DBEEF4">
              <a:alpha val="60000"/>
            </a:srgb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latin typeface="Arial"/>
                <a:cs typeface="Arial"/>
              </a:rPr>
              <a:t>* </a:t>
            </a:r>
            <a:r>
              <a:rPr lang="tr-TR" sz="2400" dirty="0">
                <a:latin typeface="Arial"/>
                <a:cs typeface="Arial"/>
              </a:rPr>
              <a:t>Başkalarına danışmak; herkesin razı olacağı fikrin ortaya çıkmasına, insanların fikrine değer vermeye, çözümleri daha çabuk üretmeye ve güven ortamının oluşmasına vesile olur.</a:t>
            </a:r>
            <a:endParaRPr lang="en-US" sz="2400" dirty="0">
              <a:latin typeface="Arial"/>
              <a:cs typeface="Arial"/>
            </a:endParaRPr>
          </a:p>
          <a:p>
            <a:endParaRPr lang="tr-TR" sz="2400" b="1" dirty="0" smtClean="0">
              <a:latin typeface="Arial"/>
              <a:cs typeface="Arial"/>
            </a:endParaRPr>
          </a:p>
          <a:p>
            <a:r>
              <a:rPr lang="tr-TR" sz="2400" b="1" dirty="0" smtClean="0">
                <a:latin typeface="Arial"/>
                <a:cs typeface="Arial"/>
              </a:rPr>
              <a:t>* </a:t>
            </a:r>
            <a:r>
              <a:rPr lang="tr-TR" sz="2400" dirty="0">
                <a:latin typeface="Arial"/>
                <a:cs typeface="Arial"/>
              </a:rPr>
              <a:t>Biz de büyüklerimize ve fikirlerine değer verdiğimiz insanlara danışarak sorunlarımızı daha çabuk </a:t>
            </a:r>
            <a:r>
              <a:rPr lang="tr-TR" sz="2400" dirty="0" smtClean="0">
                <a:latin typeface="Arial"/>
                <a:cs typeface="Arial"/>
              </a:rPr>
              <a:t>çözebiliriz</a:t>
            </a:r>
            <a:r>
              <a:rPr lang="tr-TR" sz="2400" dirty="0">
                <a:latin typeface="Arial"/>
                <a:cs typeface="Arial"/>
              </a:rPr>
              <a:t>. </a:t>
            </a:r>
            <a:endParaRPr lang="en-US" sz="2400" dirty="0">
              <a:latin typeface="Arial"/>
              <a:cs typeface="Arial"/>
            </a:endParaRPr>
          </a:p>
          <a:p>
            <a:endParaRPr lang="tr-TR" sz="2400" b="1" dirty="0" smtClean="0">
              <a:latin typeface="Arial"/>
              <a:cs typeface="Arial"/>
            </a:endParaRPr>
          </a:p>
          <a:p>
            <a:r>
              <a:rPr lang="tr-TR" sz="2400" b="1" dirty="0" smtClean="0">
                <a:latin typeface="Arial"/>
                <a:cs typeface="Arial"/>
              </a:rPr>
              <a:t>* </a:t>
            </a:r>
            <a:r>
              <a:rPr lang="tr-TR" sz="2400" dirty="0">
                <a:latin typeface="Arial"/>
                <a:cs typeface="Arial"/>
              </a:rPr>
              <a:t>Unutmayalım </a:t>
            </a:r>
            <a:r>
              <a:rPr lang="tr-TR" sz="2400" dirty="0" smtClean="0">
                <a:latin typeface="Arial"/>
                <a:cs typeface="Arial"/>
              </a:rPr>
              <a:t>ki; </a:t>
            </a:r>
            <a:r>
              <a:rPr lang="tr-TR" sz="2400" dirty="0">
                <a:latin typeface="Arial"/>
                <a:cs typeface="Arial"/>
              </a:rPr>
              <a:t>akıllı insan, aklını kullanan insandır; daha akıllı insan ise başkalarının da aklını kullanan insandır</a:t>
            </a:r>
            <a:r>
              <a:rPr lang="tr-TR" sz="2400" dirty="0" smtClean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91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lt1">
            <a:alpha val="75000"/>
          </a:schemeClr>
        </a:solidFill>
      </a:spPr>
      <a:bodyPr wrap="square" rtlCol="0">
        <a:spAutoFit/>
      </a:bodyPr>
      <a:lstStyle>
        <a:defPPr>
          <a:defRPr sz="2400" b="1" dirty="0">
            <a:latin typeface="Arial"/>
            <a:cs typeface="Arial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345</Words>
  <Application>Microsoft Office PowerPoint</Application>
  <PresentationFormat>Özel</PresentationFormat>
  <Paragraphs>46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Pc</cp:lastModifiedBy>
  <cp:revision>44</cp:revision>
  <dcterms:created xsi:type="dcterms:W3CDTF">2014-03-24T15:31:55Z</dcterms:created>
  <dcterms:modified xsi:type="dcterms:W3CDTF">2014-06-12T11:47:49Z</dcterms:modified>
</cp:coreProperties>
</file>