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257" r:id="rId2"/>
    <p:sldId id="258" r:id="rId3"/>
    <p:sldId id="259" r:id="rId4"/>
    <p:sldId id="260" r:id="rId5"/>
    <p:sldId id="261" r:id="rId6"/>
    <p:sldId id="262" r:id="rId7"/>
  </p:sldIdLst>
  <p:sldSz cx="11704638" cy="65833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74">
          <p15:clr>
            <a:srgbClr val="A4A3A4"/>
          </p15:clr>
        </p15:guide>
        <p15:guide id="2" pos="36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FA0"/>
    <a:srgbClr val="33278D"/>
    <a:srgbClr val="3945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708" y="66"/>
      </p:cViewPr>
      <p:guideLst>
        <p:guide orient="horz" pos="2074"/>
        <p:guide pos="368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2F6098-AACB-504E-9874-3E48767D6774}" type="datetimeFigureOut">
              <a:rPr lang="en-US" smtClean="0"/>
              <a:t>6/12/2014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6F42B0-7792-B348-88D8-E6D66BF83A6B}" type="slidenum">
              <a:rPr lang="en-US" smtClean="0"/>
              <a:t>‹#›</a:t>
            </a:fld>
            <a:endParaRPr lang="en-US"/>
          </a:p>
        </p:txBody>
      </p:sp>
    </p:spTree>
    <p:extLst>
      <p:ext uri="{BB962C8B-B14F-4D97-AF65-F5344CB8AC3E}">
        <p14:creationId xmlns:p14="http://schemas.microsoft.com/office/powerpoint/2010/main" val="22322812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3F4BE0-CB90-F043-A673-481FCA3F6E7A}" type="datetimeFigureOut">
              <a:rPr lang="en-US" smtClean="0"/>
              <a:t>6/12/2014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45961E-0D7F-8C44-BD11-71055E07EDD2}" type="slidenum">
              <a:rPr lang="en-US" smtClean="0"/>
              <a:t>‹#›</a:t>
            </a:fld>
            <a:endParaRPr lang="en-US"/>
          </a:p>
        </p:txBody>
      </p:sp>
    </p:spTree>
    <p:extLst>
      <p:ext uri="{BB962C8B-B14F-4D97-AF65-F5344CB8AC3E}">
        <p14:creationId xmlns:p14="http://schemas.microsoft.com/office/powerpoint/2010/main" val="247494755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7848" y="2045110"/>
            <a:ext cx="9948942" cy="1411156"/>
          </a:xfrm>
        </p:spPr>
        <p:txBody>
          <a:bodyPr/>
          <a:lstStyle/>
          <a:p>
            <a:r>
              <a:rPr lang="tr-TR" smtClean="0"/>
              <a:t>Click to edit Master title style</a:t>
            </a:r>
            <a:endParaRPr lang="en-US"/>
          </a:p>
        </p:txBody>
      </p:sp>
      <p:sp>
        <p:nvSpPr>
          <p:cNvPr id="3" name="Subtitle 2"/>
          <p:cNvSpPr>
            <a:spLocks noGrp="1"/>
          </p:cNvSpPr>
          <p:nvPr>
            <p:ph type="subTitle" idx="1"/>
          </p:nvPr>
        </p:nvSpPr>
        <p:spPr>
          <a:xfrm>
            <a:off x="1755696" y="3730572"/>
            <a:ext cx="8193247" cy="168241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84E948E0-BCD8-D848-9346-BC1BDABB4771}" type="datetime1">
              <a:rPr lang="en-US" smtClean="0"/>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D76F2-8F7A-0446-97E7-A0082C0A3BA5}" type="slidenum">
              <a:rPr lang="en-US" smtClean="0"/>
              <a:t>‹#›</a:t>
            </a:fld>
            <a:endParaRPr lang="en-US"/>
          </a:p>
        </p:txBody>
      </p:sp>
    </p:spTree>
    <p:extLst>
      <p:ext uri="{BB962C8B-B14F-4D97-AF65-F5344CB8AC3E}">
        <p14:creationId xmlns:p14="http://schemas.microsoft.com/office/powerpoint/2010/main" val="268939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D90A673B-F890-EA42-928C-E9AE96912BDF}" type="datetime1">
              <a:rPr lang="en-US" smtClean="0"/>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D76F2-8F7A-0446-97E7-A0082C0A3BA5}" type="slidenum">
              <a:rPr lang="en-US" smtClean="0"/>
              <a:t>‹#›</a:t>
            </a:fld>
            <a:endParaRPr lang="en-US"/>
          </a:p>
        </p:txBody>
      </p:sp>
    </p:spTree>
    <p:extLst>
      <p:ext uri="{BB962C8B-B14F-4D97-AF65-F5344CB8AC3E}">
        <p14:creationId xmlns:p14="http://schemas.microsoft.com/office/powerpoint/2010/main" val="3424255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63368" y="252972"/>
            <a:ext cx="3369148" cy="5391652"/>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749830" y="252972"/>
            <a:ext cx="9918461" cy="5391652"/>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D10EA95E-2A56-3041-A67F-B85F125DEDFF}" type="datetime1">
              <a:rPr lang="en-US" smtClean="0"/>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D76F2-8F7A-0446-97E7-A0082C0A3BA5}" type="slidenum">
              <a:rPr lang="en-US" smtClean="0"/>
              <a:t>‹#›</a:t>
            </a:fld>
            <a:endParaRPr lang="en-US"/>
          </a:p>
        </p:txBody>
      </p:sp>
    </p:spTree>
    <p:extLst>
      <p:ext uri="{BB962C8B-B14F-4D97-AF65-F5344CB8AC3E}">
        <p14:creationId xmlns:p14="http://schemas.microsoft.com/office/powerpoint/2010/main" val="2736229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6E642E16-58FB-A54C-8CC9-0C77E6817C59}" type="datetime1">
              <a:rPr lang="en-US" smtClean="0"/>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D76F2-8F7A-0446-97E7-A0082C0A3BA5}" type="slidenum">
              <a:rPr lang="en-US" smtClean="0"/>
              <a:t>‹#›</a:t>
            </a:fld>
            <a:endParaRPr lang="en-US"/>
          </a:p>
        </p:txBody>
      </p:sp>
    </p:spTree>
    <p:extLst>
      <p:ext uri="{BB962C8B-B14F-4D97-AF65-F5344CB8AC3E}">
        <p14:creationId xmlns:p14="http://schemas.microsoft.com/office/powerpoint/2010/main" val="1629054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4586" y="4230421"/>
            <a:ext cx="9948942" cy="1307529"/>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924586" y="2790311"/>
            <a:ext cx="9948942" cy="144011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1CF66384-D8A1-B44B-B2C9-08B85F57C294}" type="datetime1">
              <a:rPr lang="en-US" smtClean="0"/>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D76F2-8F7A-0446-97E7-A0082C0A3BA5}" type="slidenum">
              <a:rPr lang="en-US" smtClean="0"/>
              <a:t>‹#›</a:t>
            </a:fld>
            <a:endParaRPr lang="en-US"/>
          </a:p>
        </p:txBody>
      </p:sp>
    </p:spTree>
    <p:extLst>
      <p:ext uri="{BB962C8B-B14F-4D97-AF65-F5344CB8AC3E}">
        <p14:creationId xmlns:p14="http://schemas.microsoft.com/office/powerpoint/2010/main" val="3250424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749830" y="1475161"/>
            <a:ext cx="6642788" cy="4169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7587695" y="1475161"/>
            <a:ext cx="6644821" cy="4169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2C063345-4ECE-F247-9812-A9DF026789CB}" type="datetime1">
              <a:rPr lang="en-US" smtClean="0"/>
              <a:t>6/12/2014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D76F2-8F7A-0446-97E7-A0082C0A3BA5}" type="slidenum">
              <a:rPr lang="en-US" smtClean="0"/>
              <a:t>‹#›</a:t>
            </a:fld>
            <a:endParaRPr lang="en-US"/>
          </a:p>
        </p:txBody>
      </p:sp>
    </p:spTree>
    <p:extLst>
      <p:ext uri="{BB962C8B-B14F-4D97-AF65-F5344CB8AC3E}">
        <p14:creationId xmlns:p14="http://schemas.microsoft.com/office/powerpoint/2010/main" val="4033269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5232" y="263640"/>
            <a:ext cx="10534174" cy="1097227"/>
          </a:xfrm>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585232" y="1473637"/>
            <a:ext cx="5171581" cy="61414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585232" y="2087779"/>
            <a:ext cx="5171581" cy="37930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5945794" y="1473637"/>
            <a:ext cx="5173613" cy="61414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5945794" y="2087779"/>
            <a:ext cx="5173613" cy="37930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9815187E-01ED-2A4E-9DCA-10C6D58F8B46}" type="datetime1">
              <a:rPr lang="en-US" smtClean="0"/>
              <a:t>6/12/2014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2D76F2-8F7A-0446-97E7-A0082C0A3BA5}" type="slidenum">
              <a:rPr lang="en-US" smtClean="0"/>
              <a:t>‹#›</a:t>
            </a:fld>
            <a:endParaRPr lang="en-US"/>
          </a:p>
        </p:txBody>
      </p:sp>
    </p:spTree>
    <p:extLst>
      <p:ext uri="{BB962C8B-B14F-4D97-AF65-F5344CB8AC3E}">
        <p14:creationId xmlns:p14="http://schemas.microsoft.com/office/powerpoint/2010/main" val="307971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1302B7F2-2296-F440-BE0C-E11D8AF13ADB}" type="datetime1">
              <a:rPr lang="en-US" smtClean="0"/>
              <a:t>6/12/2014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2D76F2-8F7A-0446-97E7-A0082C0A3BA5}" type="slidenum">
              <a:rPr lang="en-US" smtClean="0"/>
              <a:t>‹#›</a:t>
            </a:fld>
            <a:endParaRPr lang="en-US"/>
          </a:p>
        </p:txBody>
      </p:sp>
    </p:spTree>
    <p:extLst>
      <p:ext uri="{BB962C8B-B14F-4D97-AF65-F5344CB8AC3E}">
        <p14:creationId xmlns:p14="http://schemas.microsoft.com/office/powerpoint/2010/main" val="430153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2613B-3736-8F47-83A9-AAFF3522F27C}" type="datetime1">
              <a:rPr lang="en-US" smtClean="0"/>
              <a:t>6/12/2014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2D76F2-8F7A-0446-97E7-A0082C0A3BA5}" type="slidenum">
              <a:rPr lang="en-US" smtClean="0"/>
              <a:t>‹#›</a:t>
            </a:fld>
            <a:endParaRPr lang="en-US"/>
          </a:p>
        </p:txBody>
      </p:sp>
    </p:spTree>
    <p:extLst>
      <p:ext uri="{BB962C8B-B14F-4D97-AF65-F5344CB8AC3E}">
        <p14:creationId xmlns:p14="http://schemas.microsoft.com/office/powerpoint/2010/main" val="3234323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5233" y="262116"/>
            <a:ext cx="3850745" cy="1115514"/>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4576188" y="262116"/>
            <a:ext cx="6543218" cy="56187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585233" y="1377630"/>
            <a:ext cx="3850745" cy="45032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A7C89BD1-C537-D044-B3FA-322ABD3A81B2}" type="datetime1">
              <a:rPr lang="en-US" smtClean="0"/>
              <a:t>6/12/2014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D76F2-8F7A-0446-97E7-A0082C0A3BA5}" type="slidenum">
              <a:rPr lang="en-US" smtClean="0"/>
              <a:t>‹#›</a:t>
            </a:fld>
            <a:endParaRPr lang="en-US"/>
          </a:p>
        </p:txBody>
      </p:sp>
    </p:spTree>
    <p:extLst>
      <p:ext uri="{BB962C8B-B14F-4D97-AF65-F5344CB8AC3E}">
        <p14:creationId xmlns:p14="http://schemas.microsoft.com/office/powerpoint/2010/main" val="32875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94191" y="4608354"/>
            <a:ext cx="7022783" cy="544042"/>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2294191" y="588236"/>
            <a:ext cx="7022783" cy="39500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294191" y="5152397"/>
            <a:ext cx="7022783" cy="7726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65413171-1C94-9747-91F7-61E8E01D27AC}" type="datetime1">
              <a:rPr lang="en-US" smtClean="0"/>
              <a:t>6/12/2014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D76F2-8F7A-0446-97E7-A0082C0A3BA5}" type="slidenum">
              <a:rPr lang="en-US" smtClean="0"/>
              <a:t>‹#›</a:t>
            </a:fld>
            <a:endParaRPr lang="en-US"/>
          </a:p>
        </p:txBody>
      </p:sp>
    </p:spTree>
    <p:extLst>
      <p:ext uri="{BB962C8B-B14F-4D97-AF65-F5344CB8AC3E}">
        <p14:creationId xmlns:p14="http://schemas.microsoft.com/office/powerpoint/2010/main" val="1075642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5232" y="263640"/>
            <a:ext cx="10534174" cy="1097227"/>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585232" y="1536119"/>
            <a:ext cx="10534174" cy="4344715"/>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585232" y="6101803"/>
            <a:ext cx="2731082" cy="350503"/>
          </a:xfrm>
          <a:prstGeom prst="rect">
            <a:avLst/>
          </a:prstGeom>
        </p:spPr>
        <p:txBody>
          <a:bodyPr vert="horz" lIns="91440" tIns="45720" rIns="91440" bIns="45720" rtlCol="0" anchor="ctr"/>
          <a:lstStyle>
            <a:lvl1pPr algn="l">
              <a:defRPr sz="1200">
                <a:solidFill>
                  <a:schemeClr val="tx1">
                    <a:tint val="75000"/>
                  </a:schemeClr>
                </a:solidFill>
              </a:defRPr>
            </a:lvl1pPr>
          </a:lstStyle>
          <a:p>
            <a:fld id="{F5977519-EF7C-BA4F-8808-ED5CFC9AF7E3}" type="datetime1">
              <a:rPr lang="en-US" smtClean="0"/>
              <a:t>6/12/2014</a:t>
            </a:fld>
            <a:endParaRPr lang="en-US"/>
          </a:p>
        </p:txBody>
      </p:sp>
      <p:sp>
        <p:nvSpPr>
          <p:cNvPr id="5" name="Footer Placeholder 4"/>
          <p:cNvSpPr>
            <a:spLocks noGrp="1"/>
          </p:cNvSpPr>
          <p:nvPr>
            <p:ph type="ftr" sz="quarter" idx="3"/>
          </p:nvPr>
        </p:nvSpPr>
        <p:spPr>
          <a:xfrm>
            <a:off x="3999085" y="6101803"/>
            <a:ext cx="3706469" cy="3505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88324" y="6101803"/>
            <a:ext cx="2731082" cy="350503"/>
          </a:xfrm>
          <a:prstGeom prst="rect">
            <a:avLst/>
          </a:prstGeom>
        </p:spPr>
        <p:txBody>
          <a:bodyPr vert="horz" lIns="91440" tIns="45720" rIns="91440" bIns="45720" rtlCol="0" anchor="ctr"/>
          <a:lstStyle>
            <a:lvl1pPr algn="r">
              <a:defRPr sz="1200">
                <a:solidFill>
                  <a:schemeClr val="tx1">
                    <a:tint val="75000"/>
                  </a:schemeClr>
                </a:solidFill>
              </a:defRPr>
            </a:lvl1pPr>
          </a:lstStyle>
          <a:p>
            <a:fld id="{902D76F2-8F7A-0446-97E7-A0082C0A3BA5}" type="slidenum">
              <a:rPr lang="en-US" smtClean="0"/>
              <a:t>‹#›</a:t>
            </a:fld>
            <a:endParaRPr lang="en-US"/>
          </a:p>
        </p:txBody>
      </p:sp>
    </p:spTree>
    <p:extLst>
      <p:ext uri="{BB962C8B-B14F-4D97-AF65-F5344CB8AC3E}">
        <p14:creationId xmlns:p14="http://schemas.microsoft.com/office/powerpoint/2010/main" val="1401281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mescidi-nebev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82232"/>
            <a:ext cx="11704638" cy="5849049"/>
          </a:xfrm>
          <a:prstGeom prst="rect">
            <a:avLst/>
          </a:prstGeom>
        </p:spPr>
      </p:pic>
      <p:pic>
        <p:nvPicPr>
          <p:cNvPr id="4" name="Picture 3" descr="arrow.png">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0595191" y="6162736"/>
            <a:ext cx="251834" cy="251834"/>
          </a:xfrm>
          <a:prstGeom prst="rect">
            <a:avLst/>
          </a:prstGeom>
        </p:spPr>
      </p:pic>
      <p:pic>
        <p:nvPicPr>
          <p:cNvPr id="5" name="Picture 4" descr="arrow.png">
            <a:hlinkClick r:id="" action="ppaction://hlinkshowjump?jump=previous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5277" y="6162735"/>
            <a:ext cx="251835" cy="251835"/>
          </a:xfrm>
          <a:prstGeom prst="rect">
            <a:avLst/>
          </a:prstGeom>
        </p:spPr>
      </p:pic>
      <p:sp>
        <p:nvSpPr>
          <p:cNvPr id="2" name="Slide Number Placeholder 1"/>
          <p:cNvSpPr>
            <a:spLocks noGrp="1"/>
          </p:cNvSpPr>
          <p:nvPr>
            <p:ph type="sldNum" sz="quarter" idx="12"/>
          </p:nvPr>
        </p:nvSpPr>
        <p:spPr/>
        <p:txBody>
          <a:bodyPr/>
          <a:lstStyle/>
          <a:p>
            <a:fld id="{902D76F2-8F7A-0446-97E7-A0082C0A3BA5}" type="slidenum">
              <a:rPr lang="en-US" smtClean="0"/>
              <a:t>1</a:t>
            </a:fld>
            <a:endParaRPr lang="en-US"/>
          </a:p>
        </p:txBody>
      </p:sp>
      <p:sp>
        <p:nvSpPr>
          <p:cNvPr id="3" name="TextBox 2"/>
          <p:cNvSpPr txBox="1"/>
          <p:nvPr/>
        </p:nvSpPr>
        <p:spPr>
          <a:xfrm>
            <a:off x="3170849" y="129422"/>
            <a:ext cx="5375690" cy="369332"/>
          </a:xfrm>
          <a:prstGeom prst="rect">
            <a:avLst/>
          </a:prstGeom>
          <a:noFill/>
        </p:spPr>
        <p:txBody>
          <a:bodyPr wrap="none" rtlCol="0">
            <a:spAutoFit/>
          </a:bodyPr>
          <a:lstStyle/>
          <a:p>
            <a:r>
              <a:rPr lang="tr-TR" b="1" dirty="0" smtClean="0">
                <a:solidFill>
                  <a:schemeClr val="bg1"/>
                </a:solidFill>
                <a:latin typeface="Arial"/>
                <a:cs typeface="Arial"/>
              </a:rPr>
              <a:t>- Hz</a:t>
            </a:r>
            <a:r>
              <a:rPr lang="tr-TR" b="1" dirty="0">
                <a:solidFill>
                  <a:schemeClr val="bg1"/>
                </a:solidFill>
                <a:latin typeface="Arial"/>
                <a:cs typeface="Arial"/>
              </a:rPr>
              <a:t>. Muhammed (s.a.v.) İnsanlara Değer Verirdi</a:t>
            </a:r>
            <a:r>
              <a:rPr lang="en-US" dirty="0">
                <a:solidFill>
                  <a:schemeClr val="bg1"/>
                </a:solidFill>
                <a:latin typeface="Arial"/>
                <a:cs typeface="Arial"/>
              </a:rPr>
              <a:t> </a:t>
            </a:r>
          </a:p>
        </p:txBody>
      </p:sp>
      <p:sp>
        <p:nvSpPr>
          <p:cNvPr id="6" name="TextBox 5"/>
          <p:cNvSpPr txBox="1"/>
          <p:nvPr/>
        </p:nvSpPr>
        <p:spPr>
          <a:xfrm>
            <a:off x="263215" y="873602"/>
            <a:ext cx="9151672" cy="584775"/>
          </a:xfrm>
          <a:prstGeom prst="rect">
            <a:avLst/>
          </a:prstGeom>
          <a:noFill/>
        </p:spPr>
        <p:txBody>
          <a:bodyPr wrap="none" rtlCol="0">
            <a:spAutoFit/>
          </a:bodyPr>
          <a:lstStyle/>
          <a:p>
            <a:r>
              <a:rPr lang="tr-TR" sz="3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Hz. Muhammed (s.a.v.) İnsanlara Değer Verirdi</a:t>
            </a:r>
            <a:endParaRPr lang="en-US" sz="3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 name="TextBox 6"/>
          <p:cNvSpPr txBox="1"/>
          <p:nvPr/>
        </p:nvSpPr>
        <p:spPr>
          <a:xfrm>
            <a:off x="302412" y="1821823"/>
            <a:ext cx="7674922" cy="954107"/>
          </a:xfrm>
          <a:prstGeom prst="rect">
            <a:avLst/>
          </a:prstGeom>
          <a:noFill/>
        </p:spPr>
        <p:txBody>
          <a:bodyPr wrap="none" rtlCol="0">
            <a:spAutoFit/>
          </a:bodyPr>
          <a:lstStyle/>
          <a:p>
            <a:r>
              <a:rPr lang="tr-TR" sz="2800" b="1" dirty="0">
                <a:solidFill>
                  <a:schemeClr val="bg1"/>
                </a:solidFill>
                <a:latin typeface="Arial"/>
                <a:cs typeface="Arial"/>
              </a:rPr>
              <a:t>“ Ve şüphesiz sen yüce bir ahlak üzeresin.” </a:t>
            </a:r>
            <a:endParaRPr lang="tr-TR" sz="2800" b="1" dirty="0" smtClean="0">
              <a:solidFill>
                <a:schemeClr val="bg1"/>
              </a:solidFill>
              <a:latin typeface="Arial"/>
              <a:cs typeface="Arial"/>
            </a:endParaRPr>
          </a:p>
          <a:p>
            <a:r>
              <a:rPr lang="tr-TR" sz="2800" b="1" dirty="0">
                <a:solidFill>
                  <a:schemeClr val="bg1"/>
                </a:solidFill>
                <a:latin typeface="Arial"/>
                <a:cs typeface="Arial"/>
              </a:rPr>
              <a:t> </a:t>
            </a:r>
            <a:r>
              <a:rPr lang="tr-TR" sz="2800" b="1" dirty="0" smtClean="0">
                <a:solidFill>
                  <a:schemeClr val="bg1"/>
                </a:solidFill>
                <a:latin typeface="Arial"/>
                <a:cs typeface="Arial"/>
              </a:rPr>
              <a:t>                                      Kalem </a:t>
            </a:r>
            <a:r>
              <a:rPr lang="tr-TR" sz="2800" b="1" dirty="0">
                <a:solidFill>
                  <a:schemeClr val="bg1"/>
                </a:solidFill>
                <a:latin typeface="Arial"/>
                <a:cs typeface="Arial"/>
              </a:rPr>
              <a:t>Suresi 4. </a:t>
            </a:r>
            <a:r>
              <a:rPr lang="tr-TR" sz="2800" b="1" dirty="0" smtClean="0">
                <a:solidFill>
                  <a:schemeClr val="bg1"/>
                </a:solidFill>
                <a:latin typeface="Arial"/>
                <a:cs typeface="Arial"/>
              </a:rPr>
              <a:t>Ayet</a:t>
            </a:r>
            <a:endParaRPr lang="en-US" sz="2800" b="1" dirty="0">
              <a:solidFill>
                <a:schemeClr val="bg1"/>
              </a:solidFill>
              <a:latin typeface="Arial"/>
              <a:cs typeface="Arial"/>
            </a:endParaRPr>
          </a:p>
        </p:txBody>
      </p:sp>
    </p:spTree>
    <p:extLst>
      <p:ext uri="{BB962C8B-B14F-4D97-AF65-F5344CB8AC3E}">
        <p14:creationId xmlns:p14="http://schemas.microsoft.com/office/powerpoint/2010/main" val="2217689128"/>
      </p:ext>
    </p:extLst>
  </p:cSld>
  <p:clrMapOvr>
    <a:masterClrMapping/>
  </p:clrMapOvr>
  <mc:AlternateContent xmlns:mc="http://schemas.openxmlformats.org/markup-compatibility/2006">
    <mc:Choice xmlns:p14="http://schemas.microsoft.com/office/powerpoint/2010/main" Requires="p14">
      <p:transition spd="med" p14:dur="700" advTm="55795">
        <p:fade/>
      </p:transition>
    </mc:Choice>
    <mc:Fallback>
      <p:transition spd="med" advTm="55795">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descr="ravza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4625" y="1458377"/>
            <a:ext cx="6724447" cy="4460550"/>
          </a:xfrm>
          <a:prstGeom prst="rect">
            <a:avLst/>
          </a:prstGeom>
          <a:ln>
            <a:noFill/>
          </a:ln>
          <a:effectLst>
            <a:softEdge rad="127000"/>
          </a:effectLst>
        </p:spPr>
      </p:pic>
      <p:pic>
        <p:nvPicPr>
          <p:cNvPr id="4" name="Picture 3" descr="arrow.png">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0595191" y="6162736"/>
            <a:ext cx="251834" cy="251834"/>
          </a:xfrm>
          <a:prstGeom prst="rect">
            <a:avLst/>
          </a:prstGeom>
        </p:spPr>
      </p:pic>
      <p:pic>
        <p:nvPicPr>
          <p:cNvPr id="5" name="Picture 4" descr="arrow.png">
            <a:hlinkClick r:id="" action="ppaction://hlinkshowjump?jump=previous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5277" y="6162735"/>
            <a:ext cx="251835" cy="251835"/>
          </a:xfrm>
          <a:prstGeom prst="rect">
            <a:avLst/>
          </a:prstGeom>
        </p:spPr>
      </p:pic>
      <p:sp>
        <p:nvSpPr>
          <p:cNvPr id="2" name="Slide Number Placeholder 1"/>
          <p:cNvSpPr>
            <a:spLocks noGrp="1"/>
          </p:cNvSpPr>
          <p:nvPr>
            <p:ph type="sldNum" sz="quarter" idx="12"/>
          </p:nvPr>
        </p:nvSpPr>
        <p:spPr/>
        <p:txBody>
          <a:bodyPr/>
          <a:lstStyle/>
          <a:p>
            <a:fld id="{902D76F2-8F7A-0446-97E7-A0082C0A3BA5}" type="slidenum">
              <a:rPr lang="en-US" smtClean="0"/>
              <a:t>2</a:t>
            </a:fld>
            <a:endParaRPr lang="en-US"/>
          </a:p>
        </p:txBody>
      </p:sp>
      <p:sp>
        <p:nvSpPr>
          <p:cNvPr id="3" name="TextBox 2"/>
          <p:cNvSpPr txBox="1"/>
          <p:nvPr/>
        </p:nvSpPr>
        <p:spPr>
          <a:xfrm>
            <a:off x="3170849" y="129422"/>
            <a:ext cx="5375690" cy="369332"/>
          </a:xfrm>
          <a:prstGeom prst="rect">
            <a:avLst/>
          </a:prstGeom>
          <a:noFill/>
        </p:spPr>
        <p:txBody>
          <a:bodyPr wrap="none" rtlCol="0">
            <a:spAutoFit/>
          </a:bodyPr>
          <a:lstStyle/>
          <a:p>
            <a:r>
              <a:rPr lang="tr-TR" b="1" dirty="0" smtClean="0">
                <a:solidFill>
                  <a:schemeClr val="bg1"/>
                </a:solidFill>
                <a:latin typeface="Arial"/>
                <a:cs typeface="Arial"/>
              </a:rPr>
              <a:t>- Hz</a:t>
            </a:r>
            <a:r>
              <a:rPr lang="tr-TR" b="1" dirty="0">
                <a:solidFill>
                  <a:schemeClr val="bg1"/>
                </a:solidFill>
                <a:latin typeface="Arial"/>
                <a:cs typeface="Arial"/>
              </a:rPr>
              <a:t>. Muhammed (</a:t>
            </a:r>
            <a:r>
              <a:rPr lang="tr-TR" b="1" dirty="0" err="1">
                <a:solidFill>
                  <a:schemeClr val="bg1"/>
                </a:solidFill>
                <a:latin typeface="Arial"/>
                <a:cs typeface="Arial"/>
              </a:rPr>
              <a:t>s.a.v</a:t>
            </a:r>
            <a:r>
              <a:rPr lang="tr-TR" b="1" dirty="0">
                <a:solidFill>
                  <a:schemeClr val="bg1"/>
                </a:solidFill>
                <a:latin typeface="Arial"/>
                <a:cs typeface="Arial"/>
              </a:rPr>
              <a:t>.) İnsanlara Değer Verirdi</a:t>
            </a:r>
            <a:r>
              <a:rPr lang="en-US" dirty="0">
                <a:solidFill>
                  <a:schemeClr val="bg1"/>
                </a:solidFill>
                <a:latin typeface="Arial"/>
                <a:cs typeface="Arial"/>
              </a:rPr>
              <a:t> </a:t>
            </a:r>
          </a:p>
        </p:txBody>
      </p:sp>
      <p:sp>
        <p:nvSpPr>
          <p:cNvPr id="8" name="TextBox 7"/>
          <p:cNvSpPr txBox="1"/>
          <p:nvPr/>
        </p:nvSpPr>
        <p:spPr>
          <a:xfrm>
            <a:off x="260931" y="1639722"/>
            <a:ext cx="2953694" cy="461665"/>
          </a:xfrm>
          <a:prstGeom prst="rect">
            <a:avLst/>
          </a:prstGeom>
          <a:noFill/>
        </p:spPr>
        <p:txBody>
          <a:bodyPr wrap="none" rtlCol="0">
            <a:spAutoFit/>
          </a:bodyPr>
          <a:lstStyle/>
          <a:p>
            <a:r>
              <a:rPr lang="tr-TR" sz="2400" b="1" dirty="0">
                <a:solidFill>
                  <a:srgbClr val="FFFF00"/>
                </a:solidFill>
                <a:latin typeface="Arial" panose="020B0604020202020204" pitchFamily="34" charset="0"/>
                <a:cs typeface="Arial" panose="020B0604020202020204" pitchFamily="34" charset="0"/>
              </a:rPr>
              <a:t>Veda Hutbesinden</a:t>
            </a:r>
            <a:r>
              <a:rPr lang="tr-TR" sz="2400" b="1" dirty="0" smtClean="0">
                <a:solidFill>
                  <a:srgbClr val="FFFF00"/>
                </a:solidFill>
                <a:latin typeface="Arial" panose="020B0604020202020204" pitchFamily="34" charset="0"/>
                <a:cs typeface="Arial" panose="020B0604020202020204" pitchFamily="34" charset="0"/>
              </a:rPr>
              <a:t>;</a:t>
            </a:r>
            <a:endParaRPr lang="en-US" sz="2400" dirty="0">
              <a:solidFill>
                <a:srgbClr val="FFFF00"/>
              </a:solidFill>
              <a:latin typeface="Arial" panose="020B0604020202020204" pitchFamily="34" charset="0"/>
              <a:cs typeface="Arial" panose="020B0604020202020204" pitchFamily="34" charset="0"/>
            </a:endParaRPr>
          </a:p>
        </p:txBody>
      </p:sp>
      <p:sp>
        <p:nvSpPr>
          <p:cNvPr id="11" name="TextBox 5"/>
          <p:cNvSpPr txBox="1"/>
          <p:nvPr/>
        </p:nvSpPr>
        <p:spPr>
          <a:xfrm>
            <a:off x="260931" y="873602"/>
            <a:ext cx="9151672" cy="584775"/>
          </a:xfrm>
          <a:prstGeom prst="rect">
            <a:avLst/>
          </a:prstGeom>
          <a:noFill/>
        </p:spPr>
        <p:txBody>
          <a:bodyPr wrap="none" rtlCol="0">
            <a:spAutoFit/>
          </a:bodyPr>
          <a:lstStyle/>
          <a:p>
            <a:r>
              <a:rPr lang="tr-TR" sz="3200" b="1"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Hz. Muhammed (s.a.v.) İnsanlara Değer Verirdi</a:t>
            </a:r>
            <a:endParaRPr lang="en-US" sz="3200" b="1"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 name="Dikdörtgen 8"/>
          <p:cNvSpPr/>
          <p:nvPr/>
        </p:nvSpPr>
        <p:spPr>
          <a:xfrm>
            <a:off x="260931" y="2275226"/>
            <a:ext cx="5460599" cy="3046988"/>
          </a:xfrm>
          <a:prstGeom prst="rect">
            <a:avLst/>
          </a:prstGeom>
        </p:spPr>
        <p:txBody>
          <a:bodyPr wrap="square">
            <a:spAutoFit/>
          </a:bodyPr>
          <a:lstStyle/>
          <a:p>
            <a:r>
              <a:rPr lang="tr-TR" sz="2400" b="1" dirty="0">
                <a:latin typeface="Arial"/>
                <a:cs typeface="Arial"/>
              </a:rPr>
              <a:t>İnsanlar!</a:t>
            </a:r>
            <a:br>
              <a:rPr lang="tr-TR" sz="2400" b="1" dirty="0">
                <a:latin typeface="Arial"/>
                <a:cs typeface="Arial"/>
              </a:rPr>
            </a:br>
            <a:r>
              <a:rPr lang="tr-TR" sz="2400" b="1" dirty="0">
                <a:latin typeface="Arial"/>
                <a:cs typeface="Arial"/>
              </a:rPr>
              <a:t>“Bu günleriniz nasıl mukaddes bir gün, bu aylarınız nasıl mukaddes bir ay, bu şehriniz Mekke nasıl kutsal bir şehir ise, canlarınız, mallarınız, nâmusunuz ve şerefiniz de öylece mukaddestir (değerlidir) ve her türlü haddi aşmaktan korunmuştur.” </a:t>
            </a:r>
            <a:endParaRPr lang="en-US" sz="2400" b="1" dirty="0">
              <a:latin typeface="Arial"/>
              <a:cs typeface="Arial"/>
            </a:endParaRPr>
          </a:p>
        </p:txBody>
      </p:sp>
    </p:spTree>
    <p:extLst>
      <p:ext uri="{BB962C8B-B14F-4D97-AF65-F5344CB8AC3E}">
        <p14:creationId xmlns:p14="http://schemas.microsoft.com/office/powerpoint/2010/main" val="477655198"/>
      </p:ext>
    </p:extLst>
  </p:cSld>
  <p:clrMapOvr>
    <a:masterClrMapping/>
  </p:clrMapOvr>
  <mc:AlternateContent xmlns:mc="http://schemas.openxmlformats.org/markup-compatibility/2006">
    <mc:Choice xmlns:p14="http://schemas.microsoft.com/office/powerpoint/2010/main" Requires="p14">
      <p:transition spd="med" p14:dur="700" advTm="59814">
        <p:fade/>
      </p:transition>
    </mc:Choice>
    <mc:Fallback>
      <p:transition spd="med" advTm="59814">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ravza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2665" y="1458377"/>
            <a:ext cx="6724447" cy="4460550"/>
          </a:xfrm>
          <a:prstGeom prst="rect">
            <a:avLst/>
          </a:prstGeom>
          <a:ln>
            <a:noFill/>
          </a:ln>
          <a:effectLst>
            <a:softEdge rad="127000"/>
          </a:effectLst>
        </p:spPr>
      </p:pic>
      <p:pic>
        <p:nvPicPr>
          <p:cNvPr id="4" name="Picture 3" descr="arrow.png">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0595191" y="6162736"/>
            <a:ext cx="251834" cy="251834"/>
          </a:xfrm>
          <a:prstGeom prst="rect">
            <a:avLst/>
          </a:prstGeom>
        </p:spPr>
      </p:pic>
      <p:pic>
        <p:nvPicPr>
          <p:cNvPr id="5" name="Picture 4" descr="arrow.png">
            <a:hlinkClick r:id="" action="ppaction://hlinkshowjump?jump=previous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5277" y="6162735"/>
            <a:ext cx="251835" cy="251835"/>
          </a:xfrm>
          <a:prstGeom prst="rect">
            <a:avLst/>
          </a:prstGeom>
        </p:spPr>
      </p:pic>
      <p:sp>
        <p:nvSpPr>
          <p:cNvPr id="2" name="Slide Number Placeholder 1"/>
          <p:cNvSpPr>
            <a:spLocks noGrp="1"/>
          </p:cNvSpPr>
          <p:nvPr>
            <p:ph type="sldNum" sz="quarter" idx="12"/>
          </p:nvPr>
        </p:nvSpPr>
        <p:spPr/>
        <p:txBody>
          <a:bodyPr/>
          <a:lstStyle/>
          <a:p>
            <a:fld id="{902D76F2-8F7A-0446-97E7-A0082C0A3BA5}" type="slidenum">
              <a:rPr lang="en-US" smtClean="0"/>
              <a:t>3</a:t>
            </a:fld>
            <a:endParaRPr lang="en-US"/>
          </a:p>
        </p:txBody>
      </p:sp>
      <p:sp>
        <p:nvSpPr>
          <p:cNvPr id="3" name="TextBox 2"/>
          <p:cNvSpPr txBox="1"/>
          <p:nvPr/>
        </p:nvSpPr>
        <p:spPr>
          <a:xfrm>
            <a:off x="3170849" y="129422"/>
            <a:ext cx="5375690" cy="369332"/>
          </a:xfrm>
          <a:prstGeom prst="rect">
            <a:avLst/>
          </a:prstGeom>
          <a:noFill/>
        </p:spPr>
        <p:txBody>
          <a:bodyPr wrap="none" rtlCol="0">
            <a:spAutoFit/>
          </a:bodyPr>
          <a:lstStyle/>
          <a:p>
            <a:r>
              <a:rPr lang="tr-TR" b="1" dirty="0" smtClean="0">
                <a:solidFill>
                  <a:schemeClr val="bg1"/>
                </a:solidFill>
                <a:latin typeface="Arial"/>
                <a:cs typeface="Arial"/>
              </a:rPr>
              <a:t>- Hz</a:t>
            </a:r>
            <a:r>
              <a:rPr lang="tr-TR" b="1" dirty="0">
                <a:solidFill>
                  <a:schemeClr val="bg1"/>
                </a:solidFill>
                <a:latin typeface="Arial"/>
                <a:cs typeface="Arial"/>
              </a:rPr>
              <a:t>. Muhammed (</a:t>
            </a:r>
            <a:r>
              <a:rPr lang="tr-TR" b="1" dirty="0" err="1">
                <a:solidFill>
                  <a:schemeClr val="bg1"/>
                </a:solidFill>
                <a:latin typeface="Arial"/>
                <a:cs typeface="Arial"/>
              </a:rPr>
              <a:t>s.a.v</a:t>
            </a:r>
            <a:r>
              <a:rPr lang="tr-TR" b="1" dirty="0">
                <a:solidFill>
                  <a:schemeClr val="bg1"/>
                </a:solidFill>
                <a:latin typeface="Arial"/>
                <a:cs typeface="Arial"/>
              </a:rPr>
              <a:t>.) İnsanlara Değer Verirdi</a:t>
            </a:r>
            <a:r>
              <a:rPr lang="en-US" dirty="0">
                <a:solidFill>
                  <a:schemeClr val="bg1"/>
                </a:solidFill>
                <a:latin typeface="Arial"/>
                <a:cs typeface="Arial"/>
              </a:rPr>
              <a:t> </a:t>
            </a:r>
          </a:p>
        </p:txBody>
      </p:sp>
      <p:sp>
        <p:nvSpPr>
          <p:cNvPr id="9" name="TextBox 5"/>
          <p:cNvSpPr txBox="1"/>
          <p:nvPr/>
        </p:nvSpPr>
        <p:spPr>
          <a:xfrm>
            <a:off x="245086" y="873602"/>
            <a:ext cx="9151672" cy="584775"/>
          </a:xfrm>
          <a:prstGeom prst="rect">
            <a:avLst/>
          </a:prstGeom>
          <a:noFill/>
        </p:spPr>
        <p:txBody>
          <a:bodyPr wrap="none" rtlCol="0">
            <a:spAutoFit/>
          </a:bodyPr>
          <a:lstStyle/>
          <a:p>
            <a:r>
              <a:rPr lang="tr-TR" sz="3200" b="1"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Hz. Muhammed (s.a.v.) İnsanlara Değer Verirdi</a:t>
            </a:r>
            <a:endParaRPr lang="en-US" sz="3200" b="1"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0" name="Dikdörtgen 9"/>
          <p:cNvSpPr/>
          <p:nvPr/>
        </p:nvSpPr>
        <p:spPr>
          <a:xfrm>
            <a:off x="245086" y="1523236"/>
            <a:ext cx="6599851" cy="4081117"/>
          </a:xfrm>
          <a:prstGeom prst="rect">
            <a:avLst/>
          </a:prstGeom>
        </p:spPr>
        <p:txBody>
          <a:bodyPr wrap="square">
            <a:spAutoFit/>
          </a:bodyPr>
          <a:lstStyle/>
          <a:p>
            <a:pPr>
              <a:lnSpc>
                <a:spcPct val="120000"/>
              </a:lnSpc>
            </a:pPr>
            <a:r>
              <a:rPr lang="tr-TR" sz="2400" b="1" dirty="0">
                <a:solidFill>
                  <a:srgbClr val="FFFF00"/>
                </a:solidFill>
                <a:latin typeface="Arial"/>
                <a:cs typeface="Arial"/>
              </a:rPr>
              <a:t>Bir Hikâye</a:t>
            </a:r>
            <a:endParaRPr lang="en-US" sz="2400" b="1" dirty="0">
              <a:solidFill>
                <a:srgbClr val="FFFF00"/>
              </a:solidFill>
              <a:latin typeface="Arial"/>
              <a:cs typeface="Arial"/>
            </a:endParaRPr>
          </a:p>
          <a:p>
            <a:pPr>
              <a:lnSpc>
                <a:spcPct val="120000"/>
              </a:lnSpc>
            </a:pPr>
            <a:r>
              <a:rPr lang="tr-TR" sz="2400" b="1" dirty="0" err="1">
                <a:latin typeface="Arial"/>
                <a:cs typeface="Arial"/>
              </a:rPr>
              <a:t>Ebû</a:t>
            </a:r>
            <a:r>
              <a:rPr lang="tr-TR" sz="2400" b="1" dirty="0">
                <a:latin typeface="Arial"/>
                <a:cs typeface="Arial"/>
              </a:rPr>
              <a:t> Umeyr ismindeki küçük bir çocuğun, Nuğayr isminde çok sevdiği küçük bir serçe kuşu vardı. Bir gün kuş öldü ve çocuk bir hayli üzüldü. Efendimiz (s.a.v.), çocuğun evine giderek: “Ya Ebâ Umeyr! Mâ fealen nuğayr? Ey Ebu Umeyr! Serçecik ne yaptı?” diye sordu. Umeyr öldüğünü söyleyince; onu teselli etti ve acısına ortak oldu.</a:t>
            </a:r>
            <a:endParaRPr lang="en-US" sz="2400" b="1" dirty="0">
              <a:latin typeface="Arial"/>
              <a:cs typeface="Arial"/>
            </a:endParaRPr>
          </a:p>
        </p:txBody>
      </p:sp>
    </p:spTree>
    <p:extLst>
      <p:ext uri="{BB962C8B-B14F-4D97-AF65-F5344CB8AC3E}">
        <p14:creationId xmlns:p14="http://schemas.microsoft.com/office/powerpoint/2010/main" val="1075897777"/>
      </p:ext>
    </p:extLst>
  </p:cSld>
  <p:clrMapOvr>
    <a:masterClrMapping/>
  </p:clrMapOvr>
  <mc:AlternateContent xmlns:mc="http://schemas.openxmlformats.org/markup-compatibility/2006">
    <mc:Choice xmlns:p14="http://schemas.microsoft.com/office/powerpoint/2010/main" Requires="p14">
      <p:transition spd="med" p14:dur="700" advTm="49560">
        <p:fade/>
      </p:transition>
    </mc:Choice>
    <mc:Fallback>
      <p:transition spd="med" advTm="4956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ravza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1641" y="1409442"/>
            <a:ext cx="6682754" cy="4460550"/>
          </a:xfrm>
          <a:prstGeom prst="rect">
            <a:avLst/>
          </a:prstGeom>
          <a:ln>
            <a:noFill/>
          </a:ln>
          <a:effectLst>
            <a:softEdge rad="127000"/>
          </a:effectLst>
        </p:spPr>
      </p:pic>
      <p:pic>
        <p:nvPicPr>
          <p:cNvPr id="4" name="Picture 3" descr="arrow.png">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0595191" y="6162736"/>
            <a:ext cx="251834" cy="251834"/>
          </a:xfrm>
          <a:prstGeom prst="rect">
            <a:avLst/>
          </a:prstGeom>
        </p:spPr>
      </p:pic>
      <p:pic>
        <p:nvPicPr>
          <p:cNvPr id="5" name="Picture 4" descr="arrow.png">
            <a:hlinkClick r:id="" action="ppaction://hlinkshowjump?jump=previous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5277" y="6162735"/>
            <a:ext cx="251835" cy="251835"/>
          </a:xfrm>
          <a:prstGeom prst="rect">
            <a:avLst/>
          </a:prstGeom>
        </p:spPr>
      </p:pic>
      <p:sp>
        <p:nvSpPr>
          <p:cNvPr id="2" name="Slide Number Placeholder 1"/>
          <p:cNvSpPr>
            <a:spLocks noGrp="1"/>
          </p:cNvSpPr>
          <p:nvPr>
            <p:ph type="sldNum" sz="quarter" idx="12"/>
          </p:nvPr>
        </p:nvSpPr>
        <p:spPr/>
        <p:txBody>
          <a:bodyPr/>
          <a:lstStyle/>
          <a:p>
            <a:fld id="{902D76F2-8F7A-0446-97E7-A0082C0A3BA5}" type="slidenum">
              <a:rPr lang="en-US" smtClean="0"/>
              <a:t>4</a:t>
            </a:fld>
            <a:endParaRPr lang="en-US"/>
          </a:p>
        </p:txBody>
      </p:sp>
      <p:sp>
        <p:nvSpPr>
          <p:cNvPr id="3" name="TextBox 2"/>
          <p:cNvSpPr txBox="1"/>
          <p:nvPr/>
        </p:nvSpPr>
        <p:spPr>
          <a:xfrm>
            <a:off x="3170849" y="129422"/>
            <a:ext cx="5375690" cy="369332"/>
          </a:xfrm>
          <a:prstGeom prst="rect">
            <a:avLst/>
          </a:prstGeom>
          <a:noFill/>
        </p:spPr>
        <p:txBody>
          <a:bodyPr wrap="none" rtlCol="0">
            <a:spAutoFit/>
          </a:bodyPr>
          <a:lstStyle/>
          <a:p>
            <a:r>
              <a:rPr lang="tr-TR" b="1" dirty="0" smtClean="0">
                <a:solidFill>
                  <a:schemeClr val="bg1"/>
                </a:solidFill>
                <a:latin typeface="Arial"/>
                <a:cs typeface="Arial"/>
              </a:rPr>
              <a:t>- Hz</a:t>
            </a:r>
            <a:r>
              <a:rPr lang="tr-TR" b="1" dirty="0">
                <a:solidFill>
                  <a:schemeClr val="bg1"/>
                </a:solidFill>
                <a:latin typeface="Arial"/>
                <a:cs typeface="Arial"/>
              </a:rPr>
              <a:t>. Muhammed (</a:t>
            </a:r>
            <a:r>
              <a:rPr lang="tr-TR" b="1" dirty="0" err="1">
                <a:solidFill>
                  <a:schemeClr val="bg1"/>
                </a:solidFill>
                <a:latin typeface="Arial"/>
                <a:cs typeface="Arial"/>
              </a:rPr>
              <a:t>s.a.v</a:t>
            </a:r>
            <a:r>
              <a:rPr lang="tr-TR" b="1" dirty="0">
                <a:solidFill>
                  <a:schemeClr val="bg1"/>
                </a:solidFill>
                <a:latin typeface="Arial"/>
                <a:cs typeface="Arial"/>
              </a:rPr>
              <a:t>.) İnsanlara Değer Verirdi</a:t>
            </a:r>
            <a:r>
              <a:rPr lang="en-US" dirty="0">
                <a:solidFill>
                  <a:schemeClr val="bg1"/>
                </a:solidFill>
                <a:latin typeface="Arial"/>
                <a:cs typeface="Arial"/>
              </a:rPr>
              <a:t> </a:t>
            </a:r>
          </a:p>
        </p:txBody>
      </p:sp>
      <p:sp>
        <p:nvSpPr>
          <p:cNvPr id="9" name="TextBox 5"/>
          <p:cNvSpPr txBox="1"/>
          <p:nvPr/>
        </p:nvSpPr>
        <p:spPr>
          <a:xfrm>
            <a:off x="15018" y="950369"/>
            <a:ext cx="9151672" cy="584775"/>
          </a:xfrm>
          <a:prstGeom prst="rect">
            <a:avLst/>
          </a:prstGeom>
          <a:noFill/>
        </p:spPr>
        <p:txBody>
          <a:bodyPr wrap="none" rtlCol="0">
            <a:spAutoFit/>
          </a:bodyPr>
          <a:lstStyle/>
          <a:p>
            <a:r>
              <a:rPr lang="tr-TR" sz="3200" b="1"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Hz. Muhammed (s.a.v.) İnsanlara Değer Verirdi</a:t>
            </a:r>
            <a:endParaRPr lang="en-US" sz="3200" b="1"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0" name="Dikdörtgen 9"/>
          <p:cNvSpPr/>
          <p:nvPr/>
        </p:nvSpPr>
        <p:spPr>
          <a:xfrm>
            <a:off x="15019" y="1713361"/>
            <a:ext cx="7313244" cy="3637919"/>
          </a:xfrm>
          <a:prstGeom prst="rect">
            <a:avLst/>
          </a:prstGeom>
        </p:spPr>
        <p:txBody>
          <a:bodyPr wrap="square">
            <a:spAutoFit/>
          </a:bodyPr>
          <a:lstStyle/>
          <a:p>
            <a:pPr>
              <a:lnSpc>
                <a:spcPct val="120000"/>
              </a:lnSpc>
            </a:pPr>
            <a:r>
              <a:rPr lang="tr-TR" sz="2400" b="1" dirty="0">
                <a:latin typeface="Arial" panose="020B0604020202020204" pitchFamily="34" charset="0"/>
                <a:cs typeface="Arial" panose="020B0604020202020204" pitchFamily="34" charset="0"/>
              </a:rPr>
              <a:t>Peygamberimiz </a:t>
            </a:r>
            <a:r>
              <a:rPr lang="tr-TR" sz="2400" b="1" dirty="0">
                <a:latin typeface="Arial"/>
                <a:cs typeface="Arial"/>
              </a:rPr>
              <a:t>(s.a.v</a:t>
            </a:r>
            <a:r>
              <a:rPr lang="tr-TR" sz="2400" b="1" dirty="0" smtClean="0">
                <a:latin typeface="Arial"/>
                <a:cs typeface="Arial"/>
              </a:rPr>
              <a:t>.), gençlere </a:t>
            </a:r>
            <a:r>
              <a:rPr lang="tr-TR" sz="2400" b="1" dirty="0">
                <a:latin typeface="Arial"/>
                <a:cs typeface="Arial"/>
              </a:rPr>
              <a:t>olan güveni ve </a:t>
            </a:r>
            <a:endParaRPr lang="tr-TR" sz="2400" b="1" dirty="0" smtClean="0">
              <a:latin typeface="Arial"/>
              <a:cs typeface="Arial"/>
            </a:endParaRPr>
          </a:p>
          <a:p>
            <a:pPr>
              <a:lnSpc>
                <a:spcPct val="120000"/>
              </a:lnSpc>
            </a:pPr>
            <a:r>
              <a:rPr lang="tr-TR" sz="2400" b="1" dirty="0" smtClean="0">
                <a:latin typeface="Arial"/>
                <a:cs typeface="Arial"/>
              </a:rPr>
              <a:t>onlara </a:t>
            </a:r>
            <a:r>
              <a:rPr lang="tr-TR" sz="2400" b="1" dirty="0">
                <a:latin typeface="Arial"/>
                <a:cs typeface="Arial"/>
              </a:rPr>
              <a:t>verdiği değerden dolayı onları çok önemli görevlere getirdi. Daha yirmili yaşlarındaki Cafer, Habeşistan Kralı karşısında İslâm’ı savundu. </a:t>
            </a:r>
            <a:endParaRPr lang="tr-TR" sz="2400" b="1" dirty="0" smtClean="0">
              <a:latin typeface="Arial"/>
              <a:cs typeface="Arial"/>
            </a:endParaRPr>
          </a:p>
          <a:p>
            <a:pPr>
              <a:lnSpc>
                <a:spcPct val="120000"/>
              </a:lnSpc>
            </a:pPr>
            <a:r>
              <a:rPr lang="tr-TR" sz="2400" b="1" dirty="0" smtClean="0">
                <a:latin typeface="Arial"/>
                <a:cs typeface="Arial"/>
              </a:rPr>
              <a:t>Muâz </a:t>
            </a:r>
            <a:r>
              <a:rPr lang="tr-TR" sz="2400" b="1" dirty="0">
                <a:latin typeface="Arial"/>
                <a:cs typeface="Arial"/>
              </a:rPr>
              <a:t>b. Cebel, Yemen’e vali tayin edildi. </a:t>
            </a:r>
            <a:endParaRPr lang="tr-TR" sz="2400" b="1" dirty="0" smtClean="0">
              <a:latin typeface="Arial"/>
              <a:cs typeface="Arial"/>
            </a:endParaRPr>
          </a:p>
          <a:p>
            <a:pPr>
              <a:lnSpc>
                <a:spcPct val="120000"/>
              </a:lnSpc>
            </a:pPr>
            <a:r>
              <a:rPr lang="tr-TR" sz="2400" b="1" dirty="0" smtClean="0">
                <a:latin typeface="Arial"/>
                <a:cs typeface="Arial"/>
              </a:rPr>
              <a:t>Üsâme </a:t>
            </a:r>
            <a:r>
              <a:rPr lang="tr-TR" sz="2400" b="1" dirty="0">
                <a:latin typeface="Arial"/>
                <a:cs typeface="Arial"/>
              </a:rPr>
              <a:t>genç yaşta İslâm ordusuna kumandanlık etti. Zeyd b. Sâbit, Resulullah’ın vahiy kâtibi olma bahtiyarlığına erişti.</a:t>
            </a:r>
            <a:endParaRPr lang="en-US" sz="2400" dirty="0">
              <a:latin typeface="Arial"/>
              <a:cs typeface="Arial"/>
            </a:endParaRPr>
          </a:p>
        </p:txBody>
      </p:sp>
    </p:spTree>
    <p:extLst>
      <p:ext uri="{BB962C8B-B14F-4D97-AF65-F5344CB8AC3E}">
        <p14:creationId xmlns:p14="http://schemas.microsoft.com/office/powerpoint/2010/main" val="4265532209"/>
      </p:ext>
    </p:extLst>
  </p:cSld>
  <p:clrMapOvr>
    <a:masterClrMapping/>
  </p:clrMapOvr>
  <mc:AlternateContent xmlns:mc="http://schemas.openxmlformats.org/markup-compatibility/2006">
    <mc:Choice xmlns:p14="http://schemas.microsoft.com/office/powerpoint/2010/main" Requires="p14">
      <p:transition spd="med" p14:dur="700" advTm="98701">
        <p:fade/>
      </p:transition>
    </mc:Choice>
    <mc:Fallback>
      <p:transition spd="med" advTm="98701">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ravza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0830" y="1421909"/>
            <a:ext cx="6724447" cy="4460550"/>
          </a:xfrm>
          <a:prstGeom prst="rect">
            <a:avLst/>
          </a:prstGeom>
          <a:ln>
            <a:noFill/>
          </a:ln>
          <a:effectLst>
            <a:softEdge rad="127000"/>
          </a:effectLst>
        </p:spPr>
      </p:pic>
      <p:pic>
        <p:nvPicPr>
          <p:cNvPr id="4" name="Picture 3" descr="arrow.png">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0595191" y="6162736"/>
            <a:ext cx="251834" cy="251834"/>
          </a:xfrm>
          <a:prstGeom prst="rect">
            <a:avLst/>
          </a:prstGeom>
        </p:spPr>
      </p:pic>
      <p:pic>
        <p:nvPicPr>
          <p:cNvPr id="5" name="Picture 4" descr="arrow.png">
            <a:hlinkClick r:id="" action="ppaction://hlinkshowjump?jump=previous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5277" y="6162735"/>
            <a:ext cx="251835" cy="251835"/>
          </a:xfrm>
          <a:prstGeom prst="rect">
            <a:avLst/>
          </a:prstGeom>
        </p:spPr>
      </p:pic>
      <p:sp>
        <p:nvSpPr>
          <p:cNvPr id="2" name="Slide Number Placeholder 1"/>
          <p:cNvSpPr>
            <a:spLocks noGrp="1"/>
          </p:cNvSpPr>
          <p:nvPr>
            <p:ph type="sldNum" sz="quarter" idx="12"/>
          </p:nvPr>
        </p:nvSpPr>
        <p:spPr/>
        <p:txBody>
          <a:bodyPr/>
          <a:lstStyle/>
          <a:p>
            <a:fld id="{902D76F2-8F7A-0446-97E7-A0082C0A3BA5}" type="slidenum">
              <a:rPr lang="en-US" smtClean="0"/>
              <a:t>5</a:t>
            </a:fld>
            <a:endParaRPr lang="en-US"/>
          </a:p>
        </p:txBody>
      </p:sp>
      <p:sp>
        <p:nvSpPr>
          <p:cNvPr id="3" name="TextBox 2"/>
          <p:cNvSpPr txBox="1"/>
          <p:nvPr/>
        </p:nvSpPr>
        <p:spPr>
          <a:xfrm>
            <a:off x="3170849" y="129422"/>
            <a:ext cx="5375690" cy="369332"/>
          </a:xfrm>
          <a:prstGeom prst="rect">
            <a:avLst/>
          </a:prstGeom>
          <a:noFill/>
        </p:spPr>
        <p:txBody>
          <a:bodyPr wrap="none" rtlCol="0">
            <a:spAutoFit/>
          </a:bodyPr>
          <a:lstStyle/>
          <a:p>
            <a:r>
              <a:rPr lang="tr-TR" b="1" dirty="0" smtClean="0">
                <a:solidFill>
                  <a:schemeClr val="bg1"/>
                </a:solidFill>
                <a:latin typeface="Arial"/>
                <a:cs typeface="Arial"/>
              </a:rPr>
              <a:t>- Hz</a:t>
            </a:r>
            <a:r>
              <a:rPr lang="tr-TR" b="1" dirty="0">
                <a:solidFill>
                  <a:schemeClr val="bg1"/>
                </a:solidFill>
                <a:latin typeface="Arial"/>
                <a:cs typeface="Arial"/>
              </a:rPr>
              <a:t>. Muhammed (</a:t>
            </a:r>
            <a:r>
              <a:rPr lang="tr-TR" b="1" dirty="0" err="1">
                <a:solidFill>
                  <a:schemeClr val="bg1"/>
                </a:solidFill>
                <a:latin typeface="Arial"/>
                <a:cs typeface="Arial"/>
              </a:rPr>
              <a:t>s.a.v</a:t>
            </a:r>
            <a:r>
              <a:rPr lang="tr-TR" b="1" dirty="0">
                <a:solidFill>
                  <a:schemeClr val="bg1"/>
                </a:solidFill>
                <a:latin typeface="Arial"/>
                <a:cs typeface="Arial"/>
              </a:rPr>
              <a:t>.) İnsanlara Değer Verirdi</a:t>
            </a:r>
            <a:r>
              <a:rPr lang="en-US" dirty="0">
                <a:solidFill>
                  <a:schemeClr val="bg1"/>
                </a:solidFill>
                <a:latin typeface="Arial"/>
                <a:cs typeface="Arial"/>
              </a:rPr>
              <a:t> </a:t>
            </a:r>
          </a:p>
        </p:txBody>
      </p:sp>
      <p:sp>
        <p:nvSpPr>
          <p:cNvPr id="9" name="TextBox 5"/>
          <p:cNvSpPr txBox="1"/>
          <p:nvPr/>
        </p:nvSpPr>
        <p:spPr>
          <a:xfrm>
            <a:off x="263215" y="1043419"/>
            <a:ext cx="9151672" cy="584775"/>
          </a:xfrm>
          <a:prstGeom prst="rect">
            <a:avLst/>
          </a:prstGeom>
          <a:noFill/>
        </p:spPr>
        <p:txBody>
          <a:bodyPr wrap="none" rtlCol="0">
            <a:spAutoFit/>
          </a:bodyPr>
          <a:lstStyle/>
          <a:p>
            <a:r>
              <a:rPr lang="tr-TR" sz="3200" b="1"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Hz. Muhammed (s.a.v.) İnsanlara Değer Verirdi</a:t>
            </a:r>
            <a:endParaRPr lang="en-US" sz="3200" b="1"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0" name="Dikdörtgen 9"/>
          <p:cNvSpPr/>
          <p:nvPr/>
        </p:nvSpPr>
        <p:spPr>
          <a:xfrm>
            <a:off x="263215" y="1833225"/>
            <a:ext cx="5851525" cy="3637919"/>
          </a:xfrm>
          <a:prstGeom prst="rect">
            <a:avLst/>
          </a:prstGeom>
        </p:spPr>
        <p:txBody>
          <a:bodyPr>
            <a:spAutoFit/>
          </a:bodyPr>
          <a:lstStyle/>
          <a:p>
            <a:pPr>
              <a:lnSpc>
                <a:spcPct val="120000"/>
              </a:lnSpc>
            </a:pPr>
            <a:r>
              <a:rPr lang="tr-TR" sz="2400" b="1" dirty="0">
                <a:solidFill>
                  <a:srgbClr val="FFFF00"/>
                </a:solidFill>
                <a:latin typeface="Arial"/>
                <a:cs typeface="Arial"/>
              </a:rPr>
              <a:t>Bir Hikâye</a:t>
            </a:r>
            <a:endParaRPr lang="en-US" sz="2400" dirty="0">
              <a:solidFill>
                <a:srgbClr val="FFFF00"/>
              </a:solidFill>
              <a:latin typeface="Arial"/>
              <a:cs typeface="Arial"/>
            </a:endParaRPr>
          </a:p>
          <a:p>
            <a:pPr>
              <a:lnSpc>
                <a:spcPct val="120000"/>
              </a:lnSpc>
            </a:pPr>
            <a:r>
              <a:rPr lang="tr-TR" sz="2400" b="1" dirty="0">
                <a:latin typeface="Arial"/>
                <a:cs typeface="Arial"/>
              </a:rPr>
              <a:t>Mescidi Nebevi’yi süpüren yaşlı bir kadın vardı. Bir ara Resûlullah (s.a.v.) onu göremeyince nerede olduğunu sordu. “Öldü” dediler. Peygamberimiz: “Bana haber verseydiniz ya!” buyurdular. Ardından kadının mezarına giderek dua etti.</a:t>
            </a:r>
            <a:endParaRPr lang="en-US" sz="2400" dirty="0">
              <a:latin typeface="Arial"/>
              <a:cs typeface="Arial"/>
            </a:endParaRPr>
          </a:p>
        </p:txBody>
      </p:sp>
    </p:spTree>
    <p:extLst>
      <p:ext uri="{BB962C8B-B14F-4D97-AF65-F5344CB8AC3E}">
        <p14:creationId xmlns:p14="http://schemas.microsoft.com/office/powerpoint/2010/main" val="574927967"/>
      </p:ext>
    </p:extLst>
  </p:cSld>
  <p:clrMapOvr>
    <a:masterClrMapping/>
  </p:clrMapOvr>
  <mc:AlternateContent xmlns:mc="http://schemas.openxmlformats.org/markup-compatibility/2006">
    <mc:Choice xmlns:p14="http://schemas.microsoft.com/office/powerpoint/2010/main" Requires="p14">
      <p:transition spd="med" p14:dur="700" advTm="30608">
        <p:fade/>
      </p:transition>
    </mc:Choice>
    <mc:Fallback>
      <p:transition spd="med" advTm="30608">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7" descr="ravza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7010" y="1450630"/>
            <a:ext cx="7757877" cy="4460550"/>
          </a:xfrm>
          <a:prstGeom prst="rect">
            <a:avLst/>
          </a:prstGeom>
          <a:ln>
            <a:noFill/>
          </a:ln>
          <a:effectLst>
            <a:softEdge rad="127000"/>
          </a:effectLst>
        </p:spPr>
      </p:pic>
      <p:sp>
        <p:nvSpPr>
          <p:cNvPr id="11" name="Dikdörtgen 10"/>
          <p:cNvSpPr/>
          <p:nvPr/>
        </p:nvSpPr>
        <p:spPr>
          <a:xfrm>
            <a:off x="263214" y="1529008"/>
            <a:ext cx="6777665" cy="4154984"/>
          </a:xfrm>
          <a:prstGeom prst="rect">
            <a:avLst/>
          </a:prstGeom>
        </p:spPr>
        <p:txBody>
          <a:bodyPr wrap="square">
            <a:spAutoFit/>
          </a:bodyPr>
          <a:lstStyle/>
          <a:p>
            <a:r>
              <a:rPr lang="tr-TR" sz="2400" b="1" dirty="0" smtClean="0">
                <a:latin typeface="Arial"/>
                <a:cs typeface="Arial"/>
              </a:rPr>
              <a:t>Hz</a:t>
            </a:r>
            <a:r>
              <a:rPr lang="tr-TR" sz="2400" b="1" dirty="0">
                <a:latin typeface="Arial"/>
                <a:cs typeface="Arial"/>
              </a:rPr>
              <a:t>. Muhammed (s.a.v);</a:t>
            </a:r>
            <a:endParaRPr lang="en-US" sz="2400" dirty="0">
              <a:latin typeface="Arial"/>
              <a:cs typeface="Arial"/>
            </a:endParaRPr>
          </a:p>
          <a:p>
            <a:pPr marL="285750" lvl="0" indent="-285750">
              <a:buFont typeface="Arial"/>
              <a:buChar char="•"/>
            </a:pPr>
            <a:r>
              <a:rPr lang="tr-TR" sz="2400" b="1" dirty="0">
                <a:latin typeface="Arial"/>
                <a:cs typeface="Arial"/>
              </a:rPr>
              <a:t>çocuklara,</a:t>
            </a:r>
            <a:endParaRPr lang="en-US" sz="2400" dirty="0">
              <a:latin typeface="Arial"/>
              <a:cs typeface="Arial"/>
            </a:endParaRPr>
          </a:p>
          <a:p>
            <a:pPr marL="285750" lvl="0" indent="-285750">
              <a:buFont typeface="Arial"/>
              <a:buChar char="•"/>
            </a:pPr>
            <a:r>
              <a:rPr lang="tr-TR" sz="2400" b="1" dirty="0">
                <a:latin typeface="Arial"/>
                <a:cs typeface="Arial"/>
              </a:rPr>
              <a:t>gençlere,</a:t>
            </a:r>
            <a:endParaRPr lang="en-US" sz="2400" dirty="0">
              <a:latin typeface="Arial"/>
              <a:cs typeface="Arial"/>
            </a:endParaRPr>
          </a:p>
          <a:p>
            <a:pPr marL="285750" lvl="0" indent="-285750">
              <a:buFont typeface="Arial"/>
              <a:buChar char="•"/>
            </a:pPr>
            <a:r>
              <a:rPr lang="tr-TR" sz="2400" b="1" dirty="0">
                <a:latin typeface="Arial"/>
                <a:cs typeface="Arial"/>
              </a:rPr>
              <a:t>yaşlılara,</a:t>
            </a:r>
            <a:endParaRPr lang="en-US" sz="2400" dirty="0">
              <a:latin typeface="Arial"/>
              <a:cs typeface="Arial"/>
            </a:endParaRPr>
          </a:p>
          <a:p>
            <a:pPr marL="285750" lvl="0" indent="-285750">
              <a:buFont typeface="Arial"/>
              <a:buChar char="•"/>
            </a:pPr>
            <a:r>
              <a:rPr lang="tr-TR" sz="2400" b="1" dirty="0">
                <a:latin typeface="Arial"/>
                <a:cs typeface="Arial"/>
              </a:rPr>
              <a:t>kadınlara,</a:t>
            </a:r>
            <a:endParaRPr lang="en-US" sz="2400" dirty="0">
              <a:latin typeface="Arial"/>
              <a:cs typeface="Arial"/>
            </a:endParaRPr>
          </a:p>
          <a:p>
            <a:pPr marL="285750" lvl="0" indent="-285750">
              <a:buFont typeface="Arial"/>
              <a:buChar char="•"/>
            </a:pPr>
            <a:r>
              <a:rPr lang="tr-TR" sz="2400" b="1" dirty="0">
                <a:latin typeface="Arial"/>
                <a:cs typeface="Arial"/>
              </a:rPr>
              <a:t>erkeklere,</a:t>
            </a:r>
            <a:endParaRPr lang="en-US" sz="2400" dirty="0">
              <a:latin typeface="Arial"/>
              <a:cs typeface="Arial"/>
            </a:endParaRPr>
          </a:p>
          <a:p>
            <a:pPr marL="285750" lvl="0" indent="-285750">
              <a:buFont typeface="Arial"/>
              <a:buChar char="•"/>
            </a:pPr>
            <a:r>
              <a:rPr lang="tr-TR" sz="2400" b="1" dirty="0">
                <a:latin typeface="Arial"/>
                <a:cs typeface="Arial"/>
              </a:rPr>
              <a:t>annelere,</a:t>
            </a:r>
            <a:endParaRPr lang="en-US" sz="2400" dirty="0">
              <a:latin typeface="Arial"/>
              <a:cs typeface="Arial"/>
            </a:endParaRPr>
          </a:p>
          <a:p>
            <a:pPr marL="285750" lvl="0" indent="-285750">
              <a:buFont typeface="Arial"/>
              <a:buChar char="•"/>
            </a:pPr>
            <a:r>
              <a:rPr lang="tr-TR" sz="2400" b="1" dirty="0">
                <a:latin typeface="Arial"/>
                <a:cs typeface="Arial"/>
              </a:rPr>
              <a:t>babalara,</a:t>
            </a:r>
            <a:endParaRPr lang="en-US" sz="2400" dirty="0">
              <a:latin typeface="Arial"/>
              <a:cs typeface="Arial"/>
            </a:endParaRPr>
          </a:p>
          <a:p>
            <a:pPr marL="285750" lvl="0" indent="-285750">
              <a:buFont typeface="Arial"/>
              <a:buChar char="•"/>
            </a:pPr>
            <a:r>
              <a:rPr lang="tr-TR" sz="2400" b="1" dirty="0">
                <a:latin typeface="Arial"/>
                <a:cs typeface="Arial"/>
              </a:rPr>
              <a:t>engellilere, </a:t>
            </a:r>
            <a:r>
              <a:rPr lang="tr-TR" sz="2400" b="1" dirty="0" smtClean="0">
                <a:latin typeface="Arial"/>
                <a:cs typeface="Arial"/>
              </a:rPr>
              <a:t>kısacası </a:t>
            </a:r>
            <a:r>
              <a:rPr lang="tr-TR" sz="2400" b="1" dirty="0">
                <a:latin typeface="Arial"/>
                <a:cs typeface="Arial"/>
              </a:rPr>
              <a:t>toplumun her kesimine yüce ahlakının gereği olarak gerekli özeni göstermiş ve değeri vermiştir.</a:t>
            </a:r>
            <a:endParaRPr lang="en-US" sz="2400" dirty="0">
              <a:latin typeface="Arial"/>
              <a:cs typeface="Arial"/>
            </a:endParaRPr>
          </a:p>
        </p:txBody>
      </p:sp>
      <p:pic>
        <p:nvPicPr>
          <p:cNvPr id="4" name="Picture 3" descr="arrow.png">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0595191" y="6162736"/>
            <a:ext cx="251834" cy="251834"/>
          </a:xfrm>
          <a:prstGeom prst="rect">
            <a:avLst/>
          </a:prstGeom>
        </p:spPr>
      </p:pic>
      <p:pic>
        <p:nvPicPr>
          <p:cNvPr id="5" name="Picture 4" descr="arrow.png">
            <a:hlinkClick r:id="" action="ppaction://hlinkshowjump?jump=previous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5277" y="6162735"/>
            <a:ext cx="251835" cy="251835"/>
          </a:xfrm>
          <a:prstGeom prst="rect">
            <a:avLst/>
          </a:prstGeom>
        </p:spPr>
      </p:pic>
      <p:sp>
        <p:nvSpPr>
          <p:cNvPr id="2" name="Slide Number Placeholder 1"/>
          <p:cNvSpPr>
            <a:spLocks noGrp="1"/>
          </p:cNvSpPr>
          <p:nvPr>
            <p:ph type="sldNum" sz="quarter" idx="12"/>
          </p:nvPr>
        </p:nvSpPr>
        <p:spPr/>
        <p:txBody>
          <a:bodyPr/>
          <a:lstStyle/>
          <a:p>
            <a:fld id="{902D76F2-8F7A-0446-97E7-A0082C0A3BA5}" type="slidenum">
              <a:rPr lang="en-US" smtClean="0"/>
              <a:t>6</a:t>
            </a:fld>
            <a:endParaRPr lang="en-US"/>
          </a:p>
        </p:txBody>
      </p:sp>
      <p:sp>
        <p:nvSpPr>
          <p:cNvPr id="3" name="TextBox 2"/>
          <p:cNvSpPr txBox="1"/>
          <p:nvPr/>
        </p:nvSpPr>
        <p:spPr>
          <a:xfrm>
            <a:off x="3170849" y="129422"/>
            <a:ext cx="5375690" cy="369332"/>
          </a:xfrm>
          <a:prstGeom prst="rect">
            <a:avLst/>
          </a:prstGeom>
          <a:noFill/>
        </p:spPr>
        <p:txBody>
          <a:bodyPr wrap="none" rtlCol="0">
            <a:spAutoFit/>
          </a:bodyPr>
          <a:lstStyle/>
          <a:p>
            <a:r>
              <a:rPr lang="tr-TR" b="1" dirty="0" smtClean="0">
                <a:solidFill>
                  <a:schemeClr val="bg1"/>
                </a:solidFill>
                <a:latin typeface="Arial"/>
                <a:cs typeface="Arial"/>
              </a:rPr>
              <a:t>- Hz</a:t>
            </a:r>
            <a:r>
              <a:rPr lang="tr-TR" b="1" dirty="0">
                <a:solidFill>
                  <a:schemeClr val="bg1"/>
                </a:solidFill>
                <a:latin typeface="Arial"/>
                <a:cs typeface="Arial"/>
              </a:rPr>
              <a:t>. Muhammed (</a:t>
            </a:r>
            <a:r>
              <a:rPr lang="tr-TR" b="1" dirty="0" err="1">
                <a:solidFill>
                  <a:schemeClr val="bg1"/>
                </a:solidFill>
                <a:latin typeface="Arial"/>
                <a:cs typeface="Arial"/>
              </a:rPr>
              <a:t>s.a.v</a:t>
            </a:r>
            <a:r>
              <a:rPr lang="tr-TR" b="1" dirty="0">
                <a:solidFill>
                  <a:schemeClr val="bg1"/>
                </a:solidFill>
                <a:latin typeface="Arial"/>
                <a:cs typeface="Arial"/>
              </a:rPr>
              <a:t>.) İnsanlara Değer Verirdi</a:t>
            </a:r>
            <a:r>
              <a:rPr lang="en-US" dirty="0">
                <a:solidFill>
                  <a:schemeClr val="bg1"/>
                </a:solidFill>
                <a:latin typeface="Arial"/>
                <a:cs typeface="Arial"/>
              </a:rPr>
              <a:t> </a:t>
            </a:r>
          </a:p>
        </p:txBody>
      </p:sp>
      <p:sp>
        <p:nvSpPr>
          <p:cNvPr id="10" name="TextBox 5"/>
          <p:cNvSpPr txBox="1"/>
          <p:nvPr/>
        </p:nvSpPr>
        <p:spPr>
          <a:xfrm>
            <a:off x="263215" y="865855"/>
            <a:ext cx="9151672" cy="584775"/>
          </a:xfrm>
          <a:prstGeom prst="rect">
            <a:avLst/>
          </a:prstGeom>
          <a:noFill/>
        </p:spPr>
        <p:txBody>
          <a:bodyPr wrap="none" rtlCol="0">
            <a:spAutoFit/>
          </a:bodyPr>
          <a:lstStyle/>
          <a:p>
            <a:r>
              <a:rPr lang="tr-TR" sz="3200" b="1"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Hz. Muhammed (s.a.v.) İnsanlara Değer Verirdi</a:t>
            </a:r>
            <a:endParaRPr lang="en-US" sz="3200" b="1"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9021585"/>
      </p:ext>
    </p:extLst>
  </p:cSld>
  <p:clrMapOvr>
    <a:masterClrMapping/>
  </p:clrMapOvr>
  <mc:AlternateContent xmlns:mc="http://schemas.openxmlformats.org/markup-compatibility/2006">
    <mc:Choice xmlns:p14="http://schemas.microsoft.com/office/powerpoint/2010/main" Requires="p14">
      <p:transition spd="med" p14:dur="700" advTm="77899">
        <p:fade/>
      </p:transition>
    </mc:Choice>
    <mc:Fallback>
      <p:transition spd="med" advTm="77899">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156</TotalTime>
  <Words>349</Words>
  <Application>Microsoft Office PowerPoint</Application>
  <PresentationFormat>Özel</PresentationFormat>
  <Paragraphs>39</Paragraphs>
  <Slides>6</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6</vt:i4>
      </vt:variant>
    </vt:vector>
  </HeadingPairs>
  <TitlesOfParts>
    <vt:vector size="9" baseType="lpstr">
      <vt:lpstr>Arial</vt:lpstr>
      <vt:lpstr>Calibri</vt:lpstr>
      <vt:lpstr>Office Theme</vt:lpstr>
      <vt:lpstr>PowerPoint Sunusu</vt:lpstr>
      <vt:lpstr>PowerPoint Sunusu</vt:lpstr>
      <vt:lpstr>PowerPoint Sunusu</vt:lpstr>
      <vt:lpstr>PowerPoint Sunusu</vt:lpstr>
      <vt:lpstr>PowerPoint Sunusu</vt:lpstr>
      <vt:lpstr>PowerPoint Sunusu</vt:lpstr>
    </vt:vector>
  </TitlesOfParts>
  <Company>MEB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Tibet Oğuzoğlu</dc:creator>
  <cp:lastModifiedBy>Nurullah</cp:lastModifiedBy>
  <cp:revision>76</cp:revision>
  <dcterms:created xsi:type="dcterms:W3CDTF">2014-03-24T15:31:55Z</dcterms:created>
  <dcterms:modified xsi:type="dcterms:W3CDTF">2014-06-12T07:14:14Z</dcterms:modified>
</cp:coreProperties>
</file>