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96" r:id="rId2"/>
    <p:sldId id="569" r:id="rId3"/>
    <p:sldId id="615" r:id="rId4"/>
    <p:sldId id="616" r:id="rId5"/>
    <p:sldId id="618" r:id="rId6"/>
    <p:sldId id="617" r:id="rId7"/>
    <p:sldId id="619" r:id="rId8"/>
    <p:sldId id="620" r:id="rId9"/>
    <p:sldId id="621" r:id="rId10"/>
    <p:sldId id="599" r:id="rId11"/>
    <p:sldId id="622" r:id="rId12"/>
  </p:sldIdLst>
  <p:sldSz cx="11704638" cy="658336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C6"/>
    <a:srgbClr val="E1C436"/>
    <a:srgbClr val="25FF54"/>
    <a:srgbClr val="FFDB20"/>
    <a:srgbClr val="182C7F"/>
    <a:srgbClr val="4AB8FF"/>
    <a:srgbClr val="1098FF"/>
    <a:srgbClr val="0000B0"/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498" y="66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087B-AB65-284C-B08E-13CC99A526D5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B17F-07B5-724F-80C4-D9DF2454D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CC7E5-C8F0-1A47-8EEA-5AD665A1F6B3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BB83-79E8-704E-883B-3BFFFF9B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8A47-B69C-6341-B046-1136A4568278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ECF-0864-6D4D-8CC6-AEC941DFC373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3A9C-4F8A-7A4B-86BB-4314FA486444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14D9-CFEA-0241-897F-78F301B73F0A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4F93-129F-1F4D-AA72-E24732563CEE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07-18E9-D944-BFA8-4B28DAC29282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E9FE-0867-934F-A5DD-930AA25F658E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8DF9-9DF5-D349-AE4C-FCDD6DC6096E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86FE-920F-A14D-9657-3A7918A7B5FA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D21B-39B9-0B40-A863-47D2A1731759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A5F-C78E-FF4A-BB7B-164024A2E338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812D-BF62-3B4B-8E09-457EAA1C3F84}" type="datetime1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792311" y="2441089"/>
            <a:ext cx="93394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SIMPLE </a:t>
            </a:r>
            <a:r>
              <a:rPr lang="tr-TR" sz="32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PRESENT  TENSE </a:t>
            </a:r>
            <a:r>
              <a:rPr lang="en-US" sz="32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–</a:t>
            </a:r>
            <a:r>
              <a:rPr lang="tr-TR" sz="32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 QUESTION FORM</a:t>
            </a:r>
            <a:endParaRPr lang="tr-TR" sz="3600" b="1" dirty="0" smtClean="0">
              <a:ln w="1905"/>
              <a:solidFill>
                <a:srgbClr val="182C7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Myriad Pro"/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350689" y="3115794"/>
            <a:ext cx="6624637" cy="502548"/>
          </a:xfrm>
          <a:prstGeom prst="bentConnector3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0689" y="3353357"/>
            <a:ext cx="262258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83426" y="3837630"/>
            <a:ext cx="37919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4 Metin kutusu"/>
          <p:cNvSpPr txBox="1"/>
          <p:nvPr/>
        </p:nvSpPr>
        <p:spPr>
          <a:xfrm>
            <a:off x="190896" y="98260"/>
            <a:ext cx="772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SIMPLE PRESENT TENSE – QUESTION FORM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5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1349291" y="1612983"/>
            <a:ext cx="25514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                     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001813" y="715594"/>
            <a:ext cx="20028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182C7F"/>
                </a:solidFill>
              </a:rPr>
              <a:t>EXERCISES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1001813" y="1280579"/>
            <a:ext cx="3720388" cy="317520"/>
          </a:xfrm>
          <a:prstGeom prst="bentConnector3">
            <a:avLst/>
          </a:prstGeom>
          <a:ln w="28575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3952956" y="1489490"/>
            <a:ext cx="2593572" cy="183328"/>
          </a:xfrm>
          <a:prstGeom prst="bentConnector3">
            <a:avLst/>
          </a:prstGeom>
          <a:ln w="38100" cmpd="sng">
            <a:solidFill>
              <a:srgbClr val="182C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ikdörtgen 2"/>
          <p:cNvSpPr/>
          <p:nvPr/>
        </p:nvSpPr>
        <p:spPr>
          <a:xfrm>
            <a:off x="203068" y="1791099"/>
            <a:ext cx="818525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1 -  </a:t>
            </a:r>
            <a:r>
              <a:rPr lang="tr-TR" sz="2400" b="1" dirty="0" smtClean="0"/>
              <a:t>.............................. ?</a:t>
            </a:r>
            <a:endParaRPr lang="tr-TR" sz="2400" b="1" dirty="0"/>
          </a:p>
        </p:txBody>
      </p:sp>
      <p:sp>
        <p:nvSpPr>
          <p:cNvPr id="22" name="Dikdörtgen 2"/>
          <p:cNvSpPr/>
          <p:nvPr/>
        </p:nvSpPr>
        <p:spPr>
          <a:xfrm>
            <a:off x="203068" y="2765991"/>
            <a:ext cx="911873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2 -  </a:t>
            </a:r>
            <a:r>
              <a:rPr lang="tr-TR" sz="2400" b="1" dirty="0" smtClean="0"/>
              <a:t>..................................................... ?</a:t>
            </a:r>
            <a:endParaRPr lang="tr-TR" sz="2400" b="1" dirty="0"/>
          </a:p>
        </p:txBody>
      </p:sp>
      <p:sp>
        <p:nvSpPr>
          <p:cNvPr id="23" name="Dikdörtgen 2"/>
          <p:cNvSpPr/>
          <p:nvPr/>
        </p:nvSpPr>
        <p:spPr>
          <a:xfrm>
            <a:off x="203069" y="3755755"/>
            <a:ext cx="451913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3 -  </a:t>
            </a:r>
            <a:r>
              <a:rPr lang="tr-TR" sz="2400" b="1" dirty="0"/>
              <a:t>..............................</a:t>
            </a:r>
            <a:r>
              <a:rPr lang="tr-TR" sz="2400" b="1" dirty="0" smtClean="0"/>
              <a:t>..</a:t>
            </a:r>
            <a:r>
              <a:rPr lang="tr-TR" sz="2400" b="1" dirty="0"/>
              <a:t>....... ?</a:t>
            </a:r>
          </a:p>
          <a:p>
            <a:endParaRPr lang="tr-TR" sz="2400" b="1" dirty="0"/>
          </a:p>
        </p:txBody>
      </p:sp>
      <p:sp>
        <p:nvSpPr>
          <p:cNvPr id="31" name="Dikdörtgen 2"/>
          <p:cNvSpPr/>
          <p:nvPr/>
        </p:nvSpPr>
        <p:spPr>
          <a:xfrm>
            <a:off x="203069" y="4750811"/>
            <a:ext cx="858053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4 - </a:t>
            </a:r>
            <a:r>
              <a:rPr lang="tr-TR" sz="2400" b="1" dirty="0"/>
              <a:t>..............................................................</a:t>
            </a:r>
            <a:r>
              <a:rPr lang="tr-TR" sz="2400" b="1" dirty="0" smtClean="0"/>
              <a:t>... </a:t>
            </a:r>
            <a:r>
              <a:rPr lang="tr-TR" sz="2400" b="1" dirty="0"/>
              <a:t>?</a:t>
            </a:r>
          </a:p>
          <a:p>
            <a:endParaRPr lang="tr-TR" sz="2400" b="1" dirty="0"/>
          </a:p>
        </p:txBody>
      </p:sp>
      <p:sp>
        <p:nvSpPr>
          <p:cNvPr id="60" name="Rectangle 59"/>
          <p:cNvSpPr/>
          <p:nvPr/>
        </p:nvSpPr>
        <p:spPr>
          <a:xfrm>
            <a:off x="685156" y="1795646"/>
            <a:ext cx="2540644" cy="46981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21" name="Dikdörtgen 2"/>
          <p:cNvSpPr/>
          <p:nvPr/>
        </p:nvSpPr>
        <p:spPr>
          <a:xfrm>
            <a:off x="660078" y="1791152"/>
            <a:ext cx="353124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Where do you live</a:t>
            </a:r>
            <a:r>
              <a:rPr lang="tr-TR" sz="2400" b="1" dirty="0"/>
              <a:t> </a:t>
            </a:r>
            <a:r>
              <a:rPr lang="tr-TR" sz="2400" b="1" dirty="0" smtClean="0"/>
              <a:t> </a:t>
            </a:r>
            <a:endParaRPr lang="en-US" sz="2400" b="1" dirty="0"/>
          </a:p>
        </p:txBody>
      </p:sp>
      <p:sp>
        <p:nvSpPr>
          <p:cNvPr id="25" name="4 Metin kutusu"/>
          <p:cNvSpPr txBox="1"/>
          <p:nvPr/>
        </p:nvSpPr>
        <p:spPr>
          <a:xfrm>
            <a:off x="190896" y="98260"/>
            <a:ext cx="772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SIMPLE PRESENT TENSE – QUESTION FORM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6" name="Dikdörtgen 2"/>
          <p:cNvSpPr/>
          <p:nvPr/>
        </p:nvSpPr>
        <p:spPr>
          <a:xfrm>
            <a:off x="901890" y="2190026"/>
            <a:ext cx="242583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I live in Poland.</a:t>
            </a:r>
            <a:endParaRPr lang="tr-TR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660078" y="2757839"/>
            <a:ext cx="4419922" cy="46981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28" name="Dikdörtgen 2"/>
          <p:cNvSpPr/>
          <p:nvPr/>
        </p:nvSpPr>
        <p:spPr>
          <a:xfrm>
            <a:off x="635000" y="2753345"/>
            <a:ext cx="4546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What does she have for breakfast</a:t>
            </a:r>
            <a:r>
              <a:rPr lang="tr-TR" sz="2400" b="1" dirty="0"/>
              <a:t> </a:t>
            </a:r>
            <a:endParaRPr lang="en-US" sz="2400" b="1" dirty="0"/>
          </a:p>
        </p:txBody>
      </p:sp>
      <p:sp>
        <p:nvSpPr>
          <p:cNvPr id="29" name="Dikdörtgen 2"/>
          <p:cNvSpPr/>
          <p:nvPr/>
        </p:nvSpPr>
        <p:spPr>
          <a:xfrm>
            <a:off x="901890" y="3203019"/>
            <a:ext cx="618471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She has cheese, tomatoes, bread for breakfast.</a:t>
            </a:r>
            <a:endParaRPr lang="tr-TR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710234" y="3740884"/>
            <a:ext cx="3242722" cy="46981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36" name="Dikdörtgen 2"/>
          <p:cNvSpPr/>
          <p:nvPr/>
        </p:nvSpPr>
        <p:spPr>
          <a:xfrm>
            <a:off x="685156" y="3736390"/>
            <a:ext cx="4546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Does he like horse </a:t>
            </a:r>
            <a:r>
              <a:rPr lang="en-US" sz="2400" b="1" dirty="0" smtClean="0"/>
              <a:t>riding</a:t>
            </a:r>
            <a:endParaRPr lang="en-US" sz="2400" b="1" dirty="0"/>
          </a:p>
        </p:txBody>
      </p:sp>
      <p:sp>
        <p:nvSpPr>
          <p:cNvPr id="38" name="Dikdörtgen 2"/>
          <p:cNvSpPr/>
          <p:nvPr/>
        </p:nvSpPr>
        <p:spPr>
          <a:xfrm>
            <a:off x="901890" y="4198764"/>
            <a:ext cx="450895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No, he can’t stand horse riding.</a:t>
            </a:r>
            <a:endParaRPr lang="tr-TR" sz="2400" b="1" dirty="0"/>
          </a:p>
        </p:txBody>
      </p:sp>
      <p:sp>
        <p:nvSpPr>
          <p:cNvPr id="39" name="Rectangle 38"/>
          <p:cNvSpPr/>
          <p:nvPr/>
        </p:nvSpPr>
        <p:spPr>
          <a:xfrm>
            <a:off x="684512" y="4745547"/>
            <a:ext cx="5309888" cy="469817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40" name="Dikdörtgen 2"/>
          <p:cNvSpPr/>
          <p:nvPr/>
        </p:nvSpPr>
        <p:spPr>
          <a:xfrm>
            <a:off x="722934" y="4741053"/>
            <a:ext cx="527146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How often do you visit your grandfather</a:t>
            </a:r>
            <a:r>
              <a:rPr lang="tr-TR" sz="2400" b="1" dirty="0"/>
              <a:t> </a:t>
            </a:r>
            <a:endParaRPr lang="en-US" sz="2400" b="1" dirty="0"/>
          </a:p>
        </p:txBody>
      </p:sp>
      <p:sp>
        <p:nvSpPr>
          <p:cNvPr id="41" name="Dikdörtgen 2"/>
          <p:cNvSpPr/>
          <p:nvPr/>
        </p:nvSpPr>
        <p:spPr>
          <a:xfrm>
            <a:off x="901890" y="5203427"/>
            <a:ext cx="58681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We visit our grandfather three times a year.</a:t>
            </a:r>
            <a:r>
              <a:rPr lang="tr-T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053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  <p:bldP spid="37" grpId="1"/>
      <p:bldP spid="22" grpId="0"/>
      <p:bldP spid="23" grpId="0"/>
      <p:bldP spid="31" grpId="0"/>
      <p:bldP spid="60" grpId="0" animBg="1"/>
      <p:bldP spid="21" grpId="0"/>
      <p:bldP spid="26" grpId="0"/>
      <p:bldP spid="27" grpId="0" animBg="1"/>
      <p:bldP spid="28" grpId="0"/>
      <p:bldP spid="29" grpId="0"/>
      <p:bldP spid="30" grpId="0" animBg="1"/>
      <p:bldP spid="36" grpId="0"/>
      <p:bldP spid="38" grpId="0"/>
      <p:bldP spid="39" grpId="0" animBg="1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792311" y="2441089"/>
            <a:ext cx="93394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SIMPLE </a:t>
            </a:r>
            <a:r>
              <a:rPr lang="tr-TR" sz="32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PRESENT  TENSE </a:t>
            </a:r>
            <a:r>
              <a:rPr lang="en-US" sz="32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–</a:t>
            </a:r>
            <a:r>
              <a:rPr lang="tr-TR" sz="32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QUESTION FORM</a:t>
            </a:r>
            <a:endParaRPr lang="tr-TR" sz="3600" b="1" dirty="0" smtClean="0">
              <a:ln w="1905"/>
              <a:solidFill>
                <a:srgbClr val="182C7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Myriad Pro"/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350689" y="3115794"/>
            <a:ext cx="6624637" cy="502548"/>
          </a:xfrm>
          <a:prstGeom prst="bentConnector3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0689" y="3353357"/>
            <a:ext cx="262258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83426" y="3837630"/>
            <a:ext cx="37919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4 Metin kutusu"/>
          <p:cNvSpPr txBox="1"/>
          <p:nvPr/>
        </p:nvSpPr>
        <p:spPr>
          <a:xfrm>
            <a:off x="190896" y="98260"/>
            <a:ext cx="772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SIMPLE PRESENT TENSE – QUESTION FORM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50799" y="973588"/>
            <a:ext cx="3759029" cy="1710130"/>
          </a:xfrm>
          <a:prstGeom prst="wedgeEllipseCallout">
            <a:avLst>
              <a:gd name="adj1" fmla="val 30525"/>
              <a:gd name="adj2" fmla="val 89785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4 Metin kutusu"/>
          <p:cNvSpPr txBox="1"/>
          <p:nvPr/>
        </p:nvSpPr>
        <p:spPr>
          <a:xfrm>
            <a:off x="190896" y="98260"/>
            <a:ext cx="772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SIMPLE PRESENT TENSE – QUESTION FORM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588726" y="1834252"/>
            <a:ext cx="2777274" cy="1342902"/>
          </a:xfrm>
          <a:prstGeom prst="wedgeEllipseCallout">
            <a:avLst>
              <a:gd name="adj1" fmla="val -41409"/>
              <a:gd name="adj2" fmla="val 76844"/>
            </a:avLst>
          </a:prstGeom>
          <a:solidFill>
            <a:srgbClr val="DCE6F2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896" y="1403567"/>
            <a:ext cx="3529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Do you like scuba-diving?</a:t>
            </a:r>
            <a:endParaRPr lang="tr-TR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4904784" y="2057386"/>
            <a:ext cx="2550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 am crazy about scuba-diving.</a:t>
            </a:r>
            <a:endParaRPr lang="tr-TR" sz="2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09" y="3838056"/>
            <a:ext cx="2643614" cy="19638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9" y="2683718"/>
            <a:ext cx="2136910" cy="2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50799" y="973588"/>
            <a:ext cx="3759029" cy="1710130"/>
          </a:xfrm>
          <a:prstGeom prst="wedgeEllipseCallout">
            <a:avLst>
              <a:gd name="adj1" fmla="val 30525"/>
              <a:gd name="adj2" fmla="val 89785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4 Metin kutusu"/>
          <p:cNvSpPr txBox="1"/>
          <p:nvPr/>
        </p:nvSpPr>
        <p:spPr>
          <a:xfrm>
            <a:off x="190896" y="98260"/>
            <a:ext cx="772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SIMPLE PRESENT TENSE – QUESTION FORM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588726" y="1676400"/>
            <a:ext cx="3069374" cy="1500754"/>
          </a:xfrm>
          <a:prstGeom prst="wedgeEllipseCallout">
            <a:avLst>
              <a:gd name="adj1" fmla="val -41409"/>
              <a:gd name="adj2" fmla="val 76844"/>
            </a:avLst>
          </a:prstGeom>
          <a:solidFill>
            <a:srgbClr val="DCE6F2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896" y="1403567"/>
            <a:ext cx="3529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Does he </a:t>
            </a:r>
            <a:r>
              <a:rPr lang="en-US" sz="2400" b="1" dirty="0" smtClean="0"/>
              <a:t>read </a:t>
            </a:r>
            <a:r>
              <a:rPr lang="en-US" sz="2400" b="1" dirty="0"/>
              <a:t>a book every night?</a:t>
            </a:r>
            <a:endParaRPr lang="tr-TR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5044484" y="1828786"/>
            <a:ext cx="255011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No, he doesn’t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He </a:t>
            </a:r>
            <a:r>
              <a:rPr lang="en-US" sz="2400" b="1" dirty="0"/>
              <a:t>seldom reads a book.</a:t>
            </a:r>
            <a:r>
              <a:rPr lang="tr-TR" sz="2400" b="1" dirty="0"/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09" y="3838056"/>
            <a:ext cx="2643614" cy="19638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8" y="2872354"/>
            <a:ext cx="1993158" cy="23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50799" y="973588"/>
            <a:ext cx="3759029" cy="1710130"/>
          </a:xfrm>
          <a:prstGeom prst="wedgeEllipseCallout">
            <a:avLst>
              <a:gd name="adj1" fmla="val 30525"/>
              <a:gd name="adj2" fmla="val 89785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4 Metin kutusu"/>
          <p:cNvSpPr txBox="1"/>
          <p:nvPr/>
        </p:nvSpPr>
        <p:spPr>
          <a:xfrm>
            <a:off x="190896" y="98260"/>
            <a:ext cx="772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SIMPLE PRESENT TENSE – QUESTION FORM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588726" y="1676400"/>
            <a:ext cx="3069374" cy="1500754"/>
          </a:xfrm>
          <a:prstGeom prst="wedgeEllipseCallout">
            <a:avLst>
              <a:gd name="adj1" fmla="val -41409"/>
              <a:gd name="adj2" fmla="val 76844"/>
            </a:avLst>
          </a:prstGeom>
          <a:solidFill>
            <a:srgbClr val="DCE6F2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896" y="1403567"/>
            <a:ext cx="3529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What time does Taylor get up?</a:t>
            </a:r>
            <a:endParaRPr lang="tr-TR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5044484" y="2057386"/>
            <a:ext cx="2550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She gets up at 8 o’clock.</a:t>
            </a:r>
            <a:endParaRPr lang="tr-TR" sz="2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09" y="3838056"/>
            <a:ext cx="2643614" cy="1963827"/>
          </a:xfrm>
          <a:prstGeom prst="rect">
            <a:avLst/>
          </a:prstGeom>
        </p:spPr>
      </p:pic>
      <p:pic>
        <p:nvPicPr>
          <p:cNvPr id="12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127">
            <a:off x="127395" y="2234564"/>
            <a:ext cx="2138169" cy="26901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3" y="3126394"/>
            <a:ext cx="1844736" cy="23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>
            <a:off x="5268686" y="1066603"/>
            <a:ext cx="161108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tr-TR" sz="2800" b="1" dirty="0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6148" y="1032423"/>
            <a:ext cx="76321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/>
              <a:t>Geniş</a:t>
            </a:r>
            <a:r>
              <a:rPr lang="en-US" sz="2800" b="1" dirty="0"/>
              <a:t> </a:t>
            </a:r>
            <a:r>
              <a:rPr lang="en-US" sz="2800" b="1" dirty="0" err="1"/>
              <a:t>zamanda</a:t>
            </a:r>
            <a:r>
              <a:rPr lang="en-US" sz="2800" b="1" dirty="0"/>
              <a:t> </a:t>
            </a:r>
            <a:r>
              <a:rPr lang="en-US" sz="2800" b="1" dirty="0" err="1"/>
              <a:t>soru</a:t>
            </a:r>
            <a:r>
              <a:rPr lang="en-US" sz="2800" b="1" dirty="0"/>
              <a:t> </a:t>
            </a:r>
            <a:r>
              <a:rPr lang="en-US" sz="2800" b="1" dirty="0" err="1"/>
              <a:t>sorarken</a:t>
            </a:r>
            <a:r>
              <a:rPr lang="en-US" sz="2800" b="1" dirty="0"/>
              <a:t> do </a:t>
            </a:r>
            <a:r>
              <a:rPr lang="en-US" sz="2800" b="1" dirty="0" err="1"/>
              <a:t>ve</a:t>
            </a:r>
            <a:r>
              <a:rPr lang="en-US" sz="2800" b="1" dirty="0"/>
              <a:t> does </a:t>
            </a:r>
            <a:r>
              <a:rPr lang="en-US" sz="2800" b="1" dirty="0" err="1"/>
              <a:t>yardımcı</a:t>
            </a:r>
            <a:r>
              <a:rPr lang="en-US" sz="2800" b="1" dirty="0"/>
              <a:t> </a:t>
            </a:r>
            <a:r>
              <a:rPr lang="en-US" sz="2800" b="1" dirty="0" err="1"/>
              <a:t>fiillerinden</a:t>
            </a:r>
            <a:r>
              <a:rPr lang="en-US" sz="2800" b="1" dirty="0"/>
              <a:t> </a:t>
            </a:r>
            <a:r>
              <a:rPr lang="en-US" sz="2800" b="1" dirty="0" err="1"/>
              <a:t>yararlanırız</a:t>
            </a:r>
            <a:r>
              <a:rPr lang="en-US" sz="2800" b="1" dirty="0"/>
              <a:t>.</a:t>
            </a:r>
            <a:endParaRPr lang="tr-TR" sz="2800" b="1" dirty="0"/>
          </a:p>
          <a:p>
            <a:r>
              <a:rPr lang="en-US" sz="2800" b="1" dirty="0" err="1"/>
              <a:t>Az</a:t>
            </a:r>
            <a:r>
              <a:rPr lang="en-US" sz="2800" b="1" dirty="0"/>
              <a:t> </a:t>
            </a:r>
            <a:r>
              <a:rPr lang="en-US" sz="2800" b="1" dirty="0" err="1"/>
              <a:t>önceki</a:t>
            </a:r>
            <a:r>
              <a:rPr lang="en-US" sz="2800" b="1" dirty="0"/>
              <a:t> </a:t>
            </a:r>
            <a:r>
              <a:rPr lang="en-US" sz="2800" b="1" dirty="0" err="1"/>
              <a:t>örneklerde</a:t>
            </a:r>
            <a:r>
              <a:rPr lang="en-US" sz="2800" b="1" dirty="0"/>
              <a:t> de </a:t>
            </a:r>
            <a:r>
              <a:rPr lang="en-US" sz="2800" b="1" dirty="0" err="1"/>
              <a:t>görüldüğü</a:t>
            </a:r>
            <a:r>
              <a:rPr lang="en-US" sz="2800" b="1" dirty="0"/>
              <a:t> </a:t>
            </a:r>
            <a:r>
              <a:rPr lang="en-US" sz="2800" b="1" dirty="0" err="1"/>
              <a:t>gibi</a:t>
            </a:r>
            <a:r>
              <a:rPr lang="en-US" sz="2800" b="1" dirty="0"/>
              <a:t>:</a:t>
            </a:r>
            <a:endParaRPr lang="tr-TR" sz="2800" b="1" dirty="0"/>
          </a:p>
        </p:txBody>
      </p:sp>
      <p:sp>
        <p:nvSpPr>
          <p:cNvPr id="18" name="4 Metin kutusu"/>
          <p:cNvSpPr txBox="1"/>
          <p:nvPr/>
        </p:nvSpPr>
        <p:spPr>
          <a:xfrm>
            <a:off x="190896" y="98260"/>
            <a:ext cx="772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SIMPLE PRESENT TENSE – NEGATIVE SENTENCES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8481" y="2808314"/>
            <a:ext cx="508268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Do </a:t>
            </a:r>
            <a:r>
              <a:rPr lang="tr-TR" sz="2800" b="1" dirty="0" smtClean="0"/>
              <a:t>+ </a:t>
            </a:r>
            <a:r>
              <a:rPr lang="en-US" sz="2800" b="1" dirty="0" smtClean="0"/>
              <a:t>I </a:t>
            </a:r>
            <a:r>
              <a:rPr lang="en-US" sz="2800" b="1" dirty="0" smtClean="0"/>
              <a:t>/ You / We / They </a:t>
            </a:r>
            <a:r>
              <a:rPr lang="en-US" sz="2800" b="1" dirty="0"/>
              <a:t>+ v1 ….?</a:t>
            </a:r>
            <a:endParaRPr lang="tr-TR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78481" y="3595714"/>
            <a:ext cx="469079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Does</a:t>
            </a:r>
            <a:r>
              <a:rPr lang="tr-TR" sz="2800" b="1" dirty="0" smtClean="0"/>
              <a:t> +</a:t>
            </a:r>
            <a:r>
              <a:rPr lang="en-US" sz="2800" b="1" dirty="0" smtClean="0"/>
              <a:t> </a:t>
            </a:r>
            <a:r>
              <a:rPr lang="en-US" sz="2800" b="1" dirty="0" smtClean="0"/>
              <a:t>he / she / it </a:t>
            </a:r>
            <a:r>
              <a:rPr lang="en-US" sz="2800" b="1" dirty="0"/>
              <a:t>+ </a:t>
            </a:r>
            <a:r>
              <a:rPr lang="tr-TR" sz="2800" b="1" dirty="0"/>
              <a:t>v</a:t>
            </a:r>
            <a:r>
              <a:rPr lang="en-US" sz="2800" b="1" dirty="0" smtClean="0"/>
              <a:t>1 …</a:t>
            </a:r>
            <a:r>
              <a:rPr lang="en-US" sz="2800" b="1" dirty="0"/>
              <a:t>……?</a:t>
            </a:r>
            <a:endParaRPr lang="tr-TR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978480" y="4383114"/>
            <a:ext cx="5788079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err="1"/>
              <a:t>Wh</a:t>
            </a:r>
            <a:r>
              <a:rPr lang="en-US" sz="2800" b="1" dirty="0"/>
              <a:t>-, H- </a:t>
            </a:r>
            <a:r>
              <a:rPr lang="tr-TR" sz="2800" b="1" dirty="0" smtClean="0"/>
              <a:t>+ </a:t>
            </a:r>
            <a:r>
              <a:rPr lang="en-US" sz="2800" b="1" dirty="0" smtClean="0"/>
              <a:t>do </a:t>
            </a:r>
            <a:r>
              <a:rPr lang="en-US" sz="2800" b="1" dirty="0" smtClean="0"/>
              <a:t>/ does </a:t>
            </a:r>
            <a:r>
              <a:rPr lang="en-US" sz="2800" b="1" dirty="0"/>
              <a:t>+ </a:t>
            </a:r>
            <a:r>
              <a:rPr lang="en-US" sz="2800" b="1" dirty="0" smtClean="0"/>
              <a:t>subject </a:t>
            </a:r>
            <a:r>
              <a:rPr lang="tr-TR" sz="2800" b="1" dirty="0" smtClean="0"/>
              <a:t>+ v1</a:t>
            </a:r>
            <a:r>
              <a:rPr lang="en-US" sz="2800" b="1" dirty="0" smtClean="0"/>
              <a:t>…..?</a:t>
            </a:r>
            <a:r>
              <a:rPr lang="tr-TR" sz="2800" b="1" dirty="0" smtClean="0"/>
              <a:t> </a:t>
            </a:r>
            <a:endParaRPr lang="tr-TR" sz="2800" b="1" dirty="0"/>
          </a:p>
        </p:txBody>
      </p:sp>
      <p:sp>
        <p:nvSpPr>
          <p:cNvPr id="13" name="5-Point Star 12"/>
          <p:cNvSpPr/>
          <p:nvPr/>
        </p:nvSpPr>
        <p:spPr>
          <a:xfrm>
            <a:off x="252150" y="1124409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8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/>
      <p:bldP spid="15" grpId="1"/>
      <p:bldP spid="15" grpId="2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279399" y="973588"/>
            <a:ext cx="3759029" cy="1710130"/>
          </a:xfrm>
          <a:prstGeom prst="wedgeEllipseCallout">
            <a:avLst>
              <a:gd name="adj1" fmla="val 30525"/>
              <a:gd name="adj2" fmla="val 89785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4 Metin kutusu"/>
          <p:cNvSpPr txBox="1"/>
          <p:nvPr/>
        </p:nvSpPr>
        <p:spPr>
          <a:xfrm>
            <a:off x="190896" y="98260"/>
            <a:ext cx="772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SIMPLE PRESENT TENSE – QUESTION FORM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588726" y="1676400"/>
            <a:ext cx="3069374" cy="1500754"/>
          </a:xfrm>
          <a:prstGeom prst="wedgeEllipseCallout">
            <a:avLst>
              <a:gd name="adj1" fmla="val -41409"/>
              <a:gd name="adj2" fmla="val 76844"/>
            </a:avLst>
          </a:prstGeom>
          <a:solidFill>
            <a:srgbClr val="DCE6F2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796" y="1517867"/>
            <a:ext cx="3529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Do they speak French?</a:t>
            </a:r>
            <a:endParaRPr lang="tr-TR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5044484" y="2057386"/>
            <a:ext cx="2550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No, they don’t speak French.</a:t>
            </a:r>
            <a:endParaRPr lang="tr-TR" sz="2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09" y="3838056"/>
            <a:ext cx="2643614" cy="19638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9" y="3856975"/>
            <a:ext cx="1844736" cy="1592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1" y="2840640"/>
            <a:ext cx="986872" cy="98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228599" y="973588"/>
            <a:ext cx="3759029" cy="1710130"/>
          </a:xfrm>
          <a:prstGeom prst="wedgeEllipseCallout">
            <a:avLst>
              <a:gd name="adj1" fmla="val 30525"/>
              <a:gd name="adj2" fmla="val 89785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4 Metin kutusu"/>
          <p:cNvSpPr txBox="1"/>
          <p:nvPr/>
        </p:nvSpPr>
        <p:spPr>
          <a:xfrm>
            <a:off x="190896" y="98260"/>
            <a:ext cx="772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SIMPLE PRESENT TENSE – QUESTION FORM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588726" y="1676400"/>
            <a:ext cx="3069374" cy="1500754"/>
          </a:xfrm>
          <a:prstGeom prst="wedgeEllipseCallout">
            <a:avLst>
              <a:gd name="adj1" fmla="val -41409"/>
              <a:gd name="adj2" fmla="val 76844"/>
            </a:avLst>
          </a:prstGeom>
          <a:solidFill>
            <a:srgbClr val="DCE6F2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8696" y="1543267"/>
            <a:ext cx="4216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Does Kate study everyday?</a:t>
            </a:r>
            <a:endParaRPr lang="tr-TR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4993684" y="2031986"/>
            <a:ext cx="2550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Yes, she studies everyday.</a:t>
            </a:r>
            <a:endParaRPr lang="tr-TR" sz="2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09" y="3838056"/>
            <a:ext cx="2643614" cy="19638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8" y="2900680"/>
            <a:ext cx="1926291" cy="18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253999" y="973588"/>
            <a:ext cx="3759029" cy="1710130"/>
          </a:xfrm>
          <a:prstGeom prst="wedgeEllipseCallout">
            <a:avLst>
              <a:gd name="adj1" fmla="val 30525"/>
              <a:gd name="adj2" fmla="val 89785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4 Metin kutusu"/>
          <p:cNvSpPr txBox="1"/>
          <p:nvPr/>
        </p:nvSpPr>
        <p:spPr>
          <a:xfrm>
            <a:off x="190896" y="98260"/>
            <a:ext cx="772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SIMPLE PRESENT TENSE – QUESTION FORM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588726" y="1676400"/>
            <a:ext cx="3069374" cy="1500754"/>
          </a:xfrm>
          <a:prstGeom prst="wedgeEllipseCallout">
            <a:avLst>
              <a:gd name="adj1" fmla="val -41409"/>
              <a:gd name="adj2" fmla="val 76844"/>
            </a:avLst>
          </a:prstGeom>
          <a:solidFill>
            <a:srgbClr val="DCE6F2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0796" y="1352767"/>
            <a:ext cx="421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What do you do after </a:t>
            </a:r>
            <a:endParaRPr lang="en-US" sz="2400" b="1" dirty="0" smtClean="0"/>
          </a:p>
          <a:p>
            <a:r>
              <a:rPr lang="en-US" sz="2400" b="1" dirty="0" smtClean="0"/>
              <a:t>school</a:t>
            </a:r>
            <a:r>
              <a:rPr lang="en-US" sz="2400" b="1" dirty="0"/>
              <a:t>?</a:t>
            </a:r>
            <a:r>
              <a:rPr lang="tr-TR" sz="2400" b="1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93684" y="2171686"/>
            <a:ext cx="255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 play volleyball.</a:t>
            </a:r>
            <a:endParaRPr lang="tr-TR" sz="2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09" y="3838056"/>
            <a:ext cx="2643614" cy="19638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209">
            <a:off x="496540" y="1879587"/>
            <a:ext cx="1626961" cy="343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68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266699" y="973588"/>
            <a:ext cx="4152901" cy="1710130"/>
          </a:xfrm>
          <a:prstGeom prst="wedgeEllipseCallout">
            <a:avLst>
              <a:gd name="adj1" fmla="val 19821"/>
              <a:gd name="adj2" fmla="val 89785"/>
            </a:avLst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4 Metin kutusu"/>
          <p:cNvSpPr txBox="1"/>
          <p:nvPr/>
        </p:nvSpPr>
        <p:spPr>
          <a:xfrm>
            <a:off x="190896" y="98260"/>
            <a:ext cx="772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SIMPLE PRESENT TENSE – QUESTION FORM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588726" y="1676400"/>
            <a:ext cx="3069374" cy="1500754"/>
          </a:xfrm>
          <a:prstGeom prst="wedgeEllipseCallout">
            <a:avLst>
              <a:gd name="adj1" fmla="val -41409"/>
              <a:gd name="adj2" fmla="val 76844"/>
            </a:avLst>
          </a:prstGeom>
          <a:solidFill>
            <a:srgbClr val="DCE6F2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4596" y="1428967"/>
            <a:ext cx="421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How often does your father prepare meal?</a:t>
            </a:r>
            <a:endParaRPr lang="tr-TR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4930184" y="2019286"/>
            <a:ext cx="2550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He never prepares meal.</a:t>
            </a:r>
            <a:endParaRPr lang="tr-TR" sz="2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09" y="3838056"/>
            <a:ext cx="2643614" cy="19638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5" y="3020540"/>
            <a:ext cx="1876436" cy="21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000"/>
    </mc:Choice>
    <mc:Fallback xmlns="">
      <p:transition spd="slow" advClick="0" advTm="54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4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5922</TotalTime>
  <Words>316</Words>
  <Application>Microsoft Office PowerPoint</Application>
  <PresentationFormat>Özel</PresentationFormat>
  <Paragraphs>59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Myriad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Seyma Nur DUNDAR</cp:lastModifiedBy>
  <cp:revision>1629</cp:revision>
  <dcterms:created xsi:type="dcterms:W3CDTF">2014-03-24T15:31:55Z</dcterms:created>
  <dcterms:modified xsi:type="dcterms:W3CDTF">2015-04-21T13:50:34Z</dcterms:modified>
</cp:coreProperties>
</file>