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1704638" cy="6583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C28"/>
    <a:srgbClr val="2257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Grid="0" snapToObjects="1">
      <p:cViewPr varScale="1">
        <p:scale>
          <a:sx n="77" d="100"/>
          <a:sy n="77" d="100"/>
        </p:scale>
        <p:origin x="594" y="96"/>
      </p:cViewPr>
      <p:guideLst>
        <p:guide orient="horz" pos="2074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F6098-AACB-504E-9874-3E48767D6774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F42B0-7792-B348-88D8-E6D66BF8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812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F4BE0-CB90-F043-A673-481FCA3F6E7A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5961E-0D7F-8C44-BD11-71055E07E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475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2045110"/>
            <a:ext cx="9948942" cy="1411156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48E0-BCD8-D848-9346-BC1BDABB4771}" type="datetime1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673B-F890-EA42-928C-E9AE96912BDF}" type="datetime1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5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63368" y="252972"/>
            <a:ext cx="3369148" cy="5391652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830" y="252972"/>
            <a:ext cx="9918461" cy="5391652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95E-2A56-3041-A67F-B85F125DEDFF}" type="datetime1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2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2E16-58FB-A54C-8CC9-0C77E6817C59}" type="datetime1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5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2790311"/>
            <a:ext cx="9948942" cy="144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6384-D8A1-B44B-B2C9-08B85F57C294}" type="datetime1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2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830" y="1475161"/>
            <a:ext cx="6642788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7695" y="1475161"/>
            <a:ext cx="6644821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3345-4ECE-F247-9812-A9DF026789CB}" type="datetime1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6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473637"/>
            <a:ext cx="5171581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473637"/>
            <a:ext cx="5173613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087779"/>
            <a:ext cx="5173613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187E-01ED-2A4E-9DCA-10C6D58F8B46}" type="datetime1">
              <a:rPr lang="en-US" smtClean="0"/>
              <a:t>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B7F2-2296-F440-BE0C-E11D8AF13ADB}" type="datetime1">
              <a:rPr lang="en-US" smtClean="0"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5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613B-3736-8F47-83A9-AAFF3522F27C}" type="datetime1">
              <a:rPr lang="en-US" smtClean="0"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2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262116"/>
            <a:ext cx="3850745" cy="1115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8" y="262116"/>
            <a:ext cx="6543218" cy="5618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377630"/>
            <a:ext cx="3850745" cy="4503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9BD1-C537-D044-B3FA-322ABD3A81B2}" type="datetime1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1" y="588236"/>
            <a:ext cx="7022783" cy="3950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1" y="5152397"/>
            <a:ext cx="7022783" cy="772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3171-1C94-9747-91F7-61E8E01D27AC}" type="datetime1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4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7519-EF7C-BA4F-8808-ED5CFC9AF7E3}" type="datetime1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54671" y="137511"/>
            <a:ext cx="139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- </a:t>
            </a:r>
            <a:r>
              <a:rPr lang="en-US" b="1" dirty="0" err="1" smtClean="0">
                <a:solidFill>
                  <a:schemeClr val="bg1"/>
                </a:solidFill>
              </a:rPr>
              <a:t>Hac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İbadeti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645" y="1067736"/>
            <a:ext cx="44508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Haccın İnsan Davranışları</a:t>
            </a:r>
            <a:endParaRPr lang="en-US" sz="3200" dirty="0">
              <a:solidFill>
                <a:srgbClr val="C00000"/>
              </a:solidFill>
            </a:endParaRPr>
          </a:p>
          <a:p>
            <a:r>
              <a:rPr lang="tr-TR" sz="3200" b="1" dirty="0">
                <a:solidFill>
                  <a:srgbClr val="C00000"/>
                </a:solidFill>
              </a:rPr>
              <a:t>Üzerindeki </a:t>
            </a:r>
            <a:r>
              <a:rPr lang="tr-TR" sz="3200" b="1" dirty="0" smtClean="0">
                <a:solidFill>
                  <a:srgbClr val="C00000"/>
                </a:solidFill>
              </a:rPr>
              <a:t>Etkisi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334" y="2216361"/>
            <a:ext cx="4673074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lnSpc>
                <a:spcPct val="130000"/>
              </a:lnSpc>
              <a:buFont typeface="Wingdings" charset="2"/>
              <a:buChar char="v"/>
            </a:pPr>
            <a:r>
              <a:rPr lang="tr-TR" sz="2400" b="1" dirty="0"/>
              <a:t>Haccın Hatırlattıkları</a:t>
            </a:r>
            <a:endParaRPr lang="en-US" sz="2400" dirty="0"/>
          </a:p>
          <a:p>
            <a:pPr marL="342900" lvl="0" indent="-342900">
              <a:lnSpc>
                <a:spcPct val="130000"/>
              </a:lnSpc>
              <a:buFont typeface="Wingdings" charset="2"/>
              <a:buChar char="v"/>
            </a:pPr>
            <a:r>
              <a:rPr lang="tr-TR" sz="2400" b="1" dirty="0"/>
              <a:t>İhramın Hatırlattıkları</a:t>
            </a:r>
            <a:endParaRPr lang="en-US" sz="2400" dirty="0"/>
          </a:p>
          <a:p>
            <a:pPr marL="342900" lvl="0" indent="-342900">
              <a:lnSpc>
                <a:spcPct val="130000"/>
              </a:lnSpc>
              <a:buFont typeface="Wingdings" charset="2"/>
              <a:buChar char="v"/>
            </a:pPr>
            <a:r>
              <a:rPr lang="tr-TR" sz="2400" b="1" dirty="0"/>
              <a:t>Tavafın Hatırlattıkları</a:t>
            </a:r>
            <a:endParaRPr lang="en-US" sz="2400" dirty="0"/>
          </a:p>
          <a:p>
            <a:pPr marL="342900" lvl="0" indent="-342900">
              <a:lnSpc>
                <a:spcPct val="130000"/>
              </a:lnSpc>
              <a:buFont typeface="Wingdings" charset="2"/>
              <a:buChar char="v"/>
            </a:pPr>
            <a:r>
              <a:rPr lang="tr-TR" sz="2400" b="1" dirty="0"/>
              <a:t>Vakfenin Hatırlattıkları</a:t>
            </a:r>
            <a:endParaRPr lang="en-US" sz="2400" dirty="0"/>
          </a:p>
          <a:p>
            <a:pPr marL="342900" lvl="0" indent="-342900">
              <a:lnSpc>
                <a:spcPct val="130000"/>
              </a:lnSpc>
              <a:buFont typeface="Wingdings" charset="2"/>
              <a:buChar char="v"/>
            </a:pPr>
            <a:r>
              <a:rPr lang="tr-TR" sz="2400" b="1" dirty="0"/>
              <a:t>Şeytan Taşlamanın Hatırlattıkları</a:t>
            </a:r>
            <a:endParaRPr lang="en-US" sz="2400" dirty="0"/>
          </a:p>
          <a:p>
            <a:pPr marL="342900" lvl="0" indent="-342900">
              <a:lnSpc>
                <a:spcPct val="130000"/>
              </a:lnSpc>
              <a:buFont typeface="Wingdings" charset="2"/>
              <a:buChar char="v"/>
            </a:pPr>
            <a:r>
              <a:rPr lang="tr-TR" sz="2400" b="1" dirty="0" smtClean="0"/>
              <a:t>Sa’yın Hatırlattıkları</a:t>
            </a:r>
            <a:endParaRPr lang="en-US" sz="2400" dirty="0"/>
          </a:p>
        </p:txBody>
      </p:sp>
      <p:pic>
        <p:nvPicPr>
          <p:cNvPr id="9" name="Picture 8" descr="KAB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342" y="506843"/>
            <a:ext cx="5855913" cy="5330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 descr="allah_by_mshlove-d31ydyv.png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324" y="1970564"/>
            <a:ext cx="716173" cy="767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7" descr="allah_by_mshlove-d31ydyv.png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455" y="1854086"/>
            <a:ext cx="830509" cy="883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7" descr="allah_by_mshlove-d31ydyv.png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24" y="1753644"/>
            <a:ext cx="716173" cy="938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7" descr="allah_by_mshlove-d31ydyv.png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62" y="1932240"/>
            <a:ext cx="716173" cy="822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7" descr="allah_by_mshlove-d31ydyv.png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964" y="1837350"/>
            <a:ext cx="771482" cy="875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08922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54671" y="137511"/>
            <a:ext cx="139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- </a:t>
            </a:r>
            <a:r>
              <a:rPr lang="en-US" b="1" dirty="0" err="1" smtClean="0">
                <a:solidFill>
                  <a:schemeClr val="bg1"/>
                </a:solidFill>
              </a:rPr>
              <a:t>Hac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İbadeti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645" y="1067736"/>
            <a:ext cx="36683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Haccın </a:t>
            </a:r>
            <a:r>
              <a:rPr lang="tr-TR" sz="3200" b="1" dirty="0" smtClean="0">
                <a:solidFill>
                  <a:srgbClr val="C00000"/>
                </a:solidFill>
              </a:rPr>
              <a:t>Hatırlattıkları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645" y="1676778"/>
            <a:ext cx="2506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Hac ibadetiyle kişi</a:t>
            </a:r>
            <a:r>
              <a:rPr lang="tr-TR" sz="2400" dirty="0" smtClean="0"/>
              <a:t>;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12534" y="2224454"/>
            <a:ext cx="5698996" cy="3336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lnSpc>
                <a:spcPct val="110000"/>
              </a:lnSpc>
              <a:buFont typeface="Wingdings" charset="2"/>
              <a:buChar char="ü"/>
            </a:pPr>
            <a:r>
              <a:rPr lang="tr-TR" sz="2400" dirty="0"/>
              <a:t>Allah’ın emrini yerine getirmenin </a:t>
            </a:r>
            <a:endParaRPr lang="tr-TR" sz="2400" dirty="0" smtClean="0"/>
          </a:p>
          <a:p>
            <a:pPr lvl="0">
              <a:lnSpc>
                <a:spcPct val="110000"/>
              </a:lnSpc>
            </a:pPr>
            <a:r>
              <a:rPr lang="tr-TR" sz="2400" dirty="0"/>
              <a:t> </a:t>
            </a:r>
            <a:r>
              <a:rPr lang="tr-TR" sz="2400" dirty="0" smtClean="0"/>
              <a:t>    mutluluğunu </a:t>
            </a:r>
            <a:r>
              <a:rPr lang="tr-TR" sz="2400" dirty="0"/>
              <a:t>yaşar.</a:t>
            </a:r>
            <a:endParaRPr lang="en-US" sz="2400" dirty="0"/>
          </a:p>
          <a:p>
            <a:pPr marL="342900" lvl="0" indent="-342900">
              <a:lnSpc>
                <a:spcPct val="110000"/>
              </a:lnSpc>
              <a:buFont typeface="Wingdings" charset="2"/>
              <a:buChar char="ü"/>
            </a:pPr>
            <a:r>
              <a:rPr lang="tr-TR" sz="2400" dirty="0"/>
              <a:t>Sağlık ve zenginlik için şükür nimetini </a:t>
            </a:r>
            <a:endParaRPr lang="tr-TR" sz="2400" dirty="0" smtClean="0"/>
          </a:p>
          <a:p>
            <a:pPr lvl="0">
              <a:lnSpc>
                <a:spcPct val="110000"/>
              </a:lnSpc>
            </a:pPr>
            <a:r>
              <a:rPr lang="tr-TR" sz="2400" dirty="0"/>
              <a:t> </a:t>
            </a:r>
            <a:r>
              <a:rPr lang="tr-TR" sz="2400" dirty="0" smtClean="0"/>
              <a:t>    yerine </a:t>
            </a:r>
            <a:r>
              <a:rPr lang="tr-TR" sz="2400" dirty="0"/>
              <a:t>getirmiş olur.</a:t>
            </a:r>
            <a:endParaRPr lang="en-US" sz="2400" dirty="0"/>
          </a:p>
          <a:p>
            <a:pPr marL="342900" lvl="0" indent="-342900">
              <a:lnSpc>
                <a:spcPct val="110000"/>
              </a:lnSpc>
              <a:buFont typeface="Wingdings" charset="2"/>
              <a:buChar char="ü"/>
            </a:pPr>
            <a:r>
              <a:rPr lang="tr-TR" sz="2400" dirty="0"/>
              <a:t>Samimi bir kalp ile </a:t>
            </a:r>
            <a:r>
              <a:rPr lang="tr-TR" sz="2400" dirty="0" err="1" smtClean="0"/>
              <a:t>tevbe</a:t>
            </a:r>
            <a:r>
              <a:rPr lang="tr-TR" sz="2400" dirty="0" smtClean="0"/>
              <a:t> </a:t>
            </a:r>
            <a:r>
              <a:rPr lang="tr-TR" sz="2400" dirty="0"/>
              <a:t>ederek </a:t>
            </a:r>
            <a:endParaRPr lang="tr-TR" sz="2400" dirty="0" smtClean="0"/>
          </a:p>
          <a:p>
            <a:pPr lvl="0">
              <a:lnSpc>
                <a:spcPct val="110000"/>
              </a:lnSpc>
            </a:pPr>
            <a:r>
              <a:rPr lang="tr-TR" sz="2400" dirty="0"/>
              <a:t> </a:t>
            </a:r>
            <a:r>
              <a:rPr lang="tr-TR" sz="2400" dirty="0" smtClean="0"/>
              <a:t>    günahlarından </a:t>
            </a:r>
            <a:r>
              <a:rPr lang="tr-TR" sz="2400" dirty="0"/>
              <a:t>arınmış olur.</a:t>
            </a:r>
            <a:endParaRPr lang="en-US" sz="2400" dirty="0"/>
          </a:p>
          <a:p>
            <a:pPr marL="342900" lvl="0" indent="-342900">
              <a:lnSpc>
                <a:spcPct val="110000"/>
              </a:lnSpc>
              <a:buFont typeface="Wingdings" charset="2"/>
              <a:buChar char="ü"/>
            </a:pPr>
            <a:r>
              <a:rPr lang="tr-TR" sz="2400" dirty="0"/>
              <a:t>Kardeşlik duygularını pekiştirir.</a:t>
            </a:r>
            <a:endParaRPr lang="en-US" sz="2400" dirty="0"/>
          </a:p>
          <a:p>
            <a:pPr marL="342900" lvl="0" indent="-342900">
              <a:lnSpc>
                <a:spcPct val="110000"/>
              </a:lnSpc>
              <a:buFont typeface="Wingdings" charset="2"/>
              <a:buChar char="ü"/>
            </a:pPr>
            <a:r>
              <a:rPr lang="tr-TR" sz="2400" dirty="0"/>
              <a:t>‘Ben’ ifadesi yerine ‘Biz’ ifadesine yönelir</a:t>
            </a:r>
            <a:r>
              <a:rPr lang="tr-TR" sz="2400" dirty="0" smtClean="0"/>
              <a:t>.</a:t>
            </a:r>
            <a:endParaRPr lang="en-US" sz="2400" dirty="0"/>
          </a:p>
        </p:txBody>
      </p:sp>
      <p:pic>
        <p:nvPicPr>
          <p:cNvPr id="10" name="Picture 9" descr="HACCIN HATIRLATTIKLAR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54" y="1419230"/>
            <a:ext cx="5463210" cy="4097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44153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54671" y="137511"/>
            <a:ext cx="139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- </a:t>
            </a:r>
            <a:r>
              <a:rPr lang="en-US" b="1" dirty="0" err="1" smtClean="0">
                <a:solidFill>
                  <a:schemeClr val="bg1"/>
                </a:solidFill>
              </a:rPr>
              <a:t>Hac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İbadeti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002" y="1140536"/>
            <a:ext cx="38753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İhramın </a:t>
            </a:r>
            <a:r>
              <a:rPr lang="tr-TR" sz="3200" b="1" dirty="0" smtClean="0">
                <a:solidFill>
                  <a:srgbClr val="C00000"/>
                </a:solidFill>
              </a:rPr>
              <a:t>Hatırlattıkları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002" y="2030318"/>
            <a:ext cx="5763116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lnSpc>
                <a:spcPct val="130000"/>
              </a:lnSpc>
              <a:buFont typeface="Wingdings" charset="2"/>
              <a:buChar char="ü"/>
            </a:pPr>
            <a:r>
              <a:rPr lang="tr-TR" sz="2400" dirty="0"/>
              <a:t>Makam, mevki ve </a:t>
            </a:r>
            <a:r>
              <a:rPr lang="tr-TR" sz="2400" dirty="0" err="1"/>
              <a:t>ü</a:t>
            </a:r>
            <a:r>
              <a:rPr lang="tr-TR" sz="2400" dirty="0" err="1" smtClean="0"/>
              <a:t>nvan</a:t>
            </a:r>
            <a:r>
              <a:rPr lang="tr-TR" sz="2400" dirty="0" smtClean="0"/>
              <a:t> </a:t>
            </a:r>
            <a:r>
              <a:rPr lang="tr-TR" sz="2400" dirty="0"/>
              <a:t>gibi </a:t>
            </a:r>
            <a:endParaRPr lang="tr-TR" sz="2400" dirty="0" smtClean="0"/>
          </a:p>
          <a:p>
            <a:pPr lvl="0">
              <a:lnSpc>
                <a:spcPct val="130000"/>
              </a:lnSpc>
            </a:pPr>
            <a:r>
              <a:rPr lang="tr-TR" sz="2400" dirty="0" smtClean="0"/>
              <a:t>     farklılıkları </a:t>
            </a:r>
            <a:r>
              <a:rPr lang="tr-TR" sz="2400" dirty="0"/>
              <a:t>ortadan kaldırır.</a:t>
            </a:r>
            <a:endParaRPr lang="en-US" sz="2400" dirty="0"/>
          </a:p>
          <a:p>
            <a:pPr marL="342900" lvl="0" indent="-342900">
              <a:lnSpc>
                <a:spcPct val="130000"/>
              </a:lnSpc>
              <a:buFont typeface="Wingdings" charset="2"/>
              <a:buChar char="ü"/>
            </a:pPr>
            <a:r>
              <a:rPr lang="tr-TR" sz="2400" dirty="0"/>
              <a:t>İnsanları gösterişten uzaklaştırıp, </a:t>
            </a:r>
            <a:endParaRPr lang="tr-TR" sz="2400" dirty="0" smtClean="0"/>
          </a:p>
          <a:p>
            <a:pPr lvl="0">
              <a:lnSpc>
                <a:spcPct val="130000"/>
              </a:lnSpc>
            </a:pPr>
            <a:r>
              <a:rPr lang="tr-TR" sz="2400" dirty="0" smtClean="0"/>
              <a:t>     sadeliğe </a:t>
            </a:r>
            <a:r>
              <a:rPr lang="tr-TR" sz="2400" dirty="0"/>
              <a:t>alıştırır.</a:t>
            </a:r>
            <a:endParaRPr lang="en-US" sz="2400" dirty="0"/>
          </a:p>
          <a:p>
            <a:pPr marL="342900" lvl="0" indent="-342900">
              <a:lnSpc>
                <a:spcPct val="130000"/>
              </a:lnSpc>
              <a:buFont typeface="Wingdings" charset="2"/>
              <a:buChar char="ü"/>
            </a:pPr>
            <a:r>
              <a:rPr lang="tr-TR" sz="2400" dirty="0"/>
              <a:t>İhram yasakları insana sabretmeyi öğretir.</a:t>
            </a:r>
            <a:endParaRPr lang="en-US" sz="2400" dirty="0"/>
          </a:p>
          <a:p>
            <a:pPr lvl="0">
              <a:lnSpc>
                <a:spcPct val="130000"/>
              </a:lnSpc>
            </a:pPr>
            <a:r>
              <a:rPr lang="tr-TR" sz="2400" dirty="0" smtClean="0"/>
              <a:t>     Bu </a:t>
            </a:r>
            <a:r>
              <a:rPr lang="tr-TR" sz="2400" dirty="0"/>
              <a:t>yasaklar </a:t>
            </a:r>
            <a:r>
              <a:rPr lang="tr-TR" sz="2400" dirty="0" smtClean="0"/>
              <a:t>iradeyi </a:t>
            </a:r>
            <a:r>
              <a:rPr lang="tr-TR" sz="2400" dirty="0"/>
              <a:t>canlı ve güçlü tutar</a:t>
            </a:r>
            <a:r>
              <a:rPr lang="tr-TR" sz="2400" dirty="0" smtClean="0"/>
              <a:t>.</a:t>
            </a:r>
            <a:endParaRPr lang="en-US" sz="2400" dirty="0"/>
          </a:p>
        </p:txBody>
      </p:sp>
      <p:pic>
        <p:nvPicPr>
          <p:cNvPr id="8" name="Picture 7" descr="İHRAMIN HATIRLATTIKLAR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118" y="1652511"/>
            <a:ext cx="5499039" cy="3667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61124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54671" y="137511"/>
            <a:ext cx="139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- </a:t>
            </a:r>
            <a:r>
              <a:rPr lang="en-US" b="1" dirty="0" err="1" smtClean="0">
                <a:solidFill>
                  <a:schemeClr val="bg1"/>
                </a:solidFill>
              </a:rPr>
              <a:t>Hac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İbadeti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645" y="1083914"/>
            <a:ext cx="37926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Tavafın </a:t>
            </a:r>
            <a:r>
              <a:rPr lang="tr-TR" sz="3200" b="1" dirty="0" smtClean="0">
                <a:solidFill>
                  <a:srgbClr val="C00000"/>
                </a:solidFill>
              </a:rPr>
              <a:t>Hatırlattıkları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645" y="2086939"/>
            <a:ext cx="5493812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lnSpc>
                <a:spcPct val="130000"/>
              </a:lnSpc>
              <a:buFont typeface="Wingdings" charset="2"/>
              <a:buChar char="ü"/>
            </a:pPr>
            <a:r>
              <a:rPr lang="tr-TR" sz="2400" dirty="0"/>
              <a:t>Birlik ve beraberliğin sembolik bir </a:t>
            </a:r>
            <a:endParaRPr lang="tr-TR" sz="2400" dirty="0" smtClean="0"/>
          </a:p>
          <a:p>
            <a:pPr lvl="0">
              <a:lnSpc>
                <a:spcPct val="130000"/>
              </a:lnSpc>
            </a:pPr>
            <a:r>
              <a:rPr lang="tr-TR" sz="2400" dirty="0"/>
              <a:t> </a:t>
            </a:r>
            <a:r>
              <a:rPr lang="tr-TR" sz="2400" dirty="0" smtClean="0"/>
              <a:t>    ifadesidir</a:t>
            </a:r>
            <a:r>
              <a:rPr lang="tr-TR" sz="2400" dirty="0"/>
              <a:t>.</a:t>
            </a:r>
            <a:endParaRPr lang="en-US" sz="2400" dirty="0"/>
          </a:p>
          <a:p>
            <a:pPr marL="342900" lvl="0" indent="-342900">
              <a:lnSpc>
                <a:spcPct val="130000"/>
              </a:lnSpc>
              <a:buFont typeface="Wingdings" charset="2"/>
              <a:buChar char="ü"/>
            </a:pPr>
            <a:r>
              <a:rPr lang="tr-TR" sz="2400" dirty="0"/>
              <a:t>Allah’a samimi bir kalp ile bağlanmaktır.</a:t>
            </a:r>
            <a:endParaRPr lang="en-US" sz="2400" dirty="0"/>
          </a:p>
          <a:p>
            <a:pPr marL="342900" lvl="0" indent="-342900">
              <a:lnSpc>
                <a:spcPct val="130000"/>
              </a:lnSpc>
              <a:buFont typeface="Wingdings" charset="2"/>
              <a:buChar char="ü"/>
            </a:pPr>
            <a:r>
              <a:rPr lang="tr-TR" sz="2400" dirty="0"/>
              <a:t>Tavaf adeta </a:t>
            </a:r>
            <a:r>
              <a:rPr lang="tr-TR" sz="2400" dirty="0" smtClean="0"/>
              <a:t>yürüyen </a:t>
            </a:r>
            <a:r>
              <a:rPr lang="tr-TR" sz="2400" dirty="0"/>
              <a:t>namaz gibidir.</a:t>
            </a:r>
            <a:endParaRPr lang="en-US" sz="2400" dirty="0"/>
          </a:p>
          <a:p>
            <a:pPr marL="342900" lvl="0" indent="-342900">
              <a:lnSpc>
                <a:spcPct val="130000"/>
              </a:lnSpc>
              <a:buFont typeface="Wingdings" charset="2"/>
              <a:buChar char="ü"/>
            </a:pPr>
            <a:r>
              <a:rPr lang="tr-TR" sz="2400" dirty="0"/>
              <a:t>Tavaf Allah’ın her şeyi bir ölçüye göre </a:t>
            </a:r>
          </a:p>
          <a:p>
            <a:pPr lvl="0">
              <a:lnSpc>
                <a:spcPct val="130000"/>
              </a:lnSpc>
            </a:pPr>
            <a:r>
              <a:rPr lang="tr-TR" sz="2400" dirty="0" smtClean="0"/>
              <a:t>     yarattığını </a:t>
            </a:r>
            <a:r>
              <a:rPr lang="tr-TR" sz="2400" dirty="0"/>
              <a:t>hatırlatır</a:t>
            </a:r>
            <a:r>
              <a:rPr lang="tr-TR" sz="2400" dirty="0" smtClean="0"/>
              <a:t>.</a:t>
            </a:r>
            <a:endParaRPr lang="en-US" sz="2400" dirty="0"/>
          </a:p>
        </p:txBody>
      </p:sp>
      <p:pic>
        <p:nvPicPr>
          <p:cNvPr id="8" name="Picture 7" descr="TAVAFIN HATIRLATTIKLAR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68" y="1309393"/>
            <a:ext cx="5836137" cy="4377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25548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54671" y="137511"/>
            <a:ext cx="139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- </a:t>
            </a:r>
            <a:r>
              <a:rPr lang="en-US" b="1" dirty="0" err="1" smtClean="0">
                <a:solidFill>
                  <a:schemeClr val="bg1"/>
                </a:solidFill>
              </a:rPr>
              <a:t>Hac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İbadeti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448" y="1164883"/>
            <a:ext cx="406233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Vakfenin Hatırlattıkları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448" y="1779559"/>
            <a:ext cx="5404043" cy="3742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lnSpc>
                <a:spcPct val="110000"/>
              </a:lnSpc>
              <a:buFont typeface="Wingdings" charset="2"/>
              <a:buChar char="ü"/>
            </a:pPr>
            <a:r>
              <a:rPr lang="tr-TR" sz="2400" dirty="0"/>
              <a:t>Ahirette Allah’ın huzurunda </a:t>
            </a:r>
            <a:endParaRPr lang="tr-TR" sz="2400" dirty="0" smtClean="0"/>
          </a:p>
          <a:p>
            <a:pPr lvl="0">
              <a:lnSpc>
                <a:spcPct val="110000"/>
              </a:lnSpc>
            </a:pPr>
            <a:r>
              <a:rPr lang="tr-TR" sz="2400" dirty="0"/>
              <a:t> </a:t>
            </a:r>
            <a:r>
              <a:rPr lang="tr-TR" sz="2400" dirty="0" smtClean="0"/>
              <a:t>    bulunuşu </a:t>
            </a:r>
            <a:r>
              <a:rPr lang="tr-TR" sz="2400" dirty="0"/>
              <a:t>hatırlatır.</a:t>
            </a:r>
            <a:endParaRPr lang="en-US" sz="2400" b="1" dirty="0"/>
          </a:p>
          <a:p>
            <a:pPr marL="342900" lvl="0" indent="-342900">
              <a:lnSpc>
                <a:spcPct val="110000"/>
              </a:lnSpc>
              <a:buFont typeface="Wingdings" charset="2"/>
              <a:buChar char="ü"/>
            </a:pPr>
            <a:r>
              <a:rPr lang="tr-TR" sz="2400" dirty="0"/>
              <a:t>Uzun soluklu bir duruştur. Bu da </a:t>
            </a:r>
            <a:endParaRPr lang="tr-TR" sz="2400" dirty="0" smtClean="0"/>
          </a:p>
          <a:p>
            <a:pPr lvl="0">
              <a:lnSpc>
                <a:spcPct val="110000"/>
              </a:lnSpc>
            </a:pPr>
            <a:r>
              <a:rPr lang="tr-TR" sz="2400" dirty="0"/>
              <a:t> </a:t>
            </a:r>
            <a:r>
              <a:rPr lang="tr-TR" sz="2400" dirty="0" smtClean="0"/>
              <a:t>    insanı durultur, durulaştırır.</a:t>
            </a:r>
            <a:endParaRPr lang="en-US" sz="2400" b="1" dirty="0"/>
          </a:p>
          <a:p>
            <a:pPr marL="342900" lvl="0" indent="-342900">
              <a:lnSpc>
                <a:spcPct val="110000"/>
              </a:lnSpc>
              <a:buFont typeface="Wingdings" charset="2"/>
              <a:buChar char="ü"/>
            </a:pPr>
            <a:r>
              <a:rPr lang="tr-TR" sz="2400" dirty="0"/>
              <a:t>Korku ve ümit arası bir bekleyiştir.</a:t>
            </a:r>
            <a:endParaRPr lang="en-US" sz="2400" b="1" dirty="0"/>
          </a:p>
          <a:p>
            <a:pPr marL="342900" lvl="0" indent="-342900">
              <a:lnSpc>
                <a:spcPct val="110000"/>
              </a:lnSpc>
              <a:buFont typeface="Wingdings" charset="2"/>
              <a:buChar char="ü"/>
            </a:pPr>
            <a:r>
              <a:rPr lang="tr-TR" sz="2400" dirty="0"/>
              <a:t>Kişinin nefsine </a:t>
            </a:r>
            <a:r>
              <a:rPr lang="tr-TR" sz="2400" dirty="0" smtClean="0"/>
              <a:t>karşı </a:t>
            </a:r>
            <a:r>
              <a:rPr lang="tr-TR" sz="2400" dirty="0"/>
              <a:t>vakarlı bir </a:t>
            </a:r>
            <a:endParaRPr lang="tr-TR" sz="2400" dirty="0" smtClean="0"/>
          </a:p>
          <a:p>
            <a:pPr lvl="0">
              <a:lnSpc>
                <a:spcPct val="110000"/>
              </a:lnSpc>
            </a:pPr>
            <a:r>
              <a:rPr lang="tr-TR" sz="2400" dirty="0"/>
              <a:t> </a:t>
            </a:r>
            <a:r>
              <a:rPr lang="tr-TR" sz="2400" dirty="0" smtClean="0"/>
              <a:t>    duruşunu </a:t>
            </a:r>
            <a:r>
              <a:rPr lang="tr-TR" sz="2400" dirty="0"/>
              <a:t>temsil eder.</a:t>
            </a:r>
            <a:endParaRPr lang="en-US" sz="2400" b="1" dirty="0"/>
          </a:p>
          <a:p>
            <a:pPr marL="342900" indent="-342900">
              <a:lnSpc>
                <a:spcPct val="110000"/>
              </a:lnSpc>
              <a:buFont typeface="Wingdings" charset="2"/>
              <a:buChar char="ü"/>
            </a:pPr>
            <a:r>
              <a:rPr lang="tr-TR" sz="2400" dirty="0"/>
              <a:t>Peygamberimiz (s.a.v</a:t>
            </a:r>
            <a:r>
              <a:rPr lang="tr-TR" sz="2400" smtClean="0"/>
              <a:t>.), ‘Hac Arafat’tır’ </a:t>
            </a:r>
            <a:endParaRPr lang="tr-TR" sz="2400" dirty="0" smtClean="0"/>
          </a:p>
          <a:p>
            <a:pPr>
              <a:lnSpc>
                <a:spcPct val="110000"/>
              </a:lnSpc>
            </a:pPr>
            <a:r>
              <a:rPr lang="tr-TR" sz="2400" dirty="0"/>
              <a:t> </a:t>
            </a:r>
            <a:r>
              <a:rPr lang="tr-TR" sz="2400" dirty="0" smtClean="0"/>
              <a:t>    buyurmuşlardır</a:t>
            </a:r>
            <a:r>
              <a:rPr lang="tr-TR" sz="2400" dirty="0"/>
              <a:t>.</a:t>
            </a:r>
            <a:r>
              <a:rPr lang="en-US" sz="2400" dirty="0"/>
              <a:t> </a:t>
            </a:r>
          </a:p>
        </p:txBody>
      </p:sp>
      <p:pic>
        <p:nvPicPr>
          <p:cNvPr id="8" name="Picture 7" descr="VAKFENİN HATIRLATTIKJLAR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0759" y="1411447"/>
            <a:ext cx="5815209" cy="4283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17367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54671" y="137511"/>
            <a:ext cx="139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- </a:t>
            </a:r>
            <a:r>
              <a:rPr lang="en-US" b="1" dirty="0" err="1" smtClean="0">
                <a:solidFill>
                  <a:schemeClr val="bg1"/>
                </a:solidFill>
              </a:rPr>
              <a:t>Hac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İbadeti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379" y="984473"/>
            <a:ext cx="57456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Şeytan Taşlamanın </a:t>
            </a:r>
            <a:r>
              <a:rPr lang="tr-TR" sz="3200" b="1" dirty="0" smtClean="0">
                <a:solidFill>
                  <a:srgbClr val="C00000"/>
                </a:solidFill>
              </a:rPr>
              <a:t>Hatırlattıkları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379" y="1747204"/>
            <a:ext cx="5686172" cy="3742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lnSpc>
                <a:spcPct val="110000"/>
              </a:lnSpc>
              <a:buFont typeface="Wingdings" charset="2"/>
              <a:buChar char="ü"/>
            </a:pPr>
            <a:r>
              <a:rPr lang="tr-TR" sz="2400" dirty="0"/>
              <a:t>Hz. İbrahim’in (</a:t>
            </a:r>
            <a:r>
              <a:rPr lang="tr-TR" sz="2400" dirty="0" err="1"/>
              <a:t>a.s</a:t>
            </a:r>
            <a:r>
              <a:rPr lang="tr-TR" sz="2400" dirty="0"/>
              <a:t>.) mücadelesi akla gelir.</a:t>
            </a:r>
            <a:endParaRPr lang="en-US" sz="2400" b="1" dirty="0"/>
          </a:p>
          <a:p>
            <a:pPr marL="342900" lvl="0" indent="-342900">
              <a:lnSpc>
                <a:spcPct val="110000"/>
              </a:lnSpc>
              <a:buFont typeface="Wingdings" charset="2"/>
              <a:buChar char="ü"/>
            </a:pPr>
            <a:r>
              <a:rPr lang="tr-TR" sz="2400" dirty="0"/>
              <a:t>İyiliğin önündeki en büyük engel akla </a:t>
            </a:r>
            <a:endParaRPr lang="tr-TR" sz="2400" dirty="0" smtClean="0"/>
          </a:p>
          <a:p>
            <a:pPr lvl="0">
              <a:lnSpc>
                <a:spcPct val="110000"/>
              </a:lnSpc>
            </a:pPr>
            <a:r>
              <a:rPr lang="tr-TR" sz="2400" dirty="0"/>
              <a:t> </a:t>
            </a:r>
            <a:r>
              <a:rPr lang="tr-TR" sz="2400" dirty="0" smtClean="0"/>
              <a:t>    getirilir</a:t>
            </a:r>
            <a:r>
              <a:rPr lang="tr-TR" sz="2400" dirty="0"/>
              <a:t>.</a:t>
            </a:r>
            <a:endParaRPr lang="en-US" sz="2400" b="1" dirty="0"/>
          </a:p>
          <a:p>
            <a:pPr marL="342900" lvl="0" indent="-342900">
              <a:lnSpc>
                <a:spcPct val="110000"/>
              </a:lnSpc>
              <a:buFont typeface="Wingdings" charset="2"/>
              <a:buChar char="ü"/>
            </a:pPr>
            <a:r>
              <a:rPr lang="tr-TR" sz="2400" dirty="0"/>
              <a:t>Bu engelleri kaldırmak için </a:t>
            </a:r>
            <a:r>
              <a:rPr lang="tr-TR" sz="2400" dirty="0" smtClean="0"/>
              <a:t>mücadele</a:t>
            </a:r>
          </a:p>
          <a:p>
            <a:pPr lvl="0">
              <a:lnSpc>
                <a:spcPct val="110000"/>
              </a:lnSpc>
            </a:pPr>
            <a:r>
              <a:rPr lang="tr-TR" sz="2400" dirty="0"/>
              <a:t> </a:t>
            </a:r>
            <a:r>
              <a:rPr lang="tr-TR" sz="2400" dirty="0" smtClean="0"/>
              <a:t>    </a:t>
            </a:r>
            <a:r>
              <a:rPr lang="tr-TR" sz="2400" dirty="0"/>
              <a:t>sözü verilir.</a:t>
            </a:r>
            <a:endParaRPr lang="en-US" sz="2400" b="1" dirty="0"/>
          </a:p>
          <a:p>
            <a:pPr marL="342900" lvl="0" indent="-342900">
              <a:lnSpc>
                <a:spcPct val="110000"/>
              </a:lnSpc>
              <a:buFont typeface="Wingdings" charset="2"/>
              <a:buChar char="ü"/>
            </a:pPr>
            <a:r>
              <a:rPr lang="tr-TR" sz="2400" dirty="0"/>
              <a:t>Şeytanın hile, vesvese, kötülük ve </a:t>
            </a:r>
            <a:endParaRPr lang="tr-TR" sz="2400" dirty="0" smtClean="0"/>
          </a:p>
          <a:p>
            <a:pPr lvl="0">
              <a:lnSpc>
                <a:spcPct val="110000"/>
              </a:lnSpc>
            </a:pPr>
            <a:r>
              <a:rPr lang="tr-TR" sz="2400" dirty="0" smtClean="0"/>
              <a:t>     düşmanlıklarına </a:t>
            </a:r>
            <a:r>
              <a:rPr lang="tr-TR" sz="2400" dirty="0"/>
              <a:t>tepki gösterilir.</a:t>
            </a:r>
            <a:endParaRPr lang="en-US" sz="2400" b="1" dirty="0"/>
          </a:p>
          <a:p>
            <a:pPr marL="342900" indent="-342900">
              <a:lnSpc>
                <a:spcPct val="110000"/>
              </a:lnSpc>
              <a:buFont typeface="Wingdings" charset="2"/>
              <a:buChar char="ü"/>
            </a:pPr>
            <a:r>
              <a:rPr lang="tr-TR" sz="2400" dirty="0"/>
              <a:t>Ayrıca kötülüğü emreden nefse </a:t>
            </a:r>
            <a:endParaRPr lang="tr-TR" sz="2400" dirty="0" smtClean="0"/>
          </a:p>
          <a:p>
            <a:pPr>
              <a:lnSpc>
                <a:spcPct val="110000"/>
              </a:lnSpc>
            </a:pPr>
            <a:r>
              <a:rPr lang="tr-TR" sz="2400" dirty="0"/>
              <a:t> </a:t>
            </a:r>
            <a:r>
              <a:rPr lang="tr-TR" sz="2400" dirty="0" smtClean="0"/>
              <a:t>    karşı </a:t>
            </a:r>
            <a:r>
              <a:rPr lang="tr-TR" sz="2400" dirty="0"/>
              <a:t>da bir </a:t>
            </a:r>
            <a:r>
              <a:rPr lang="tr-TR" sz="2400" dirty="0" smtClean="0"/>
              <a:t>direnme </a:t>
            </a:r>
            <a:r>
              <a:rPr lang="tr-TR" sz="2400" dirty="0"/>
              <a:t>ifadesidir.</a:t>
            </a:r>
            <a:r>
              <a:rPr lang="en-US" sz="2400" dirty="0"/>
              <a:t> </a:t>
            </a:r>
          </a:p>
        </p:txBody>
      </p:sp>
      <p:pic>
        <p:nvPicPr>
          <p:cNvPr id="8" name="Picture 7" descr="ŞEYTAN TAŞLAMANIN HATIRLATTIKLAR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441" y="1747204"/>
            <a:ext cx="5540897" cy="376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25913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54671" y="137511"/>
            <a:ext cx="139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- </a:t>
            </a:r>
            <a:r>
              <a:rPr lang="en-US" b="1" dirty="0" err="1" smtClean="0">
                <a:solidFill>
                  <a:schemeClr val="bg1"/>
                </a:solidFill>
              </a:rPr>
              <a:t>Hac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İbadeti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446" y="1051558"/>
            <a:ext cx="3671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</a:rPr>
              <a:t>Sa’yın Hatırlattıkları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446" y="2127384"/>
            <a:ext cx="4583306" cy="3182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lnSpc>
                <a:spcPct val="120000"/>
              </a:lnSpc>
              <a:buFont typeface="Wingdings" charset="2"/>
              <a:buChar char="ü"/>
            </a:pPr>
            <a:r>
              <a:rPr lang="tr-TR" sz="2400" dirty="0"/>
              <a:t>Hz. Hacer validemizin oğlu </a:t>
            </a:r>
            <a:r>
              <a:rPr lang="tr-TR" sz="2400" dirty="0" smtClean="0"/>
              <a:t>için</a:t>
            </a:r>
          </a:p>
          <a:p>
            <a:pPr lvl="0">
              <a:lnSpc>
                <a:spcPct val="120000"/>
              </a:lnSpc>
            </a:pPr>
            <a:r>
              <a:rPr lang="tr-TR" sz="2400" dirty="0"/>
              <a:t> </a:t>
            </a:r>
            <a:r>
              <a:rPr lang="tr-TR" sz="2400" dirty="0" smtClean="0"/>
              <a:t>    </a:t>
            </a:r>
            <a:r>
              <a:rPr lang="tr-TR" sz="2400" dirty="0"/>
              <a:t>gayretini temsil eder.</a:t>
            </a:r>
            <a:endParaRPr lang="en-US" sz="2400" b="1" dirty="0"/>
          </a:p>
          <a:p>
            <a:pPr marL="342900" lvl="0" indent="-342900">
              <a:lnSpc>
                <a:spcPct val="120000"/>
              </a:lnSpc>
              <a:buFont typeface="Wingdings" charset="2"/>
              <a:buChar char="ü"/>
            </a:pPr>
            <a:r>
              <a:rPr lang="tr-TR" sz="2400" dirty="0" err="1"/>
              <a:t>Sa’y</a:t>
            </a:r>
            <a:r>
              <a:rPr lang="tr-TR" sz="2400" dirty="0"/>
              <a:t> insanı ümitsizlikten kurtarır.</a:t>
            </a:r>
            <a:endParaRPr lang="en-US" sz="2400" b="1" dirty="0"/>
          </a:p>
          <a:p>
            <a:pPr marL="342900" lvl="0" indent="-342900">
              <a:lnSpc>
                <a:spcPct val="120000"/>
              </a:lnSpc>
              <a:buFont typeface="Wingdings" charset="2"/>
              <a:buChar char="ü"/>
            </a:pPr>
            <a:r>
              <a:rPr lang="tr-TR" sz="2400" dirty="0"/>
              <a:t>Allah için hiçbir şeyin imkânsız </a:t>
            </a:r>
            <a:endParaRPr lang="tr-TR" sz="2400" dirty="0" smtClean="0"/>
          </a:p>
          <a:p>
            <a:pPr lvl="0">
              <a:lnSpc>
                <a:spcPct val="120000"/>
              </a:lnSpc>
            </a:pPr>
            <a:r>
              <a:rPr lang="tr-TR" sz="2400" dirty="0"/>
              <a:t> </a:t>
            </a:r>
            <a:r>
              <a:rPr lang="tr-TR" sz="2400" dirty="0" smtClean="0"/>
              <a:t>    olmadığının </a:t>
            </a:r>
            <a:r>
              <a:rPr lang="tr-TR" sz="2400" dirty="0"/>
              <a:t>sembolüdür.</a:t>
            </a:r>
            <a:endParaRPr lang="en-US" sz="2400" b="1" dirty="0"/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tr-TR" sz="2400" dirty="0"/>
              <a:t>İnanç, sabır, ümit, tevekkül ve </a:t>
            </a:r>
            <a:endParaRPr lang="tr-TR" sz="2400" dirty="0" smtClean="0"/>
          </a:p>
          <a:p>
            <a:pPr>
              <a:lnSpc>
                <a:spcPct val="120000"/>
              </a:lnSpc>
            </a:pPr>
            <a:r>
              <a:rPr lang="tr-TR" sz="2400" dirty="0"/>
              <a:t> </a:t>
            </a:r>
            <a:r>
              <a:rPr lang="tr-TR" sz="2400" dirty="0" smtClean="0"/>
              <a:t>    kararlılığın sembolüdür.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8" name="Picture 7" descr="SA'YIN HATIRLATTIKLAR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278" y="1156716"/>
            <a:ext cx="6235884" cy="467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52850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54671" y="137511"/>
            <a:ext cx="139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- </a:t>
            </a:r>
            <a:r>
              <a:rPr lang="en-US" b="1" dirty="0" err="1" smtClean="0">
                <a:solidFill>
                  <a:schemeClr val="bg1"/>
                </a:solidFill>
              </a:rPr>
              <a:t>Hac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İbadeti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514" y="1337900"/>
            <a:ext cx="712874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30000"/>
              </a:lnSpc>
              <a:buFont typeface="Wingdings" charset="2"/>
              <a:buChar char="v"/>
            </a:pPr>
            <a:r>
              <a:rPr lang="tr-TR" sz="3200" b="1" dirty="0"/>
              <a:t>Haccın Hatırlattıkları</a:t>
            </a:r>
            <a:endParaRPr lang="en-US" sz="3200" dirty="0"/>
          </a:p>
          <a:p>
            <a:pPr marL="285750" lvl="0" indent="-285750">
              <a:lnSpc>
                <a:spcPct val="130000"/>
              </a:lnSpc>
              <a:buFont typeface="Wingdings" charset="2"/>
              <a:buChar char="v"/>
            </a:pPr>
            <a:r>
              <a:rPr lang="tr-TR" sz="3200" b="1" dirty="0"/>
              <a:t>İhramın Hatırlattıkları</a:t>
            </a:r>
            <a:endParaRPr lang="en-US" sz="3200" dirty="0"/>
          </a:p>
          <a:p>
            <a:pPr marL="285750" lvl="0" indent="-285750">
              <a:lnSpc>
                <a:spcPct val="130000"/>
              </a:lnSpc>
              <a:buFont typeface="Wingdings" charset="2"/>
              <a:buChar char="v"/>
            </a:pPr>
            <a:r>
              <a:rPr lang="tr-TR" sz="3200" b="1" dirty="0"/>
              <a:t>Tavafın Hatırlattıkları</a:t>
            </a:r>
            <a:endParaRPr lang="en-US" sz="3200" dirty="0"/>
          </a:p>
          <a:p>
            <a:pPr marL="285750" lvl="0" indent="-285750">
              <a:lnSpc>
                <a:spcPct val="130000"/>
              </a:lnSpc>
              <a:buFont typeface="Wingdings" charset="2"/>
              <a:buChar char="v"/>
            </a:pPr>
            <a:r>
              <a:rPr lang="tr-TR" sz="3200" b="1" dirty="0"/>
              <a:t>Vakfenin Hatırlattıkları</a:t>
            </a:r>
            <a:endParaRPr lang="en-US" sz="3200" dirty="0"/>
          </a:p>
          <a:p>
            <a:pPr marL="285750" lvl="0" indent="-285750">
              <a:lnSpc>
                <a:spcPct val="130000"/>
              </a:lnSpc>
              <a:buFont typeface="Wingdings" charset="2"/>
              <a:buChar char="v"/>
            </a:pPr>
            <a:r>
              <a:rPr lang="tr-TR" sz="3200" b="1" dirty="0"/>
              <a:t>Şeytan Taşlamanın Hatırlattıkları</a:t>
            </a:r>
            <a:endParaRPr lang="en-US" sz="3200" dirty="0"/>
          </a:p>
          <a:p>
            <a:pPr marL="285750" indent="-285750">
              <a:lnSpc>
                <a:spcPct val="130000"/>
              </a:lnSpc>
              <a:buFont typeface="Wingdings" charset="2"/>
              <a:buChar char="v"/>
            </a:pPr>
            <a:r>
              <a:rPr lang="tr-TR" sz="3200" b="1" dirty="0" smtClean="0"/>
              <a:t>Sa’yın </a:t>
            </a:r>
            <a:r>
              <a:rPr lang="tr-TR" sz="3200" b="1" dirty="0"/>
              <a:t>Hatırlattıkları</a:t>
            </a:r>
            <a:r>
              <a:rPr lang="en-US" sz="3200" dirty="0"/>
              <a:t> </a:t>
            </a:r>
          </a:p>
        </p:txBody>
      </p:sp>
      <p:pic>
        <p:nvPicPr>
          <p:cNvPr id="7" name="Picture 6" descr="KAB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084" y="506843"/>
            <a:ext cx="5857803" cy="5368085"/>
          </a:xfrm>
          <a:prstGeom prst="rect">
            <a:avLst/>
          </a:prstGeom>
        </p:spPr>
      </p:pic>
      <p:pic>
        <p:nvPicPr>
          <p:cNvPr id="8" name="Picture 7" descr="allah_by_mshlove-d31ydyv.png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708" y="1950930"/>
            <a:ext cx="716173" cy="767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 descr="allah_by_mshlove-d31ydyv.png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000" y="1816274"/>
            <a:ext cx="716173" cy="864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 descr="allah_by_mshlove-d31ydyv.png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717" y="2015596"/>
            <a:ext cx="716173" cy="767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7" descr="allah_by_mshlove-d31ydyv.png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16" y="1988456"/>
            <a:ext cx="716173" cy="767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7" descr="allah_by_mshlove-d31ydyv.png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933" y="1913352"/>
            <a:ext cx="716173" cy="767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39982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327</Words>
  <Application>Microsoft Office PowerPoint</Application>
  <PresentationFormat>Özel</PresentationFormat>
  <Paragraphs>82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MEB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Tibet Oğuzoğlu</dc:creator>
  <cp:lastModifiedBy>Nurullah</cp:lastModifiedBy>
  <cp:revision>81</cp:revision>
  <dcterms:created xsi:type="dcterms:W3CDTF">2014-03-24T15:31:55Z</dcterms:created>
  <dcterms:modified xsi:type="dcterms:W3CDTF">2014-04-17T06:52:55Z</dcterms:modified>
</cp:coreProperties>
</file>