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76" r:id="rId2"/>
    <p:sldId id="952" r:id="rId3"/>
    <p:sldId id="1012" r:id="rId4"/>
    <p:sldId id="905" r:id="rId5"/>
    <p:sldId id="992" r:id="rId6"/>
    <p:sldId id="985" r:id="rId7"/>
    <p:sldId id="998" r:id="rId8"/>
    <p:sldId id="987" r:id="rId9"/>
    <p:sldId id="999" r:id="rId10"/>
    <p:sldId id="994" r:id="rId11"/>
    <p:sldId id="1000" r:id="rId12"/>
    <p:sldId id="1001" r:id="rId13"/>
    <p:sldId id="1013" r:id="rId14"/>
    <p:sldId id="1002" r:id="rId15"/>
    <p:sldId id="1003" r:id="rId16"/>
    <p:sldId id="1004" r:id="rId17"/>
    <p:sldId id="1014" r:id="rId18"/>
    <p:sldId id="1005" r:id="rId19"/>
    <p:sldId id="1006" r:id="rId20"/>
    <p:sldId id="1007" r:id="rId21"/>
    <p:sldId id="1008" r:id="rId22"/>
    <p:sldId id="1009" r:id="rId23"/>
    <p:sldId id="1010" r:id="rId24"/>
    <p:sldId id="1011" r:id="rId25"/>
    <p:sldId id="1015" r:id="rId26"/>
    <p:sldId id="838" r:id="rId27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031"/>
    <a:srgbClr val="E9F016"/>
    <a:srgbClr val="6A18FF"/>
    <a:srgbClr val="7F813B"/>
    <a:srgbClr val="F61FC5"/>
    <a:srgbClr val="A609A9"/>
    <a:srgbClr val="6A076C"/>
    <a:srgbClr val="FF3615"/>
    <a:srgbClr val="FF261B"/>
    <a:srgbClr val="FF1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Buğday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Yulaf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Çavdar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2884272"/>
        <c:axId val="262877552"/>
        <c:axId val="0"/>
      </c:bar3DChart>
      <c:catAx>
        <c:axId val="26288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877552"/>
        <c:crosses val="autoZero"/>
        <c:auto val="1"/>
        <c:lblAlgn val="ctr"/>
        <c:lblOffset val="100"/>
        <c:noMultiLvlLbl val="0"/>
      </c:catAx>
      <c:valAx>
        <c:axId val="26287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884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150" y="808839"/>
            <a:ext cx="876577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tr-TR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VERİ </a:t>
            </a:r>
            <a:r>
              <a:rPr lang="tr-TR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İŞLEME-4</a:t>
            </a:r>
            <a:endParaRPr lang="tr-TR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09147200"/>
              </p:ext>
            </p:extLst>
          </p:nvPr>
        </p:nvGraphicFramePr>
        <p:xfrm>
          <a:off x="2367147" y="1499130"/>
          <a:ext cx="6970344" cy="464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5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399" y="1669981"/>
            <a:ext cx="7547950" cy="3785652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    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79641" y="2271126"/>
            <a:ext cx="3087309" cy="5847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/>
            <a:r>
              <a:rPr lang="tr-T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Tepe Değeri</a:t>
            </a:r>
            <a:endParaRPr lang="tr-TR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634" y="3134664"/>
            <a:ext cx="748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/>
              <a:t>Bir veri grubunda en çok tekrar eden terime </a:t>
            </a:r>
            <a:r>
              <a:rPr lang="tr-TR" sz="2000" b="1" dirty="0">
                <a:solidFill>
                  <a:srgbClr val="0000FF"/>
                </a:solidFill>
              </a:rPr>
              <a:t>tepe </a:t>
            </a:r>
            <a:r>
              <a:rPr lang="tr-TR" sz="2000" b="1" dirty="0" smtClean="0">
                <a:solidFill>
                  <a:srgbClr val="0000FF"/>
                </a:solidFill>
              </a:rPr>
              <a:t>değeri </a:t>
            </a:r>
            <a:r>
              <a:rPr lang="tr-TR" sz="2000" dirty="0" smtClean="0">
                <a:solidFill>
                  <a:srgbClr val="0000FF"/>
                </a:solidFill>
              </a:rPr>
              <a:t>(</a:t>
            </a:r>
            <a:r>
              <a:rPr lang="tr-TR" sz="2000" dirty="0" err="1">
                <a:solidFill>
                  <a:srgbClr val="0000FF"/>
                </a:solidFill>
              </a:rPr>
              <a:t>Mod</a:t>
            </a:r>
            <a:r>
              <a:rPr lang="tr-TR" sz="2000" dirty="0">
                <a:solidFill>
                  <a:srgbClr val="0000FF"/>
                </a:solidFill>
              </a:rPr>
              <a:t>) </a:t>
            </a:r>
            <a:r>
              <a:rPr lang="tr-TR" sz="2000" dirty="0" smtClean="0"/>
              <a:t>denir. Veri </a:t>
            </a:r>
            <a:r>
              <a:rPr lang="tr-TR" sz="2000" dirty="0"/>
              <a:t>grubunda birden fazla en çok tekrar eden terim varsa bu veri grubunun birden fazla tepe değeri bulunur. </a:t>
            </a:r>
            <a:endParaRPr lang="tr-TR" sz="2000" dirty="0">
              <a:effectLst/>
            </a:endParaRPr>
          </a:p>
        </p:txBody>
      </p:sp>
      <p:pic>
        <p:nvPicPr>
          <p:cNvPr id="13" name="Picture 12" descr="dikkat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909">
            <a:off x="816597" y="1204917"/>
            <a:ext cx="1714496" cy="17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90106" y="1913489"/>
            <a:ext cx="5513682" cy="609977"/>
          </a:xfrm>
          <a:prstGeom prst="roundRect">
            <a:avLst/>
          </a:prstGeom>
          <a:solidFill>
            <a:srgbClr val="6A1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6031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Bir sınıfta öğrencilerin Matematik sınavından aldıkları puanlar aşağıda verilmiştir. Bu puanların tepe değerini belirleyelim.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8808" y="1981909"/>
            <a:ext cx="553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Puanlar: 20,35,50,60,60,50,55,60,70,85,90,70,60</a:t>
            </a:r>
          </a:p>
        </p:txBody>
      </p:sp>
      <p:pic>
        <p:nvPicPr>
          <p:cNvPr id="10" name="Picture 9" descr="sınıf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32" y="2711863"/>
            <a:ext cx="4347710" cy="3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199" y="3377826"/>
            <a:ext cx="680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Yukarıdaki tablodan veri grubunda en çok </a:t>
            </a:r>
            <a:r>
              <a:rPr lang="tr-TR" sz="2000" dirty="0" smtClean="0"/>
              <a:t>tekrar </a:t>
            </a:r>
            <a:r>
              <a:rPr lang="tr-TR" sz="2000" dirty="0"/>
              <a:t>eden puanın </a:t>
            </a:r>
            <a:endParaRPr lang="tr-TR" sz="2000" dirty="0" smtClean="0"/>
          </a:p>
          <a:p>
            <a:r>
              <a:rPr lang="tr-TR" sz="2000" dirty="0" smtClean="0"/>
              <a:t>60 </a:t>
            </a:r>
            <a:r>
              <a:rPr lang="tr-TR" sz="2000" dirty="0"/>
              <a:t>olduğunu görüyoruz</a:t>
            </a:r>
            <a:r>
              <a:rPr lang="tr-TR" sz="2000" dirty="0" smtClean="0"/>
              <a:t>. 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213292" y="3504079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71766" y="3504079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6992"/>
              </p:ext>
            </p:extLst>
          </p:nvPr>
        </p:nvGraphicFramePr>
        <p:xfrm>
          <a:off x="1365907" y="1359117"/>
          <a:ext cx="4818984" cy="15570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409492"/>
                <a:gridCol w="2409492"/>
              </a:tblGrid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Puanlar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Tekrar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Sayısı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60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70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>
            <a:endCxn id="9" idx="2"/>
          </p:cNvCxnSpPr>
          <p:nvPr/>
        </p:nvCxnSpPr>
        <p:spPr>
          <a:xfrm>
            <a:off x="3759855" y="1359117"/>
            <a:ext cx="15544" cy="1557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86222" y="4288234"/>
            <a:ext cx="3473454" cy="476283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199" y="3377826"/>
            <a:ext cx="680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Yukarıdaki tablodan veri grubunda en çok </a:t>
            </a:r>
            <a:r>
              <a:rPr lang="tr-TR" sz="2000" dirty="0" smtClean="0"/>
              <a:t>tekrar </a:t>
            </a:r>
            <a:r>
              <a:rPr lang="tr-TR" sz="2000" dirty="0"/>
              <a:t>eden puanın </a:t>
            </a:r>
            <a:endParaRPr lang="tr-TR" sz="2000" dirty="0" smtClean="0"/>
          </a:p>
          <a:p>
            <a:r>
              <a:rPr lang="tr-TR" sz="2000" dirty="0" smtClean="0"/>
              <a:t>60 </a:t>
            </a:r>
            <a:r>
              <a:rPr lang="tr-TR" sz="2000" dirty="0"/>
              <a:t>olduğunu görüyoruz</a:t>
            </a:r>
            <a:r>
              <a:rPr lang="tr-TR" sz="2000" dirty="0" smtClean="0"/>
              <a:t>. Öyle ise;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3543" y="4329041"/>
            <a:ext cx="347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Tepe </a:t>
            </a:r>
            <a:r>
              <a:rPr lang="tr-TR" sz="2000" dirty="0"/>
              <a:t>Değeri (</a:t>
            </a:r>
            <a:r>
              <a:rPr lang="tr-TR" sz="2000" dirty="0" err="1"/>
              <a:t>Mod</a:t>
            </a:r>
            <a:r>
              <a:rPr lang="tr-TR" sz="2000" dirty="0"/>
              <a:t>) = 60    olur. </a:t>
            </a:r>
            <a:endParaRPr lang="tr-TR" sz="2000" dirty="0">
              <a:effectLst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213292" y="3504079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71766" y="3504079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55137"/>
              </p:ext>
            </p:extLst>
          </p:nvPr>
        </p:nvGraphicFramePr>
        <p:xfrm>
          <a:off x="1365907" y="1359117"/>
          <a:ext cx="4818984" cy="15570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409492"/>
                <a:gridCol w="2409492"/>
              </a:tblGrid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Puanlar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Tekrar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90"/>
                          </a:solidFill>
                        </a:rPr>
                        <a:t>Sayısı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60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  <a:tr h="389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70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rgbClr val="FC303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>
            <a:endCxn id="9" idx="2"/>
          </p:cNvCxnSpPr>
          <p:nvPr/>
        </p:nvCxnSpPr>
        <p:spPr>
          <a:xfrm>
            <a:off x="3759855" y="1359117"/>
            <a:ext cx="15544" cy="1557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399" y="1669981"/>
            <a:ext cx="7547950" cy="3785652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    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9026" y="1819910"/>
            <a:ext cx="379581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/>
            <a:r>
              <a:rPr lang="tr-T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Ortanca Değer      </a:t>
            </a:r>
          </a:p>
          <a:p>
            <a:pPr lvl="1"/>
            <a:r>
              <a:rPr lang="tr-TR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(Medyan)</a:t>
            </a:r>
            <a:endParaRPr lang="tr-TR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634" y="3134664"/>
            <a:ext cx="7485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/>
              <a:t>Bir veri grubunda değerler küçükten büyüğe doğru sıralandığında  ortada bulunan değere </a:t>
            </a:r>
            <a:r>
              <a:rPr lang="tr-TR" sz="2000" b="1" dirty="0">
                <a:solidFill>
                  <a:srgbClr val="0000FF"/>
                </a:solidFill>
              </a:rPr>
              <a:t>ortanca değer </a:t>
            </a:r>
            <a:r>
              <a:rPr lang="tr-TR" sz="2000" dirty="0" smtClean="0">
                <a:solidFill>
                  <a:srgbClr val="0000FF"/>
                </a:solidFill>
              </a:rPr>
              <a:t>(</a:t>
            </a:r>
            <a:r>
              <a:rPr lang="tr-TR" sz="2000" dirty="0">
                <a:solidFill>
                  <a:srgbClr val="0000FF"/>
                </a:solidFill>
              </a:rPr>
              <a:t>medyan)</a:t>
            </a:r>
            <a:r>
              <a:rPr lang="tr-TR" sz="2000" dirty="0"/>
              <a:t> denir. </a:t>
            </a:r>
            <a:endParaRPr lang="tr-TR" sz="2000" dirty="0" smtClean="0"/>
          </a:p>
          <a:p>
            <a:pPr lvl="0"/>
            <a:endParaRPr lang="tr-TR" sz="2000" dirty="0"/>
          </a:p>
          <a:p>
            <a:pPr lvl="0"/>
            <a:r>
              <a:rPr lang="tr-TR" sz="2000" dirty="0" smtClean="0"/>
              <a:t>Eğer </a:t>
            </a:r>
            <a:r>
              <a:rPr lang="tr-TR" sz="2000" dirty="0"/>
              <a:t>veri grubundaki terim sayısı çift ise ortada kalan iki terimin toplamının yarısı medyan olarak alınır. </a:t>
            </a:r>
            <a:endParaRPr lang="tr-TR" sz="2000" dirty="0">
              <a:effectLst/>
            </a:endParaRPr>
          </a:p>
        </p:txBody>
      </p:sp>
      <p:pic>
        <p:nvPicPr>
          <p:cNvPr id="13" name="Picture 12" descr="dikkat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909">
            <a:off x="816597" y="1204917"/>
            <a:ext cx="1714496" cy="17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9313" y="1780398"/>
            <a:ext cx="6131970" cy="609977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603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Bir sınıftaki öğrencilerin boy uzunlukları aşağıda verilmiştir. Bu değerlerin ortanca değerini bulalım.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8015" y="1848818"/>
            <a:ext cx="695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Boy Uzunlukları: 140,160,155,145,160,170,150,130,120</a:t>
            </a:r>
          </a:p>
        </p:txBody>
      </p:sp>
      <p:pic>
        <p:nvPicPr>
          <p:cNvPr id="7" name="Picture 6" descr="boy-uzunlug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3" y="2662516"/>
            <a:ext cx="5269739" cy="37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10971" y="1614553"/>
            <a:ext cx="4227760" cy="476283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971" y="1049337"/>
            <a:ext cx="578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Önce verileri küçükten büyüğe doğru sıralayalım.</a:t>
            </a:r>
          </a:p>
          <a:p>
            <a:endParaRPr lang="tr-TR" sz="2000" dirty="0" smtClean="0"/>
          </a:p>
          <a:p>
            <a:r>
              <a:rPr lang="tr-TR" sz="2000" dirty="0" smtClean="0"/>
              <a:t>120,130,140,145,150,155,160,160,170</a:t>
            </a:r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Veri </a:t>
            </a:r>
            <a:r>
              <a:rPr lang="tr-TR" sz="2000" dirty="0"/>
              <a:t>grubunda 9 terim bulunmaktadır.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344958" y="1049337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03432" y="1049337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4667" y="4508156"/>
            <a:ext cx="4094064" cy="40011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10971" y="1614553"/>
            <a:ext cx="4227760" cy="476283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971" y="1049337"/>
            <a:ext cx="578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Önce verileri küçükten büyüğe doğru sıralayalım.</a:t>
            </a:r>
          </a:p>
          <a:p>
            <a:endParaRPr lang="tr-TR" sz="2000" dirty="0" smtClean="0"/>
          </a:p>
          <a:p>
            <a:r>
              <a:rPr lang="tr-TR" sz="2000" dirty="0" smtClean="0"/>
              <a:t>120,130,140,145,150,155,160,160,170</a:t>
            </a:r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Veri </a:t>
            </a:r>
            <a:r>
              <a:rPr lang="tr-TR" sz="2000" dirty="0"/>
              <a:t>grubunda 9 terim bulunmaktadır.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793" y="2918065"/>
            <a:ext cx="191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Ortanca Terim =</a:t>
            </a:r>
            <a:endParaRPr lang="tr-TR" sz="2000" dirty="0">
              <a:effectLst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44958" y="1049337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03432" y="1049337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1173" y="2718010"/>
            <a:ext cx="191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Terim Sayısı + 1</a:t>
            </a:r>
            <a:endParaRPr lang="tr-TR" sz="20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6532" y="3121503"/>
            <a:ext cx="41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2</a:t>
            </a:r>
            <a:endParaRPr lang="tr-TR" sz="2000" dirty="0">
              <a:effectLst/>
            </a:endParaRPr>
          </a:p>
        </p:txBody>
      </p:sp>
      <p:cxnSp>
        <p:nvCxnSpPr>
          <p:cNvPr id="6" name="Straight Connector 5"/>
          <p:cNvCxnSpPr>
            <a:stCxn id="21" idx="3"/>
          </p:cNvCxnSpPr>
          <p:nvPr/>
        </p:nvCxnSpPr>
        <p:spPr>
          <a:xfrm>
            <a:off x="2991173" y="3118120"/>
            <a:ext cx="180473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469" y="3694747"/>
            <a:ext cx="15367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0674" y="4508156"/>
            <a:ext cx="430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Ortanca Değer (Medyan) : 150 olur. 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2169" y="3764000"/>
            <a:ext cx="336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Terim Ortanca Değeri verir.</a:t>
            </a:r>
            <a:endParaRPr lang="tr-TR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81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65560" y="2512310"/>
            <a:ext cx="5354937" cy="609977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6031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Aşağıda verilen veri grubundaki değerlerin aritmetik ortalamasını, tepe değerini </a:t>
            </a:r>
            <a:r>
              <a:rPr lang="tr-TR" sz="2000" dirty="0">
                <a:solidFill>
                  <a:srgbClr val="0000FF"/>
                </a:solidFill>
              </a:rPr>
              <a:t>(</a:t>
            </a:r>
            <a:r>
              <a:rPr lang="tr-TR" sz="2000" dirty="0" err="1">
                <a:solidFill>
                  <a:srgbClr val="0000FF"/>
                </a:solidFill>
              </a:rPr>
              <a:t>mod</a:t>
            </a:r>
            <a:r>
              <a:rPr lang="tr-TR" sz="2000" dirty="0">
                <a:solidFill>
                  <a:srgbClr val="0000FF"/>
                </a:solidFill>
              </a:rPr>
              <a:t>)</a:t>
            </a:r>
            <a:r>
              <a:rPr lang="tr-TR" sz="2000" dirty="0"/>
              <a:t> ve ortanca değerini </a:t>
            </a:r>
            <a:r>
              <a:rPr lang="tr-TR" sz="2000" dirty="0">
                <a:solidFill>
                  <a:srgbClr val="0000FF"/>
                </a:solidFill>
              </a:rPr>
              <a:t>(medyan) </a:t>
            </a:r>
            <a:r>
              <a:rPr lang="tr-TR" sz="2000" dirty="0"/>
              <a:t>belirleyelim.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28" y="2616931"/>
            <a:ext cx="504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tr-TR" sz="2000" dirty="0" smtClean="0"/>
              <a:t>eriler: 10, 13, 14, 15, 20, 14, 12, 18, 16, 20,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959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3432" y="2529156"/>
            <a:ext cx="6748648" cy="1165591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0971" y="1049337"/>
            <a:ext cx="108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Toplam</a:t>
            </a:r>
            <a:endParaRPr lang="tr-TR" sz="2000" dirty="0">
              <a:effectLst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44958" y="1049337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03432" y="1049337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690" y="2529156"/>
            <a:ext cx="6941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FFFF"/>
                </a:solidFill>
              </a:rPr>
              <a:t>Tepe değerleri 14 ve 20 </a:t>
            </a:r>
            <a:r>
              <a:rPr lang="tr-TR" sz="2000" dirty="0" smtClean="0">
                <a:solidFill>
                  <a:srgbClr val="FFFFFF"/>
                </a:solidFill>
              </a:rPr>
              <a:t>en çok ve eşit sayıda tekrar ettiğinden, </a:t>
            </a:r>
          </a:p>
          <a:p>
            <a:endParaRPr lang="tr-TR" sz="2000" dirty="0" smtClean="0">
              <a:solidFill>
                <a:srgbClr val="FFFFFF"/>
              </a:solidFill>
            </a:endParaRPr>
          </a:p>
          <a:p>
            <a:r>
              <a:rPr lang="tr-TR" sz="2000" dirty="0" smtClean="0">
                <a:solidFill>
                  <a:srgbClr val="FFFFFF"/>
                </a:solidFill>
              </a:rPr>
              <a:t>                           tepe </a:t>
            </a:r>
            <a:r>
              <a:rPr lang="tr-TR" sz="2000" dirty="0">
                <a:solidFill>
                  <a:srgbClr val="FFFFFF"/>
                </a:solidFill>
              </a:rPr>
              <a:t>değerleri</a:t>
            </a:r>
            <a:r>
              <a:rPr lang="tr-TR" sz="2000" dirty="0"/>
              <a:t> </a:t>
            </a:r>
            <a:r>
              <a:rPr lang="tr-TR" sz="2000" b="1" dirty="0"/>
              <a:t>14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FFFF"/>
                </a:solidFill>
              </a:rPr>
              <a:t>ve</a:t>
            </a:r>
            <a:r>
              <a:rPr lang="tr-TR" sz="2000" dirty="0"/>
              <a:t> </a:t>
            </a:r>
            <a:r>
              <a:rPr lang="tr-TR" sz="2000" b="1" dirty="0"/>
              <a:t>20</a:t>
            </a:r>
            <a:r>
              <a:rPr lang="tr-TR" sz="2000" dirty="0"/>
              <a:t>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749" y="978532"/>
            <a:ext cx="45720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749" y="1521285"/>
            <a:ext cx="1308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45538" y="985990"/>
            <a:ext cx="5742786" cy="902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5522" y="1057454"/>
            <a:ext cx="65505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tr-TR" sz="4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Merkezi Eğilim Ölçüleri</a:t>
            </a:r>
            <a:endParaRPr lang="tr-TR" sz="4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3938" y="2093817"/>
            <a:ext cx="3684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solidFill>
                  <a:srgbClr val="FF0000"/>
                </a:solidFill>
              </a:rPr>
              <a:t>1</a:t>
            </a:r>
            <a:r>
              <a:rPr lang="tr-TR" sz="2000" dirty="0" smtClean="0">
                <a:solidFill>
                  <a:srgbClr val="FF0000"/>
                </a:solidFill>
              </a:rPr>
              <a:t>) </a:t>
            </a:r>
            <a:r>
              <a:rPr lang="tr-TR" sz="2000" dirty="0" smtClean="0"/>
              <a:t>Aritmetik </a:t>
            </a:r>
            <a:r>
              <a:rPr lang="tr-TR" sz="2000" dirty="0"/>
              <a:t>Ortalama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2)</a:t>
            </a:r>
            <a:r>
              <a:rPr lang="tr-TR" sz="2000" dirty="0" smtClean="0"/>
              <a:t> Tepe </a:t>
            </a:r>
            <a:r>
              <a:rPr lang="tr-TR" sz="2000" dirty="0"/>
              <a:t>Değeri (</a:t>
            </a:r>
            <a:r>
              <a:rPr lang="tr-TR" sz="2000" dirty="0" err="1"/>
              <a:t>Mod</a:t>
            </a:r>
            <a:r>
              <a:rPr lang="tr-TR" sz="2000" dirty="0"/>
              <a:t>)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3) </a:t>
            </a:r>
            <a:r>
              <a:rPr lang="tr-TR" sz="2000" dirty="0" smtClean="0"/>
              <a:t>Ortanca </a:t>
            </a:r>
            <a:r>
              <a:rPr lang="tr-TR" sz="2000" dirty="0"/>
              <a:t>Değer (Medyan)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4) </a:t>
            </a:r>
            <a:r>
              <a:rPr lang="tr-TR" sz="2000" dirty="0" smtClean="0"/>
              <a:t>Aritmetik </a:t>
            </a:r>
            <a:r>
              <a:rPr lang="tr-TR" sz="2000" dirty="0"/>
              <a:t>Ortalama</a:t>
            </a:r>
            <a:endParaRPr lang="tr-TR" sz="20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</p:spTree>
    <p:extLst>
      <p:ext uri="{BB962C8B-B14F-4D97-AF65-F5344CB8AC3E}">
        <p14:creationId xmlns:p14="http://schemas.microsoft.com/office/powerpoint/2010/main" val="38751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30532" y="2093853"/>
            <a:ext cx="7057791" cy="1165591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594411" y="2411340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52885" y="2411340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6791" y="2244258"/>
            <a:ext cx="694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Veri grubundaki terim sayısı 10 bir çift sayı olduğundan ortada yer alan 14 ve 15 değerlerinin toplamının yarısı medyanı verir.</a:t>
            </a:r>
          </a:p>
        </p:txBody>
      </p:sp>
    </p:spTree>
    <p:extLst>
      <p:ext uri="{BB962C8B-B14F-4D97-AF65-F5344CB8AC3E}">
        <p14:creationId xmlns:p14="http://schemas.microsoft.com/office/powerpoint/2010/main" val="41001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48591" y="781073"/>
            <a:ext cx="4235337" cy="609977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9095" y="1609410"/>
            <a:ext cx="707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Yukarıda yer alan veri grubunda uygulanacak ölçümlerden </a:t>
            </a:r>
            <a:endParaRPr lang="tr-TR" sz="2000" dirty="0" smtClean="0"/>
          </a:p>
          <a:p>
            <a:r>
              <a:rPr lang="tr-TR" sz="2000" dirty="0" smtClean="0"/>
              <a:t>en </a:t>
            </a:r>
            <a:r>
              <a:rPr lang="tr-TR" sz="2000" dirty="0"/>
              <a:t>duyarlı olanı aşağıdakilerden hangisi olduğunu belirleyelim.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2359" y="885694"/>
            <a:ext cx="401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80,6,8,10,10,12,6,18,15,13,76,20,6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764" y="2767509"/>
            <a:ext cx="707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a) </a:t>
            </a:r>
            <a:r>
              <a:rPr lang="tr-TR" sz="2000" dirty="0" err="1" smtClean="0"/>
              <a:t>Mod</a:t>
            </a:r>
            <a:r>
              <a:rPr lang="tr-TR" sz="2000" dirty="0" smtClean="0"/>
              <a:t>     </a:t>
            </a:r>
            <a:r>
              <a:rPr lang="tr-TR" sz="2000" dirty="0" smtClean="0">
                <a:solidFill>
                  <a:srgbClr val="FF0000"/>
                </a:solidFill>
              </a:rPr>
              <a:t> b</a:t>
            </a:r>
            <a:r>
              <a:rPr lang="tr-TR" sz="2000" dirty="0">
                <a:solidFill>
                  <a:srgbClr val="FF0000"/>
                </a:solidFill>
              </a:rPr>
              <a:t>) </a:t>
            </a:r>
            <a:r>
              <a:rPr lang="tr-TR" sz="2000" dirty="0"/>
              <a:t>Aritmetik Ortalama     </a:t>
            </a:r>
            <a:r>
              <a:rPr lang="tr-TR" sz="2000" dirty="0">
                <a:solidFill>
                  <a:srgbClr val="FF0000"/>
                </a:solidFill>
              </a:rPr>
              <a:t>c</a:t>
            </a:r>
            <a:r>
              <a:rPr lang="tr-TR" sz="2000" dirty="0" smtClean="0">
                <a:solidFill>
                  <a:srgbClr val="FF0000"/>
                </a:solidFill>
              </a:rPr>
              <a:t>) </a:t>
            </a:r>
            <a:r>
              <a:rPr lang="tr-TR" sz="2000" dirty="0" smtClean="0"/>
              <a:t>Medyan</a:t>
            </a:r>
            <a:endParaRPr lang="tr-TR" sz="2000" dirty="0"/>
          </a:p>
          <a:p>
            <a:r>
              <a:rPr lang="tr-TR" sz="2000" dirty="0"/>
              <a:t> </a:t>
            </a:r>
            <a:endParaRPr lang="tr-TR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45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62954" y="3190699"/>
            <a:ext cx="2882556" cy="60997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63758" y="1593301"/>
            <a:ext cx="4141815" cy="579219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0971" y="1049337"/>
            <a:ext cx="4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Değerleri küçükten büyüğe doğru sıralayalım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22" name="5-Point Star 21"/>
          <p:cNvSpPr/>
          <p:nvPr/>
        </p:nvSpPr>
        <p:spPr>
          <a:xfrm>
            <a:off x="344958" y="1049337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03432" y="1049337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3436" y="1668505"/>
            <a:ext cx="402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6,6,6,8,10,10,12,13,15,18,20,76,80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971" y="2543068"/>
            <a:ext cx="501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6 sayısı 3 defa ve en çok tekrar ettiğinden,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8631" y="3249544"/>
            <a:ext cx="264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Mod</a:t>
            </a:r>
            <a:r>
              <a:rPr lang="tr-TR" sz="2000" dirty="0" smtClean="0"/>
              <a:t> (</a:t>
            </a:r>
            <a:r>
              <a:rPr lang="tr-TR" sz="2000" dirty="0"/>
              <a:t>Tepe Değeri) = 6</a:t>
            </a:r>
          </a:p>
        </p:txBody>
      </p:sp>
    </p:spTree>
    <p:extLst>
      <p:ext uri="{BB962C8B-B14F-4D97-AF65-F5344CB8AC3E}">
        <p14:creationId xmlns:p14="http://schemas.microsoft.com/office/powerpoint/2010/main" val="29999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72022" y="2070400"/>
            <a:ext cx="4528549" cy="1612679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7217" y="2275797"/>
            <a:ext cx="4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Ortanca Terim = </a:t>
            </a:r>
            <a:endParaRPr lang="tr-TR" sz="2000" dirty="0"/>
          </a:p>
        </p:txBody>
      </p:sp>
      <p:sp>
        <p:nvSpPr>
          <p:cNvPr id="22" name="5-Point Star 21"/>
          <p:cNvSpPr/>
          <p:nvPr/>
        </p:nvSpPr>
        <p:spPr>
          <a:xfrm>
            <a:off x="2081204" y="2511771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139678" y="2511771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2653" y="2896750"/>
            <a:ext cx="174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. </a:t>
            </a:r>
            <a:r>
              <a:rPr lang="en-US" sz="2000" dirty="0"/>
              <a:t>t</a:t>
            </a:r>
            <a:r>
              <a:rPr lang="tr-TR" sz="2000" dirty="0" smtClean="0"/>
              <a:t>erim olur.</a:t>
            </a:r>
            <a:endParaRPr lang="tr-T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68" y="2830071"/>
            <a:ext cx="11430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2307" y="2111661"/>
            <a:ext cx="186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Terim Sayısı + 1</a:t>
            </a:r>
            <a:endParaRPr lang="tr-TR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62307" y="2511771"/>
            <a:ext cx="17876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9290" y="2511771"/>
            <a:ext cx="42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2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225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3772" y="1364728"/>
            <a:ext cx="7837880" cy="162671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074" y="1669717"/>
            <a:ext cx="24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Aritmetik Ortalama = </a:t>
            </a:r>
            <a:endParaRPr lang="tr-T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6662" y="2301462"/>
            <a:ext cx="106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= 22,30</a:t>
            </a:r>
            <a:endParaRPr lang="tr-TR" sz="2000" dirty="0"/>
          </a:p>
        </p:txBody>
      </p:sp>
      <p:sp>
        <p:nvSpPr>
          <p:cNvPr id="16" name="5-Point Star 15"/>
          <p:cNvSpPr/>
          <p:nvPr/>
        </p:nvSpPr>
        <p:spPr>
          <a:xfrm>
            <a:off x="12113" y="1738354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0587" y="1738354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862" y="1598913"/>
            <a:ext cx="5295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19338" y="3296924"/>
            <a:ext cx="6483662" cy="162671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3772" y="1364728"/>
            <a:ext cx="7837880" cy="162671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074" y="1669717"/>
            <a:ext cx="24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Aritmetik Ortalama = </a:t>
            </a:r>
            <a:endParaRPr lang="tr-T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6662" y="2301462"/>
            <a:ext cx="106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= 22,30</a:t>
            </a:r>
            <a:endParaRPr lang="tr-TR" sz="2000" dirty="0"/>
          </a:p>
        </p:txBody>
      </p:sp>
      <p:sp>
        <p:nvSpPr>
          <p:cNvPr id="16" name="5-Point Star 15"/>
          <p:cNvSpPr/>
          <p:nvPr/>
        </p:nvSpPr>
        <p:spPr>
          <a:xfrm>
            <a:off x="-21307" y="1738354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7167" y="1738354"/>
            <a:ext cx="498907" cy="47194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862" y="1598913"/>
            <a:ext cx="52959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63384" y="3556835"/>
            <a:ext cx="663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Veri Grubunun tüm değerleri aritmetik ortalamayı </a:t>
            </a:r>
            <a:endParaRPr lang="tr-TR" sz="2000" dirty="0" smtClean="0">
              <a:solidFill>
                <a:schemeClr val="bg1"/>
              </a:solidFill>
            </a:endParaRPr>
          </a:p>
          <a:p>
            <a:r>
              <a:rPr lang="tr-TR" sz="2000" dirty="0" smtClean="0">
                <a:solidFill>
                  <a:schemeClr val="bg1"/>
                </a:solidFill>
              </a:rPr>
              <a:t>doğrudan </a:t>
            </a:r>
            <a:r>
              <a:rPr lang="tr-TR" sz="2000" dirty="0">
                <a:solidFill>
                  <a:schemeClr val="bg1"/>
                </a:solidFill>
              </a:rPr>
              <a:t>etkilediğinden bu ölçümlerden en duyarlı olanı </a:t>
            </a:r>
          </a:p>
          <a:p>
            <a:r>
              <a:rPr lang="tr-TR" sz="2000" b="1" dirty="0"/>
              <a:t>Aritmetik Ortalamadır. </a:t>
            </a:r>
          </a:p>
        </p:txBody>
      </p:sp>
    </p:spTree>
    <p:extLst>
      <p:ext uri="{BB962C8B-B14F-4D97-AF65-F5344CB8AC3E}">
        <p14:creationId xmlns:p14="http://schemas.microsoft.com/office/powerpoint/2010/main" val="8061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-415664" y="2423140"/>
            <a:ext cx="309066" cy="303565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9A0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Question-Mar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960">
            <a:off x="-4628" y="674305"/>
            <a:ext cx="1810306" cy="208560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71716" y="1913202"/>
            <a:ext cx="6831758" cy="1343958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002060"/>
                </a:solidFill>
              </a:rPr>
              <a:t>  Soru yazılacak ...</a:t>
            </a:r>
          </a:p>
          <a:p>
            <a:pPr>
              <a:lnSpc>
                <a:spcPct val="150000"/>
              </a:lnSpc>
            </a:pPr>
            <a:endParaRPr lang="tr-TR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86001" y="130442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DÖNÜŞÜM GEOMETRİSİ</a:t>
            </a:r>
          </a:p>
        </p:txBody>
      </p:sp>
    </p:spTree>
    <p:extLst>
      <p:ext uri="{BB962C8B-B14F-4D97-AF65-F5344CB8AC3E}">
        <p14:creationId xmlns:p14="http://schemas.microsoft.com/office/powerpoint/2010/main" val="1181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87462" y="4355343"/>
            <a:ext cx="4909920" cy="902431"/>
          </a:xfrm>
          <a:prstGeom prst="roundRect">
            <a:avLst/>
          </a:prstGeom>
          <a:solidFill>
            <a:srgbClr val="FF36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45538" y="985990"/>
            <a:ext cx="5742786" cy="902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5522" y="1057454"/>
            <a:ext cx="65505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tr-TR" sz="4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Merkezi Eğilim Ölçüleri</a:t>
            </a:r>
            <a:endParaRPr lang="tr-TR" sz="4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3938" y="2093817"/>
            <a:ext cx="3684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solidFill>
                  <a:srgbClr val="FF0000"/>
                </a:solidFill>
              </a:rPr>
              <a:t>1</a:t>
            </a:r>
            <a:r>
              <a:rPr lang="tr-TR" sz="2000" dirty="0" smtClean="0">
                <a:solidFill>
                  <a:srgbClr val="FF0000"/>
                </a:solidFill>
              </a:rPr>
              <a:t>) </a:t>
            </a:r>
            <a:r>
              <a:rPr lang="tr-TR" sz="2000" dirty="0" smtClean="0"/>
              <a:t>Aritmetik </a:t>
            </a:r>
            <a:r>
              <a:rPr lang="tr-TR" sz="2000" dirty="0"/>
              <a:t>Ortalama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2)</a:t>
            </a:r>
            <a:r>
              <a:rPr lang="tr-TR" sz="2000" dirty="0" smtClean="0"/>
              <a:t> Tepe </a:t>
            </a:r>
            <a:r>
              <a:rPr lang="tr-TR" sz="2000" dirty="0"/>
              <a:t>Değeri (</a:t>
            </a:r>
            <a:r>
              <a:rPr lang="tr-TR" sz="2000" dirty="0" err="1"/>
              <a:t>Mod</a:t>
            </a:r>
            <a:r>
              <a:rPr lang="tr-TR" sz="2000" dirty="0"/>
              <a:t>)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3) </a:t>
            </a:r>
            <a:r>
              <a:rPr lang="tr-TR" sz="2000" dirty="0" smtClean="0"/>
              <a:t>Ortanca </a:t>
            </a:r>
            <a:r>
              <a:rPr lang="tr-TR" sz="2000" dirty="0"/>
              <a:t>Değer (Medyan)</a:t>
            </a:r>
          </a:p>
          <a:p>
            <a:pPr lvl="0"/>
            <a:r>
              <a:rPr lang="tr-TR" sz="2000" dirty="0" smtClean="0">
                <a:solidFill>
                  <a:srgbClr val="FF0000"/>
                </a:solidFill>
              </a:rPr>
              <a:t>4) </a:t>
            </a:r>
            <a:r>
              <a:rPr lang="tr-TR" sz="2000" dirty="0" smtClean="0"/>
              <a:t>Aritmetik </a:t>
            </a:r>
            <a:r>
              <a:rPr lang="tr-TR" sz="2000" dirty="0"/>
              <a:t>Ortalama</a:t>
            </a:r>
            <a:endParaRPr lang="tr-TR" sz="2000" dirty="0">
              <a:effectLst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16352" y="3614582"/>
            <a:ext cx="498907" cy="471948"/>
          </a:xfrm>
          <a:prstGeom prst="star5">
            <a:avLst/>
          </a:prstGeom>
          <a:solidFill>
            <a:srgbClr val="006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66482" y="3639650"/>
            <a:ext cx="498907" cy="47194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5522" y="3499593"/>
            <a:ext cx="593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Veri grubundaki sayı değerleri toplamının gruptaki </a:t>
            </a:r>
            <a:endParaRPr lang="tr-TR" sz="2000" dirty="0" smtClean="0"/>
          </a:p>
          <a:p>
            <a:r>
              <a:rPr lang="tr-TR" sz="2000" dirty="0" smtClean="0"/>
              <a:t>toplam </a:t>
            </a:r>
            <a:r>
              <a:rPr lang="tr-TR" sz="2000" dirty="0"/>
              <a:t>birey sayısına bölünerek bulunur.</a:t>
            </a:r>
            <a:endParaRPr lang="tr-TR" sz="20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5904" y="4555398"/>
            <a:ext cx="236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Aritmetik Ortalama=</a:t>
            </a:r>
            <a:endParaRPr lang="tr-TR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4220" y="4346014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Toplam</a:t>
            </a:r>
            <a:endParaRPr lang="tr-TR" sz="20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2191" y="4756048"/>
            <a:ext cx="223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Eleman Sayısı</a:t>
            </a:r>
            <a:endParaRPr lang="tr-TR" sz="2000" dirty="0"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53836" y="4755453"/>
            <a:ext cx="1637625" cy="0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82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5 kişilik bir ailede baba 70 kg, anne 60 kg ve çocuklar </a:t>
            </a:r>
            <a:endParaRPr lang="tr-TR" sz="2000" dirty="0" smtClean="0"/>
          </a:p>
          <a:p>
            <a:r>
              <a:rPr lang="tr-TR" sz="2000" dirty="0" smtClean="0"/>
              <a:t>45</a:t>
            </a:r>
            <a:r>
              <a:rPr lang="tr-TR" sz="2000" dirty="0"/>
              <a:t>, </a:t>
            </a:r>
            <a:r>
              <a:rPr lang="tr-TR" sz="2000" dirty="0" smtClean="0"/>
              <a:t>25 </a:t>
            </a:r>
            <a:r>
              <a:rPr lang="tr-TR" sz="2000" dirty="0"/>
              <a:t>ve 10 kg olduğuna göre bu ailenin  k</a:t>
            </a:r>
            <a:r>
              <a:rPr lang="tr-TR" sz="2000" dirty="0" smtClean="0"/>
              <a:t>ilo </a:t>
            </a:r>
            <a:r>
              <a:rPr lang="tr-TR" sz="2000" dirty="0"/>
              <a:t>ortalamasını bulalım.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pic>
        <p:nvPicPr>
          <p:cNvPr id="3" name="Picture 2" descr="family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59" y="1887377"/>
            <a:ext cx="4004694" cy="4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1174" y="793805"/>
            <a:ext cx="4787548" cy="1094616"/>
          </a:xfrm>
          <a:prstGeom prst="roundRect">
            <a:avLst/>
          </a:prstGeom>
          <a:solidFill>
            <a:srgbClr val="6A18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2089" y="1096078"/>
            <a:ext cx="236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Aritmetik Ortalama=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0405" y="886694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Toplam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8376" y="1296728"/>
            <a:ext cx="223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Eleman Sayısı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470021" y="1296133"/>
            <a:ext cx="1637625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67" y="2305050"/>
            <a:ext cx="2362200" cy="977900"/>
          </a:xfrm>
          <a:prstGeom prst="rect">
            <a:avLst/>
          </a:prstGeom>
        </p:spPr>
      </p:pic>
      <p:pic>
        <p:nvPicPr>
          <p:cNvPr id="47" name="Picture 46" descr="family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" y="1524304"/>
            <a:ext cx="3311210" cy="34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707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Bir öğrencinin matematik dersi puanı 70, fen dersi puanı 60, Türkçe dersi puanı 80 olduğu durumda Din dersi sınavına giriyor. Bu 4 dersin ortalaması 75 olması için din dersi sınavından kaç puan alması gerekir?</a:t>
            </a:r>
            <a:endParaRPr lang="tr-TR" sz="2000" dirty="0">
              <a:effectLst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pic>
        <p:nvPicPr>
          <p:cNvPr id="7" name="Picture 6" descr="ogrenci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0" y="1929157"/>
            <a:ext cx="2964386" cy="43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1174" y="793805"/>
            <a:ext cx="4787548" cy="1094616"/>
          </a:xfrm>
          <a:prstGeom prst="roundRect">
            <a:avLst/>
          </a:prstGeom>
          <a:solidFill>
            <a:srgbClr val="6A18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2089" y="1096078"/>
            <a:ext cx="236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Aritmetik Ortalama=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0405" y="886694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Toplam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8376" y="1296728"/>
            <a:ext cx="223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Eleman Sayısı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470021" y="1296133"/>
            <a:ext cx="1637625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0568" y="2226707"/>
            <a:ext cx="65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75 =</a:t>
            </a:r>
            <a:endParaRPr lang="tr-TR" sz="20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560" y="2016728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Toplam</a:t>
            </a:r>
            <a:endParaRPr lang="tr-TR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3531" y="2426762"/>
            <a:ext cx="223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Eleman Sayısı</a:t>
            </a:r>
            <a:endParaRPr lang="tr-TR" sz="2000" dirty="0"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35176" y="2426167"/>
            <a:ext cx="163762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ogrenci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5" y="2016728"/>
            <a:ext cx="2389679" cy="3543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31" y="4311395"/>
            <a:ext cx="6604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31" y="2984500"/>
            <a:ext cx="20828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131" y="3759909"/>
            <a:ext cx="1371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0106" y="787992"/>
            <a:ext cx="6031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Yaş ortalaması 18 olan 11 kişilik bir gruptan 28 yaşında bir kişi ayrılırsa bu grubun yaş ortalaması kaç olacağını bulalım.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pic>
        <p:nvPicPr>
          <p:cNvPr id="3" name="Picture 2" descr="gr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44" y="2188101"/>
            <a:ext cx="6068568" cy="2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1174" y="793805"/>
            <a:ext cx="4787548" cy="1094616"/>
          </a:xfrm>
          <a:prstGeom prst="roundRect">
            <a:avLst/>
          </a:prstGeom>
          <a:solidFill>
            <a:srgbClr val="6A18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86001" y="138798"/>
            <a:ext cx="57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VERİ İŞLEME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2089" y="1096078"/>
            <a:ext cx="236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Aritmetik Ortalama=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0405" y="886694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Toplam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8376" y="1296728"/>
            <a:ext cx="223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Eleman Sayısı</a:t>
            </a:r>
            <a:endParaRPr lang="tr-TR" sz="20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470021" y="1296133"/>
            <a:ext cx="1637625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4319" y="2236036"/>
            <a:ext cx="65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18 =</a:t>
            </a:r>
            <a:endParaRPr lang="tr-TR" sz="2000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9311" y="2026057"/>
            <a:ext cx="115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Toplam</a:t>
            </a:r>
            <a:endParaRPr lang="tr-TR" sz="20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7314" y="2436091"/>
            <a:ext cx="56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11</a:t>
            </a:r>
            <a:endParaRPr lang="tr-TR" sz="2000" dirty="0"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58927" y="2435496"/>
            <a:ext cx="1637625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39568" y="3071559"/>
            <a:ext cx="2715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Toplam = 18 . 11 = 198 </a:t>
            </a:r>
            <a:endParaRPr lang="tr-TR" sz="2000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7884" y="3758733"/>
            <a:ext cx="250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Aritmetik Ortalama =</a:t>
            </a:r>
            <a:endParaRPr lang="tr-TR" sz="2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31" y="3670811"/>
            <a:ext cx="9144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744" y="4404994"/>
            <a:ext cx="635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35" y="5213826"/>
            <a:ext cx="469900" cy="228600"/>
          </a:xfrm>
          <a:prstGeom prst="rect">
            <a:avLst/>
          </a:prstGeom>
        </p:spPr>
      </p:pic>
      <p:pic>
        <p:nvPicPr>
          <p:cNvPr id="24" name="Picture 23" descr="gru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1" y="2362176"/>
            <a:ext cx="2899421" cy="13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12138</TotalTime>
  <Words>689</Words>
  <Application>Microsoft Office PowerPoint</Application>
  <PresentationFormat>Özel</PresentationFormat>
  <Paragraphs>196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TOETGM334</cp:lastModifiedBy>
  <cp:revision>2143</cp:revision>
  <dcterms:created xsi:type="dcterms:W3CDTF">2014-03-24T15:31:55Z</dcterms:created>
  <dcterms:modified xsi:type="dcterms:W3CDTF">2015-01-19T13:41:59Z</dcterms:modified>
</cp:coreProperties>
</file>