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2"/>
  </p:notesMasterIdLst>
  <p:sldIdLst>
    <p:sldId id="256" r:id="rId2"/>
    <p:sldId id="258" r:id="rId3"/>
    <p:sldId id="302" r:id="rId4"/>
    <p:sldId id="293" r:id="rId5"/>
    <p:sldId id="304" r:id="rId6"/>
    <p:sldId id="311" r:id="rId7"/>
    <p:sldId id="314" r:id="rId8"/>
    <p:sldId id="282" r:id="rId9"/>
    <p:sldId id="286" r:id="rId10"/>
    <p:sldId id="31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00FFFF"/>
    <a:srgbClr val="33CCCC"/>
    <a:srgbClr val="0099FF"/>
    <a:srgbClr val="00FF00"/>
    <a:srgbClr val="6600CC"/>
    <a:srgbClr val="563597"/>
    <a:srgbClr val="00CC66"/>
    <a:srgbClr val="66FF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19" autoAdjust="0"/>
  </p:normalViewPr>
  <p:slideViewPr>
    <p:cSldViewPr>
      <p:cViewPr>
        <p:scale>
          <a:sx n="98" d="100"/>
          <a:sy n="98" d="100"/>
        </p:scale>
        <p:origin x="6" y="606"/>
      </p:cViewPr>
      <p:guideLst>
        <p:guide orient="horz" pos="2160"/>
        <p:guide pos="2880"/>
      </p:guideLst>
    </p:cSldViewPr>
  </p:slideViewPr>
  <p:outlineViewPr>
    <p:cViewPr>
      <p:scale>
        <a:sx n="33" d="100"/>
        <a:sy n="33" d="100"/>
      </p:scale>
      <p:origin x="0" y="275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19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1FF849-DC6A-4F77-A43A-C74E96809EF4}" type="datetimeFigureOut">
              <a:rPr lang="tr-TR" smtClean="0"/>
              <a:t>29.12.2014</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F23F3-7443-4FD4-927C-542EDD7DF662}" type="slidenum">
              <a:rPr lang="tr-TR" smtClean="0"/>
              <a:t>‹#›</a:t>
            </a:fld>
            <a:endParaRPr lang="tr-TR" dirty="0"/>
          </a:p>
        </p:txBody>
      </p:sp>
    </p:spTree>
    <p:extLst>
      <p:ext uri="{BB962C8B-B14F-4D97-AF65-F5344CB8AC3E}">
        <p14:creationId xmlns:p14="http://schemas.microsoft.com/office/powerpoint/2010/main" val="328132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5F23F3-7443-4FD4-927C-542EDD7DF662}" type="slidenum">
              <a:rPr lang="tr-TR" smtClean="0"/>
              <a:t>8</a:t>
            </a:fld>
            <a:endParaRPr lang="tr-TR"/>
          </a:p>
        </p:txBody>
      </p:sp>
    </p:spTree>
    <p:extLst>
      <p:ext uri="{BB962C8B-B14F-4D97-AF65-F5344CB8AC3E}">
        <p14:creationId xmlns:p14="http://schemas.microsoft.com/office/powerpoint/2010/main" val="243019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B227373D-0C71-4B70-A6D1-63F919F1D417}" type="datetimeFigureOut">
              <a:rPr lang="tr-TR" smtClean="0"/>
              <a:t>29.12.2014</a:t>
            </a:fld>
            <a:endParaRPr lang="tr-TR" dirty="0"/>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dirty="0"/>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0D0668B4-8D48-4812-8ED2-255C83504216}" type="slidenum">
              <a:rPr lang="tr-TR" smtClean="0"/>
              <a:t>‹#›</a:t>
            </a:fld>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B227373D-0C71-4B70-A6D1-63F919F1D417}" type="datetimeFigureOut">
              <a:rPr lang="tr-TR" smtClean="0"/>
              <a:t>29.12.2014</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D0668B4-8D48-4812-8ED2-255C83504216}"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B227373D-0C71-4B70-A6D1-63F919F1D417}" type="datetimeFigureOut">
              <a:rPr lang="tr-TR" smtClean="0"/>
              <a:t>29.12.2014</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D0668B4-8D48-4812-8ED2-255C83504216}"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B227373D-0C71-4B70-A6D1-63F919F1D417}" type="datetimeFigureOut">
              <a:rPr lang="tr-TR" smtClean="0"/>
              <a:t>29.12.2014</a:t>
            </a:fld>
            <a:endParaRPr lang="tr-TR" dirty="0"/>
          </a:p>
        </p:txBody>
      </p:sp>
      <p:sp>
        <p:nvSpPr>
          <p:cNvPr id="9" name="Slayt Numarası Yer Tutucusu 8"/>
          <p:cNvSpPr>
            <a:spLocks noGrp="1"/>
          </p:cNvSpPr>
          <p:nvPr>
            <p:ph type="sldNum" sz="quarter" idx="15"/>
          </p:nvPr>
        </p:nvSpPr>
        <p:spPr/>
        <p:txBody>
          <a:bodyPr rtlCol="0"/>
          <a:lstStyle/>
          <a:p>
            <a:fld id="{0D0668B4-8D48-4812-8ED2-255C83504216}" type="slidenum">
              <a:rPr lang="tr-TR" smtClean="0"/>
              <a:t>‹#›</a:t>
            </a:fld>
            <a:endParaRPr lang="tr-TR" dirty="0"/>
          </a:p>
        </p:txBody>
      </p:sp>
      <p:sp>
        <p:nvSpPr>
          <p:cNvPr id="10" name="Altbilgi Yer Tutucusu 9"/>
          <p:cNvSpPr>
            <a:spLocks noGrp="1"/>
          </p:cNvSpPr>
          <p:nvPr>
            <p:ph type="ftr" sz="quarter" idx="16"/>
          </p:nvPr>
        </p:nvSpPr>
        <p:spPr/>
        <p:txBody>
          <a:bodyPr rtlCol="0"/>
          <a:lstStyle/>
          <a:p>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B227373D-0C71-4B70-A6D1-63F919F1D417}" type="datetimeFigureOut">
              <a:rPr lang="tr-TR" smtClean="0"/>
              <a:t>29.12.2014</a:t>
            </a:fld>
            <a:endParaRPr lang="tr-TR" dirty="0"/>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dirty="0"/>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ayt Numarası Yer Tutucusu 5"/>
          <p:cNvSpPr>
            <a:spLocks noGrp="1"/>
          </p:cNvSpPr>
          <p:nvPr>
            <p:ph type="sldNum" sz="quarter" idx="12"/>
          </p:nvPr>
        </p:nvSpPr>
        <p:spPr bwMode="auto">
          <a:xfrm>
            <a:off x="1340616" y="4928702"/>
            <a:ext cx="609600" cy="517524"/>
          </a:xfrm>
        </p:spPr>
        <p:txBody>
          <a:bodyPr/>
          <a:lstStyle/>
          <a:p>
            <a:fld id="{0D0668B4-8D48-4812-8ED2-255C83504216}"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B227373D-0C71-4B70-A6D1-63F919F1D417}" type="datetimeFigureOut">
              <a:rPr lang="tr-TR" smtClean="0"/>
              <a:t>29.12.2014</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0D0668B4-8D48-4812-8ED2-255C83504216}" type="slidenum">
              <a:rPr lang="tr-TR" smtClean="0"/>
              <a:t>‹#›</a:t>
            </a:fld>
            <a:endParaRPr lang="tr-TR" dirty="0"/>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B227373D-0C71-4B70-A6D1-63F919F1D417}" type="datetimeFigureOut">
              <a:rPr lang="tr-TR" smtClean="0"/>
              <a:t>29.12.2014</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0D0668B4-8D48-4812-8ED2-255C83504216}" type="slidenum">
              <a:rPr lang="tr-TR" smtClean="0"/>
              <a:t>‹#›</a:t>
            </a:fld>
            <a:endParaRPr lang="tr-TR" dirty="0"/>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B227373D-0C71-4B70-A6D1-63F919F1D417}" type="datetimeFigureOut">
              <a:rPr lang="tr-TR" smtClean="0"/>
              <a:t>29.12.2014</a:t>
            </a:fld>
            <a:endParaRPr lang="tr-TR" dirty="0"/>
          </a:p>
        </p:txBody>
      </p:sp>
      <p:sp>
        <p:nvSpPr>
          <p:cNvPr id="7" name="Slayt Numarası Yer Tutucusu 6"/>
          <p:cNvSpPr>
            <a:spLocks noGrp="1"/>
          </p:cNvSpPr>
          <p:nvPr>
            <p:ph type="sldNum" sz="quarter" idx="11"/>
          </p:nvPr>
        </p:nvSpPr>
        <p:spPr/>
        <p:txBody>
          <a:bodyPr rtlCol="0"/>
          <a:lstStyle/>
          <a:p>
            <a:fld id="{0D0668B4-8D48-4812-8ED2-255C83504216}" type="slidenum">
              <a:rPr lang="tr-TR" smtClean="0"/>
              <a:t>‹#›</a:t>
            </a:fld>
            <a:endParaRPr lang="tr-TR" dirty="0"/>
          </a:p>
        </p:txBody>
      </p:sp>
      <p:sp>
        <p:nvSpPr>
          <p:cNvPr id="8" name="Altbilgi Yer Tutucusu 7"/>
          <p:cNvSpPr>
            <a:spLocks noGrp="1"/>
          </p:cNvSpPr>
          <p:nvPr>
            <p:ph type="ftr" sz="quarter" idx="12"/>
          </p:nvPr>
        </p:nvSpPr>
        <p:spPr/>
        <p:txBody>
          <a:bodyPr rtlCol="0"/>
          <a:lstStyle/>
          <a:p>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227373D-0C71-4B70-A6D1-63F919F1D417}" type="datetimeFigureOut">
              <a:rPr lang="tr-TR" smtClean="0"/>
              <a:t>29.12.2014</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0D0668B4-8D48-4812-8ED2-255C83504216}"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B227373D-0C71-4B70-A6D1-63F919F1D417}" type="datetimeFigureOut">
              <a:rPr lang="tr-TR" smtClean="0"/>
              <a:t>29.12.2014</a:t>
            </a:fld>
            <a:endParaRPr lang="tr-TR" dirty="0"/>
          </a:p>
        </p:txBody>
      </p:sp>
      <p:sp>
        <p:nvSpPr>
          <p:cNvPr id="22" name="Slayt Numarası Yer Tutucusu 21"/>
          <p:cNvSpPr>
            <a:spLocks noGrp="1"/>
          </p:cNvSpPr>
          <p:nvPr>
            <p:ph type="sldNum" sz="quarter" idx="15"/>
          </p:nvPr>
        </p:nvSpPr>
        <p:spPr/>
        <p:txBody>
          <a:bodyPr rtlCol="0"/>
          <a:lstStyle/>
          <a:p>
            <a:fld id="{0D0668B4-8D48-4812-8ED2-255C83504216}" type="slidenum">
              <a:rPr lang="tr-TR" smtClean="0"/>
              <a:t>‹#›</a:t>
            </a:fld>
            <a:endParaRPr lang="tr-TR" dirty="0"/>
          </a:p>
        </p:txBody>
      </p:sp>
      <p:sp>
        <p:nvSpPr>
          <p:cNvPr id="23" name="Altbilgi Yer Tutucusu 22"/>
          <p:cNvSpPr>
            <a:spLocks noGrp="1"/>
          </p:cNvSpPr>
          <p:nvPr>
            <p:ph type="ftr" sz="quarter" idx="16"/>
          </p:nvPr>
        </p:nvSpPr>
        <p:spPr/>
        <p:txBody>
          <a:bodyPr rtlCol="0"/>
          <a:lstStyle/>
          <a:p>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dirty="0"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B227373D-0C71-4B70-A6D1-63F919F1D417}" type="datetimeFigureOut">
              <a:rPr lang="tr-TR" smtClean="0"/>
              <a:t>29.12.2014</a:t>
            </a:fld>
            <a:endParaRPr lang="tr-TR" dirty="0"/>
          </a:p>
        </p:txBody>
      </p:sp>
      <p:sp>
        <p:nvSpPr>
          <p:cNvPr id="18" name="Slayt Numarası Yer Tutucusu 17"/>
          <p:cNvSpPr>
            <a:spLocks noGrp="1"/>
          </p:cNvSpPr>
          <p:nvPr>
            <p:ph type="sldNum" sz="quarter" idx="11"/>
          </p:nvPr>
        </p:nvSpPr>
        <p:spPr/>
        <p:txBody>
          <a:bodyPr rtlCol="0"/>
          <a:lstStyle/>
          <a:p>
            <a:fld id="{0D0668B4-8D48-4812-8ED2-255C83504216}" type="slidenum">
              <a:rPr lang="tr-TR" smtClean="0"/>
              <a:t>‹#›</a:t>
            </a:fld>
            <a:endParaRPr lang="tr-TR" dirty="0"/>
          </a:p>
        </p:txBody>
      </p:sp>
      <p:sp>
        <p:nvSpPr>
          <p:cNvPr id="21" name="Altbilgi Yer Tutucusu 20"/>
          <p:cNvSpPr>
            <a:spLocks noGrp="1"/>
          </p:cNvSpPr>
          <p:nvPr>
            <p:ph type="ftr" sz="quarter" idx="12"/>
          </p:nvPr>
        </p:nvSpPr>
        <p:spPr/>
        <p:txBody>
          <a:bodyPr rtlCol="0"/>
          <a:lstStyle/>
          <a:p>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227373D-0C71-4B70-A6D1-63F919F1D417}" type="datetimeFigureOut">
              <a:rPr lang="tr-TR" smtClean="0"/>
              <a:t>29.12.2014</a:t>
            </a:fld>
            <a:endParaRPr lang="tr-TR" dirty="0"/>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dirty="0"/>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D0668B4-8D48-4812-8ED2-255C83504216}" type="slidenum">
              <a:rPr lang="tr-TR" smtClean="0"/>
              <a:t>‹#›</a:t>
            </a:fld>
            <a:endParaRPr lang="tr-TR"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dirty="0" smtClean="0"/>
              <a:t>     </a:t>
            </a:r>
            <a:r>
              <a:rPr lang="tr-TR" dirty="0" smtClean="0">
                <a:solidFill>
                  <a:srgbClr val="00FFFF"/>
                </a:solidFill>
              </a:rPr>
              <a:t/>
            </a:r>
            <a:br>
              <a:rPr lang="tr-TR" dirty="0" smtClean="0">
                <a:solidFill>
                  <a:srgbClr val="00FFFF"/>
                </a:solidFill>
              </a:rPr>
            </a:br>
            <a:r>
              <a:rPr lang="tr-TR" dirty="0" smtClean="0">
                <a:solidFill>
                  <a:srgbClr val="00FFFF"/>
                </a:solidFill>
              </a:rPr>
              <a:t>        </a:t>
            </a:r>
            <a:endParaRPr lang="tr-TR" dirty="0">
              <a:solidFill>
                <a:srgbClr val="00FFFF"/>
              </a:solidFill>
            </a:endParaRPr>
          </a:p>
        </p:txBody>
      </p:sp>
      <p:sp>
        <p:nvSpPr>
          <p:cNvPr id="6" name="Alt Başlık 5"/>
          <p:cNvSpPr>
            <a:spLocks noGrp="1"/>
          </p:cNvSpPr>
          <p:nvPr>
            <p:ph type="subTitle" idx="1"/>
          </p:nvPr>
        </p:nvSpPr>
        <p:spPr>
          <a:xfrm>
            <a:off x="2358826" y="1067494"/>
            <a:ext cx="6533653" cy="5241825"/>
          </a:xfrm>
          <a:effectLst>
            <a:outerShdw blurRad="50800" dist="38100" dir="2700000" algn="tl" rotWithShape="0">
              <a:prstClr val="black">
                <a:alpha val="40000"/>
              </a:prstClr>
            </a:outerShdw>
          </a:effectLst>
        </p:spPr>
        <p:txBody>
          <a:bodyPr>
            <a:noAutofit/>
          </a:bodyPr>
          <a:lstStyle/>
          <a:p>
            <a:r>
              <a:rPr lang="tr-TR" sz="3600" b="0" dirty="0" smtClean="0"/>
              <a:t> </a:t>
            </a:r>
            <a:r>
              <a:rPr lang="tr-TR" sz="3600" b="0" dirty="0" smtClean="0">
                <a:solidFill>
                  <a:srgbClr val="00FFFF"/>
                </a:solidFill>
              </a:rPr>
              <a:t>BİTKİ VE HAYVANLARDA</a:t>
            </a:r>
          </a:p>
          <a:p>
            <a:r>
              <a:rPr lang="tr-TR" sz="3600" b="0" dirty="0" smtClean="0">
                <a:solidFill>
                  <a:srgbClr val="00FFFF"/>
                </a:solidFill>
              </a:rPr>
              <a:t>   ÜREME, BÜYÜME VE                            </a:t>
            </a:r>
            <a:endParaRPr lang="tr-TR" sz="3600" b="0" dirty="0">
              <a:solidFill>
                <a:srgbClr val="66FF33"/>
              </a:solidFill>
            </a:endParaRPr>
          </a:p>
          <a:p>
            <a:r>
              <a:rPr lang="tr-TR" sz="3600" b="0" dirty="0" smtClean="0">
                <a:solidFill>
                  <a:srgbClr val="00FFFF"/>
                </a:solidFill>
              </a:rPr>
              <a:t>              GELİŞME                             </a:t>
            </a:r>
          </a:p>
          <a:p>
            <a:endParaRPr lang="tr-TR" sz="3600" b="0" dirty="0">
              <a:solidFill>
                <a:srgbClr val="00FFFF"/>
              </a:solidFill>
            </a:endParaRPr>
          </a:p>
          <a:p>
            <a:r>
              <a:rPr lang="tr-TR" sz="2800" b="0" dirty="0" smtClean="0">
                <a:solidFill>
                  <a:schemeClr val="accent4">
                    <a:lumMod val="60000"/>
                    <a:lumOff val="40000"/>
                  </a:schemeClr>
                </a:solidFill>
              </a:rPr>
              <a:t>Elif    Sena </a:t>
            </a:r>
            <a:r>
              <a:rPr lang="tr-TR" sz="2800" b="0" dirty="0" smtClean="0">
                <a:solidFill>
                  <a:schemeClr val="accent4">
                    <a:lumMod val="60000"/>
                    <a:lumOff val="40000"/>
                  </a:schemeClr>
                </a:solidFill>
              </a:rPr>
              <a:t>Ejder                 6/c</a:t>
            </a:r>
            <a:endParaRPr lang="tr-TR" sz="2800" b="0" dirty="0" smtClean="0">
              <a:solidFill>
                <a:schemeClr val="accent4">
                  <a:lumMod val="60000"/>
                  <a:lumOff val="40000"/>
                </a:schemeClr>
              </a:solidFill>
            </a:endParaRPr>
          </a:p>
          <a:p>
            <a:r>
              <a:rPr lang="tr-TR" sz="2800" b="0" dirty="0" smtClean="0">
                <a:solidFill>
                  <a:schemeClr val="accent4">
                    <a:lumMod val="60000"/>
                    <a:lumOff val="40000"/>
                  </a:schemeClr>
                </a:solidFill>
              </a:rPr>
              <a:t>Hümeyra Baki</a:t>
            </a:r>
          </a:p>
          <a:p>
            <a:endParaRPr lang="tr-TR" sz="3200" b="0" dirty="0" smtClean="0">
              <a:solidFill>
                <a:srgbClr val="66FF33"/>
              </a:solidFill>
            </a:endParaRPr>
          </a:p>
          <a:p>
            <a:r>
              <a:rPr lang="tr-TR" sz="3200" b="0" dirty="0" smtClean="0">
                <a:solidFill>
                  <a:srgbClr val="66FF33"/>
                </a:solidFill>
              </a:rPr>
              <a:t>Şehit </a:t>
            </a:r>
            <a:r>
              <a:rPr lang="tr-TR" sz="3200" b="0" dirty="0">
                <a:solidFill>
                  <a:srgbClr val="66FF33"/>
                </a:solidFill>
              </a:rPr>
              <a:t>P</a:t>
            </a:r>
            <a:r>
              <a:rPr lang="tr-TR" sz="3200" b="0" dirty="0" smtClean="0">
                <a:solidFill>
                  <a:srgbClr val="66FF33"/>
                </a:solidFill>
              </a:rPr>
              <a:t>olis İsmail</a:t>
            </a:r>
          </a:p>
          <a:p>
            <a:r>
              <a:rPr lang="tr-TR" sz="3200" b="0" dirty="0" smtClean="0">
                <a:solidFill>
                  <a:srgbClr val="66FF33"/>
                </a:solidFill>
              </a:rPr>
              <a:t>Özbek Orta Okulu </a:t>
            </a:r>
            <a:endParaRPr lang="tr-TR" sz="3200" b="0" dirty="0" smtClean="0">
              <a:solidFill>
                <a:srgbClr val="66FF33"/>
              </a:solidFill>
            </a:endParaRPr>
          </a:p>
          <a:p>
            <a:r>
              <a:rPr lang="tr-TR" sz="3600" b="0" dirty="0" smtClean="0">
                <a:solidFill>
                  <a:srgbClr val="66FF33"/>
                </a:solidFill>
              </a:rPr>
              <a:t>   </a:t>
            </a:r>
            <a:endParaRPr lang="tr-TR" sz="3600" b="0" dirty="0">
              <a:solidFill>
                <a:srgbClr val="66FF33"/>
              </a:solidFill>
            </a:endParaRPr>
          </a:p>
          <a:p>
            <a:r>
              <a:rPr lang="tr-TR" sz="3600" b="0" dirty="0" smtClean="0">
                <a:solidFill>
                  <a:srgbClr val="66FF33"/>
                </a:solidFill>
              </a:rPr>
              <a:t>   </a:t>
            </a:r>
            <a:endParaRPr lang="tr-TR" sz="3600" b="0" dirty="0" smtClean="0">
              <a:solidFill>
                <a:schemeClr val="accent4">
                  <a:lumMod val="60000"/>
                  <a:lumOff val="40000"/>
                </a:schemeClr>
              </a:solidFill>
            </a:endParaRPr>
          </a:p>
        </p:txBody>
      </p:sp>
      <p:pic>
        <p:nvPicPr>
          <p:cNvPr id="1026" name="Picture 2" descr="C:\Program Files\Microsoft Office\MEDIA\CAGCAT10\j0304933.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8273" y="4725144"/>
            <a:ext cx="1884405"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5769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anim calcmode="lin" valueType="num">
                                      <p:cBhvr>
                                        <p:cTn id="13"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6">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anim calcmode="lin" valueType="num">
                                      <p:cBhvr>
                                        <p:cTn id="18" dur="2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6">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2000"/>
                                        <p:tgtEl>
                                          <p:spTgt spid="6">
                                            <p:txEl>
                                              <p:pRg st="4" end="4"/>
                                            </p:txEl>
                                          </p:spTgt>
                                        </p:tgtEl>
                                      </p:cBhvr>
                                    </p:animEffect>
                                    <p:anim calcmode="lin" valueType="num">
                                      <p:cBhvr>
                                        <p:cTn id="23" dur="2000" fill="hold"/>
                                        <p:tgtEl>
                                          <p:spTgt spid="6">
                                            <p:txEl>
                                              <p:pRg st="4" end="4"/>
                                            </p:txEl>
                                          </p:spTgt>
                                        </p:tgtEl>
                                        <p:attrNameLst>
                                          <p:attrName>ppt_w</p:attrName>
                                        </p:attrNameLst>
                                      </p:cBhvr>
                                      <p:tavLst>
                                        <p:tav tm="0" fmla="#ppt_w*sin(2.5*pi*$)">
                                          <p:val>
                                            <p:fltVal val="0"/>
                                          </p:val>
                                        </p:tav>
                                        <p:tav tm="100000">
                                          <p:val>
                                            <p:fltVal val="1"/>
                                          </p:val>
                                        </p:tav>
                                      </p:tavLst>
                                    </p:anim>
                                    <p:anim calcmode="lin" valueType="num">
                                      <p:cBhvr>
                                        <p:cTn id="24" dur="2000" fill="hold"/>
                                        <p:tgtEl>
                                          <p:spTgt spid="6">
                                            <p:txEl>
                                              <p:pRg st="4" end="4"/>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2000"/>
                                        <p:tgtEl>
                                          <p:spTgt spid="6">
                                            <p:txEl>
                                              <p:pRg st="5" end="5"/>
                                            </p:txEl>
                                          </p:spTgt>
                                        </p:tgtEl>
                                      </p:cBhvr>
                                    </p:animEffect>
                                    <p:anim calcmode="lin" valueType="num">
                                      <p:cBhvr>
                                        <p:cTn id="28" dur="2000" fill="hold"/>
                                        <p:tgtEl>
                                          <p:spTgt spid="6">
                                            <p:txEl>
                                              <p:pRg st="5" end="5"/>
                                            </p:txEl>
                                          </p:spTgt>
                                        </p:tgtEl>
                                        <p:attrNameLst>
                                          <p:attrName>ppt_w</p:attrName>
                                        </p:attrNameLst>
                                      </p:cBhvr>
                                      <p:tavLst>
                                        <p:tav tm="0" fmla="#ppt_w*sin(2.5*pi*$)">
                                          <p:val>
                                            <p:fltVal val="0"/>
                                          </p:val>
                                        </p:tav>
                                        <p:tav tm="100000">
                                          <p:val>
                                            <p:fltVal val="1"/>
                                          </p:val>
                                        </p:tav>
                                      </p:tavLst>
                                    </p:anim>
                                    <p:anim calcmode="lin" valueType="num">
                                      <p:cBhvr>
                                        <p:cTn id="29" dur="2000" fill="hold"/>
                                        <p:tgtEl>
                                          <p:spTgt spid="6">
                                            <p:txEl>
                                              <p:pRg st="5" end="5"/>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2000"/>
                                        <p:tgtEl>
                                          <p:spTgt spid="6">
                                            <p:txEl>
                                              <p:pRg st="7" end="7"/>
                                            </p:txEl>
                                          </p:spTgt>
                                        </p:tgtEl>
                                      </p:cBhvr>
                                    </p:animEffect>
                                    <p:anim calcmode="lin" valueType="num">
                                      <p:cBhvr>
                                        <p:cTn id="33" dur="2000" fill="hold"/>
                                        <p:tgtEl>
                                          <p:spTgt spid="6">
                                            <p:txEl>
                                              <p:pRg st="7" end="7"/>
                                            </p:txEl>
                                          </p:spTgt>
                                        </p:tgtEl>
                                        <p:attrNameLst>
                                          <p:attrName>ppt_w</p:attrName>
                                        </p:attrNameLst>
                                      </p:cBhvr>
                                      <p:tavLst>
                                        <p:tav tm="0" fmla="#ppt_w*sin(2.5*pi*$)">
                                          <p:val>
                                            <p:fltVal val="0"/>
                                          </p:val>
                                        </p:tav>
                                        <p:tav tm="100000">
                                          <p:val>
                                            <p:fltVal val="1"/>
                                          </p:val>
                                        </p:tav>
                                      </p:tavLst>
                                    </p:anim>
                                    <p:anim calcmode="lin" valueType="num">
                                      <p:cBhvr>
                                        <p:cTn id="34" dur="2000" fill="hold"/>
                                        <p:tgtEl>
                                          <p:spTgt spid="6">
                                            <p:txEl>
                                              <p:pRg st="7" end="7"/>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fade">
                                      <p:cBhvr>
                                        <p:cTn id="37" dur="2000"/>
                                        <p:tgtEl>
                                          <p:spTgt spid="6">
                                            <p:txEl>
                                              <p:pRg st="8" end="8"/>
                                            </p:txEl>
                                          </p:spTgt>
                                        </p:tgtEl>
                                      </p:cBhvr>
                                    </p:animEffect>
                                    <p:anim calcmode="lin" valueType="num">
                                      <p:cBhvr>
                                        <p:cTn id="38" dur="2000" fill="hold"/>
                                        <p:tgtEl>
                                          <p:spTgt spid="6">
                                            <p:txEl>
                                              <p:pRg st="8" end="8"/>
                                            </p:txEl>
                                          </p:spTgt>
                                        </p:tgtEl>
                                        <p:attrNameLst>
                                          <p:attrName>ppt_w</p:attrName>
                                        </p:attrNameLst>
                                      </p:cBhvr>
                                      <p:tavLst>
                                        <p:tav tm="0" fmla="#ppt_w*sin(2.5*pi*$)">
                                          <p:val>
                                            <p:fltVal val="0"/>
                                          </p:val>
                                        </p:tav>
                                        <p:tav tm="100000">
                                          <p:val>
                                            <p:fltVal val="1"/>
                                          </p:val>
                                        </p:tav>
                                      </p:tavLst>
                                    </p:anim>
                                    <p:anim calcmode="lin" valueType="num">
                                      <p:cBhvr>
                                        <p:cTn id="39" dur="2000" fill="hold"/>
                                        <p:tgtEl>
                                          <p:spTgt spid="6">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effectLst>
                  <a:glow rad="228600">
                    <a:schemeClr val="accent5">
                      <a:satMod val="175000"/>
                      <a:alpha val="40000"/>
                    </a:schemeClr>
                  </a:glow>
                </a:effectLst>
              </a:rPr>
              <a:t>           </a:t>
            </a:r>
            <a:r>
              <a:rPr lang="tr-TR" b="1" dirty="0" smtClean="0">
                <a:solidFill>
                  <a:srgbClr val="00FFFF"/>
                </a:solidFill>
                <a:effectLst>
                  <a:glow rad="228600">
                    <a:schemeClr val="accent5">
                      <a:satMod val="175000"/>
                      <a:alpha val="40000"/>
                    </a:schemeClr>
                  </a:glow>
                </a:effectLst>
              </a:rPr>
              <a:t>BOŞLUK</a:t>
            </a:r>
            <a:r>
              <a:rPr lang="tr-TR" b="1" dirty="0" smtClean="0">
                <a:effectLst>
                  <a:glow rad="228600">
                    <a:schemeClr val="accent5">
                      <a:satMod val="175000"/>
                      <a:alpha val="40000"/>
                    </a:schemeClr>
                  </a:glow>
                </a:effectLst>
              </a:rPr>
              <a:t>  </a:t>
            </a:r>
            <a:r>
              <a:rPr lang="tr-TR" b="1" dirty="0" smtClean="0">
                <a:solidFill>
                  <a:srgbClr val="00FFFF"/>
                </a:solidFill>
                <a:effectLst>
                  <a:glow rad="228600">
                    <a:schemeClr val="accent5">
                      <a:satMod val="175000"/>
                      <a:alpha val="40000"/>
                    </a:schemeClr>
                  </a:glow>
                </a:effectLst>
              </a:rPr>
              <a:t>DOLDURMA</a:t>
            </a:r>
            <a:endParaRPr lang="tr-TR" b="1" dirty="0">
              <a:solidFill>
                <a:srgbClr val="00FFFF"/>
              </a:solidFill>
              <a:effectLst>
                <a:glow rad="228600">
                  <a:schemeClr val="accent5">
                    <a:satMod val="175000"/>
                    <a:alpha val="40000"/>
                  </a:schemeClr>
                </a:glow>
              </a:effectLst>
            </a:endParaRPr>
          </a:p>
        </p:txBody>
      </p:sp>
      <p:sp>
        <p:nvSpPr>
          <p:cNvPr id="3" name="İçerik Yer Tutucusu 2"/>
          <p:cNvSpPr>
            <a:spLocks noGrp="1"/>
          </p:cNvSpPr>
          <p:nvPr>
            <p:ph sz="quarter" idx="2"/>
          </p:nvPr>
        </p:nvSpPr>
        <p:spPr>
          <a:xfrm>
            <a:off x="971600" y="2708920"/>
            <a:ext cx="6264696" cy="3960440"/>
          </a:xfrm>
        </p:spPr>
        <p:txBody>
          <a:bodyPr>
            <a:normAutofit/>
          </a:bodyPr>
          <a:lstStyle/>
          <a:p>
            <a:r>
              <a:rPr lang="tr-TR" dirty="0" smtClean="0"/>
              <a:t>Canlılar neslinin devamı için kendine benzer canlılar oluşmasına ………. Denir.</a:t>
            </a:r>
          </a:p>
          <a:p>
            <a:r>
              <a:rPr lang="tr-TR" dirty="0" smtClean="0"/>
              <a:t>Erkek üreme hücresine ……….. Denir.</a:t>
            </a:r>
          </a:p>
          <a:p>
            <a:r>
              <a:rPr lang="tr-TR" dirty="0" smtClean="0"/>
              <a:t>Bitkide erkek üreme organı ………. Adı verilir</a:t>
            </a:r>
            <a:r>
              <a:rPr lang="tr-TR" sz="2000" dirty="0" smtClean="0"/>
              <a:t>.</a:t>
            </a:r>
          </a:p>
          <a:p>
            <a:r>
              <a:rPr lang="tr-TR" sz="2000" dirty="0" smtClean="0"/>
              <a:t>Tohum etrafında besin birikmesi ile ………. Olur.</a:t>
            </a:r>
          </a:p>
          <a:p>
            <a:r>
              <a:rPr lang="tr-TR" sz="2000" dirty="0" smtClean="0"/>
              <a:t>Bitkilerin çimlenmesi için ………… ,su ve sıcaklık gerekli.</a:t>
            </a:r>
            <a:endParaRPr lang="tr-TR" sz="2000" dirty="0"/>
          </a:p>
        </p:txBody>
      </p:sp>
      <p:sp>
        <p:nvSpPr>
          <p:cNvPr id="5" name="Metin Yer Tutucusu 4"/>
          <p:cNvSpPr>
            <a:spLocks noGrp="1"/>
          </p:cNvSpPr>
          <p:nvPr>
            <p:ph type="body" sz="quarter" idx="1"/>
          </p:nvPr>
        </p:nvSpPr>
        <p:spPr>
          <a:xfrm>
            <a:off x="457200" y="1569720"/>
            <a:ext cx="7571184" cy="658368"/>
          </a:xfrm>
        </p:spPr>
        <p:txBody>
          <a:bodyPr/>
          <a:lstStyle/>
          <a:p>
            <a:r>
              <a:rPr lang="tr-TR" dirty="0" smtClean="0"/>
              <a:t>      ÜREME  -  POLEN  -  SPERM   -  MEYVE  -  HAVA    </a:t>
            </a:r>
            <a:endParaRPr lang="tr-TR" dirty="0"/>
          </a:p>
        </p:txBody>
      </p:sp>
    </p:spTree>
    <p:extLst>
      <p:ext uri="{BB962C8B-B14F-4D97-AF65-F5344CB8AC3E}">
        <p14:creationId xmlns:p14="http://schemas.microsoft.com/office/powerpoint/2010/main" val="15716305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80">
                                          <p:stCondLst>
                                            <p:cond delay="0"/>
                                          </p:stCondLst>
                                        </p:cTn>
                                        <p:tgtEl>
                                          <p:spTgt spid="5">
                                            <p:txEl>
                                              <p:pRg st="0" end="0"/>
                                            </p:txEl>
                                          </p:spTgt>
                                        </p:tgtEl>
                                      </p:cBhvr>
                                    </p:animEffect>
                                    <p:anim calcmode="lin" valueType="num">
                                      <p:cBhvr>
                                        <p:cTn id="1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xEl>
                                              <p:pRg st="0" end="0"/>
                                            </p:txEl>
                                          </p:spTgt>
                                        </p:tgtEl>
                                      </p:cBhvr>
                                      <p:to x="100000" y="60000"/>
                                    </p:animScale>
                                    <p:animScale>
                                      <p:cBhvr>
                                        <p:cTn id="22" dur="166" decel="50000">
                                          <p:stCondLst>
                                            <p:cond delay="676"/>
                                          </p:stCondLst>
                                        </p:cTn>
                                        <p:tgtEl>
                                          <p:spTgt spid="5">
                                            <p:txEl>
                                              <p:pRg st="0" end="0"/>
                                            </p:txEl>
                                          </p:spTgt>
                                        </p:tgtEl>
                                      </p:cBhvr>
                                      <p:to x="100000" y="100000"/>
                                    </p:animScale>
                                    <p:animScale>
                                      <p:cBhvr>
                                        <p:cTn id="23" dur="26">
                                          <p:stCondLst>
                                            <p:cond delay="1312"/>
                                          </p:stCondLst>
                                        </p:cTn>
                                        <p:tgtEl>
                                          <p:spTgt spid="5">
                                            <p:txEl>
                                              <p:pRg st="0" end="0"/>
                                            </p:txEl>
                                          </p:spTgt>
                                        </p:tgtEl>
                                      </p:cBhvr>
                                      <p:to x="100000" y="80000"/>
                                    </p:animScale>
                                    <p:animScale>
                                      <p:cBhvr>
                                        <p:cTn id="24" dur="166" decel="50000">
                                          <p:stCondLst>
                                            <p:cond delay="1338"/>
                                          </p:stCondLst>
                                        </p:cTn>
                                        <p:tgtEl>
                                          <p:spTgt spid="5">
                                            <p:txEl>
                                              <p:pRg st="0" end="0"/>
                                            </p:txEl>
                                          </p:spTgt>
                                        </p:tgtEl>
                                      </p:cBhvr>
                                      <p:to x="100000" y="100000"/>
                                    </p:animScale>
                                    <p:animScale>
                                      <p:cBhvr>
                                        <p:cTn id="25" dur="26">
                                          <p:stCondLst>
                                            <p:cond delay="1642"/>
                                          </p:stCondLst>
                                        </p:cTn>
                                        <p:tgtEl>
                                          <p:spTgt spid="5">
                                            <p:txEl>
                                              <p:pRg st="0" end="0"/>
                                            </p:txEl>
                                          </p:spTgt>
                                        </p:tgtEl>
                                      </p:cBhvr>
                                      <p:to x="100000" y="90000"/>
                                    </p:animScale>
                                    <p:animScale>
                                      <p:cBhvr>
                                        <p:cTn id="26" dur="166" decel="50000">
                                          <p:stCondLst>
                                            <p:cond delay="1668"/>
                                          </p:stCondLst>
                                        </p:cTn>
                                        <p:tgtEl>
                                          <p:spTgt spid="5">
                                            <p:txEl>
                                              <p:pRg st="0" end="0"/>
                                            </p:txEl>
                                          </p:spTgt>
                                        </p:tgtEl>
                                      </p:cBhvr>
                                      <p:to x="100000" y="100000"/>
                                    </p:animScale>
                                    <p:animScale>
                                      <p:cBhvr>
                                        <p:cTn id="27" dur="26">
                                          <p:stCondLst>
                                            <p:cond delay="1808"/>
                                          </p:stCondLst>
                                        </p:cTn>
                                        <p:tgtEl>
                                          <p:spTgt spid="5">
                                            <p:txEl>
                                              <p:pRg st="0" end="0"/>
                                            </p:txEl>
                                          </p:spTgt>
                                        </p:tgtEl>
                                      </p:cBhvr>
                                      <p:to x="100000" y="95000"/>
                                    </p:animScale>
                                    <p:animScale>
                                      <p:cBhvr>
                                        <p:cTn id="28" dur="166" decel="50000">
                                          <p:stCondLst>
                                            <p:cond delay="1834"/>
                                          </p:stCondLst>
                                        </p:cTn>
                                        <p:tgtEl>
                                          <p:spTgt spid="5">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heel(1)">
                                      <p:cBhvr>
                                        <p:cTn id="33" dur="2000"/>
                                        <p:tgtEl>
                                          <p:spTgt spid="3">
                                            <p:txEl>
                                              <p:pRg st="0" end="0"/>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heel(1)">
                                      <p:cBhvr>
                                        <p:cTn id="36" dur="2000"/>
                                        <p:tgtEl>
                                          <p:spTgt spid="3">
                                            <p:txEl>
                                              <p:pRg st="1" end="1"/>
                                            </p:txEl>
                                          </p:spTgt>
                                        </p:tgtEl>
                                      </p:cBhvr>
                                    </p:animEffect>
                                  </p:childTnLst>
                                </p:cTn>
                              </p:par>
                              <p:par>
                                <p:cTn id="37" presetID="21" presetClass="entr" presetSubtype="1"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heel(1)">
                                      <p:cBhvr>
                                        <p:cTn id="39" dur="2000"/>
                                        <p:tgtEl>
                                          <p:spTgt spid="3">
                                            <p:txEl>
                                              <p:pRg st="2" end="2"/>
                                            </p:txEl>
                                          </p:spTgt>
                                        </p:tgtEl>
                                      </p:cBhvr>
                                    </p:animEffect>
                                  </p:childTnLst>
                                </p:cTn>
                              </p:par>
                              <p:par>
                                <p:cTn id="40" presetID="21" presetClass="entr" presetSubtype="1" fill="hold" nodeType="with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wheel(1)">
                                      <p:cBhvr>
                                        <p:cTn id="42" dur="2000"/>
                                        <p:tgtEl>
                                          <p:spTgt spid="3">
                                            <p:txEl>
                                              <p:pRg st="3" end="3"/>
                                            </p:txEl>
                                          </p:spTgt>
                                        </p:tgtEl>
                                      </p:cBhvr>
                                    </p:animEffect>
                                  </p:childTnLst>
                                </p:cTn>
                              </p:par>
                              <p:par>
                                <p:cTn id="43" presetID="21" presetClass="entr" presetSubtype="1"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heel(1)">
                                      <p:cBhvr>
                                        <p:cTn id="4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solidFill>
                  <a:schemeClr val="accent3">
                    <a:lumMod val="60000"/>
                    <a:lumOff val="40000"/>
                  </a:schemeClr>
                </a:solidFill>
                <a:latin typeface="Arial Rounded MT Bold" panose="020F0704030504030204" pitchFamily="34" charset="0"/>
              </a:rPr>
              <a:t>        omurgas</a:t>
            </a:r>
            <a:r>
              <a:rPr lang="tr-TR" sz="4800" dirty="0" smtClean="0">
                <a:solidFill>
                  <a:schemeClr val="accent3">
                    <a:lumMod val="60000"/>
                    <a:lumOff val="40000"/>
                  </a:schemeClr>
                </a:solidFill>
                <a:latin typeface="Arial Rounded MT Bold" panose="020F0704030504030204" pitchFamily="34" charset="0"/>
              </a:rPr>
              <a:t>ı</a:t>
            </a:r>
            <a:r>
              <a:rPr lang="tr-TR" sz="3200" dirty="0" smtClean="0">
                <a:solidFill>
                  <a:schemeClr val="accent3">
                    <a:lumMod val="60000"/>
                    <a:lumOff val="40000"/>
                  </a:schemeClr>
                </a:solidFill>
                <a:latin typeface="Arial Rounded MT Bold" panose="020F0704030504030204" pitchFamily="34" charset="0"/>
              </a:rPr>
              <a:t>z hayvanlarda üreme</a:t>
            </a:r>
            <a:endParaRPr lang="tr-TR" sz="3200" dirty="0">
              <a:solidFill>
                <a:schemeClr val="accent3">
                  <a:lumMod val="60000"/>
                  <a:lumOff val="40000"/>
                </a:schemeClr>
              </a:solidFill>
              <a:latin typeface="Arial Rounded MT Bold" panose="020F0704030504030204" pitchFamily="34" charset="0"/>
            </a:endParaRPr>
          </a:p>
        </p:txBody>
      </p:sp>
      <p:sp>
        <p:nvSpPr>
          <p:cNvPr id="5" name="İçerik Yer Tutucusu 4"/>
          <p:cNvSpPr>
            <a:spLocks noGrp="1"/>
          </p:cNvSpPr>
          <p:nvPr>
            <p:ph sz="quarter" idx="1"/>
          </p:nvPr>
        </p:nvSpPr>
        <p:spPr/>
        <p:txBody>
          <a:bodyPr>
            <a:normAutofit fontScale="25000" lnSpcReduction="20000"/>
          </a:bodyPr>
          <a:lstStyle/>
          <a:p>
            <a:pPr marL="0" indent="0">
              <a:buNone/>
            </a:pPr>
            <a:r>
              <a:rPr lang="tr-TR" sz="2300" dirty="0" smtClean="0">
                <a:solidFill>
                  <a:srgbClr val="00FF99"/>
                </a:solidFill>
              </a:rPr>
              <a:t> </a:t>
            </a:r>
          </a:p>
          <a:p>
            <a:pPr marL="0" indent="0">
              <a:buNone/>
            </a:pPr>
            <a:r>
              <a:rPr lang="tr-TR" sz="3300" dirty="0"/>
              <a:t/>
            </a:r>
            <a:br>
              <a:rPr lang="tr-TR" sz="3300" dirty="0"/>
            </a:br>
            <a:endParaRPr lang="tr-TR" sz="3300" dirty="0" smtClean="0"/>
          </a:p>
          <a:p>
            <a:pPr marL="0" indent="0">
              <a:buNone/>
            </a:pPr>
            <a:r>
              <a:rPr lang="tr-TR" sz="12800" dirty="0" smtClean="0"/>
              <a:t>Omurgasız </a:t>
            </a:r>
            <a:r>
              <a:rPr lang="tr-TR" sz="12800" dirty="0"/>
              <a:t>hayvanlar da genellikle eşeyli ürerler ve yumurta oluştururlar. Hayvanın türüne göre iç döllenme veya dış döllenme </a:t>
            </a:r>
            <a:r>
              <a:rPr lang="tr-TR" sz="12800" dirty="0" smtClean="0"/>
              <a:t>yapabilirler</a:t>
            </a:r>
            <a:r>
              <a:rPr lang="tr-TR" sz="12800" b="1" dirty="0" smtClean="0"/>
              <a:t>.</a:t>
            </a:r>
          </a:p>
          <a:p>
            <a:pPr marL="0" indent="0">
              <a:buNone/>
            </a:pPr>
            <a:endParaRPr lang="tr-TR" sz="4000" b="1" dirty="0"/>
          </a:p>
          <a:p>
            <a:pPr marL="0" indent="0">
              <a:buNone/>
            </a:pPr>
            <a:r>
              <a:rPr lang="tr-TR" sz="2800" dirty="0"/>
              <a:t/>
            </a:r>
            <a:br>
              <a:rPr lang="tr-TR" sz="2800" dirty="0"/>
            </a:br>
            <a:endParaRPr lang="tr-TR" sz="2800" b="1" dirty="0" smtClean="0"/>
          </a:p>
          <a:p>
            <a:pPr marL="0" indent="0">
              <a:buNone/>
            </a:pPr>
            <a:r>
              <a:rPr lang="tr-TR" sz="2800" b="1" dirty="0" smtClean="0">
                <a:solidFill>
                  <a:srgbClr val="66FF33"/>
                </a:solidFill>
              </a:rPr>
              <a:t>  </a:t>
            </a:r>
            <a:endParaRPr lang="tr-TR" sz="2800" dirty="0"/>
          </a:p>
        </p:txBody>
      </p:sp>
      <p:pic>
        <p:nvPicPr>
          <p:cNvPr id="2050"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634858"/>
            <a:ext cx="365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9461" y="1772816"/>
            <a:ext cx="3657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441742"/>
            <a:ext cx="2987675" cy="838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6478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80">
                                          <p:stCondLst>
                                            <p:cond delay="0"/>
                                          </p:stCondLst>
                                        </p:cTn>
                                        <p:tgtEl>
                                          <p:spTgt spid="5">
                                            <p:txEl>
                                              <p:pRg st="2" end="2"/>
                                            </p:txEl>
                                          </p:spTgt>
                                        </p:tgtEl>
                                      </p:cBhvr>
                                    </p:animEffect>
                                    <p:anim calcmode="lin" valueType="num">
                                      <p:cBhvr>
                                        <p:cTn id="14"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xEl>
                                              <p:pRg st="2" end="2"/>
                                            </p:txEl>
                                          </p:spTgt>
                                        </p:tgtEl>
                                      </p:cBhvr>
                                      <p:to x="100000" y="60000"/>
                                    </p:animScale>
                                    <p:animScale>
                                      <p:cBhvr>
                                        <p:cTn id="20" dur="166" decel="50000">
                                          <p:stCondLst>
                                            <p:cond delay="676"/>
                                          </p:stCondLst>
                                        </p:cTn>
                                        <p:tgtEl>
                                          <p:spTgt spid="5">
                                            <p:txEl>
                                              <p:pRg st="2" end="2"/>
                                            </p:txEl>
                                          </p:spTgt>
                                        </p:tgtEl>
                                      </p:cBhvr>
                                      <p:to x="100000" y="100000"/>
                                    </p:animScale>
                                    <p:animScale>
                                      <p:cBhvr>
                                        <p:cTn id="21" dur="26">
                                          <p:stCondLst>
                                            <p:cond delay="1312"/>
                                          </p:stCondLst>
                                        </p:cTn>
                                        <p:tgtEl>
                                          <p:spTgt spid="5">
                                            <p:txEl>
                                              <p:pRg st="2" end="2"/>
                                            </p:txEl>
                                          </p:spTgt>
                                        </p:tgtEl>
                                      </p:cBhvr>
                                      <p:to x="100000" y="80000"/>
                                    </p:animScale>
                                    <p:animScale>
                                      <p:cBhvr>
                                        <p:cTn id="22" dur="166" decel="50000">
                                          <p:stCondLst>
                                            <p:cond delay="1338"/>
                                          </p:stCondLst>
                                        </p:cTn>
                                        <p:tgtEl>
                                          <p:spTgt spid="5">
                                            <p:txEl>
                                              <p:pRg st="2" end="2"/>
                                            </p:txEl>
                                          </p:spTgt>
                                        </p:tgtEl>
                                      </p:cBhvr>
                                      <p:to x="100000" y="100000"/>
                                    </p:animScale>
                                    <p:animScale>
                                      <p:cBhvr>
                                        <p:cTn id="23" dur="26">
                                          <p:stCondLst>
                                            <p:cond delay="1642"/>
                                          </p:stCondLst>
                                        </p:cTn>
                                        <p:tgtEl>
                                          <p:spTgt spid="5">
                                            <p:txEl>
                                              <p:pRg st="2" end="2"/>
                                            </p:txEl>
                                          </p:spTgt>
                                        </p:tgtEl>
                                      </p:cBhvr>
                                      <p:to x="100000" y="90000"/>
                                    </p:animScale>
                                    <p:animScale>
                                      <p:cBhvr>
                                        <p:cTn id="24" dur="166" decel="50000">
                                          <p:stCondLst>
                                            <p:cond delay="1668"/>
                                          </p:stCondLst>
                                        </p:cTn>
                                        <p:tgtEl>
                                          <p:spTgt spid="5">
                                            <p:txEl>
                                              <p:pRg st="2" end="2"/>
                                            </p:txEl>
                                          </p:spTgt>
                                        </p:tgtEl>
                                      </p:cBhvr>
                                      <p:to x="100000" y="100000"/>
                                    </p:animScale>
                                    <p:animScale>
                                      <p:cBhvr>
                                        <p:cTn id="25" dur="26">
                                          <p:stCondLst>
                                            <p:cond delay="1808"/>
                                          </p:stCondLst>
                                        </p:cTn>
                                        <p:tgtEl>
                                          <p:spTgt spid="5">
                                            <p:txEl>
                                              <p:pRg st="2" end="2"/>
                                            </p:txEl>
                                          </p:spTgt>
                                        </p:tgtEl>
                                      </p:cBhvr>
                                      <p:to x="100000" y="95000"/>
                                    </p:animScale>
                                    <p:animScale>
                                      <p:cBhvr>
                                        <p:cTn id="26" dur="166" decel="50000">
                                          <p:stCondLst>
                                            <p:cond delay="1834"/>
                                          </p:stCondLst>
                                        </p:cTn>
                                        <p:tgtEl>
                                          <p:spTgt spid="5">
                                            <p:txEl>
                                              <p:pRg st="2" end="2"/>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randombar(horizontal)">
                                      <p:cBhvr>
                                        <p:cTn id="3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611560" y="548680"/>
            <a:ext cx="7313240" cy="5925272"/>
          </a:xfrm>
        </p:spPr>
        <p:txBody>
          <a:bodyPr>
            <a:normAutofit/>
          </a:bodyPr>
          <a:lstStyle/>
          <a:p>
            <a:pPr marL="0" indent="0">
              <a:buNone/>
            </a:pPr>
            <a:endParaRPr lang="tr-TR" sz="2000" dirty="0" smtClean="0">
              <a:solidFill>
                <a:srgbClr val="00FF00"/>
              </a:solidFill>
            </a:endParaRPr>
          </a:p>
          <a:p>
            <a:pPr marL="0" indent="0">
              <a:buNone/>
            </a:pPr>
            <a:r>
              <a:rPr lang="tr-TR" b="1" dirty="0" smtClean="0">
                <a:solidFill>
                  <a:srgbClr val="FF0000"/>
                </a:solidFill>
                <a:latin typeface="Verdana"/>
              </a:rPr>
              <a:t>   OMURGALI HAYVANLARDA ÜREME</a:t>
            </a:r>
            <a:r>
              <a:rPr lang="tr-TR" sz="2000" b="1" dirty="0">
                <a:solidFill>
                  <a:srgbClr val="FF0000"/>
                </a:solidFill>
                <a:latin typeface="Verdana"/>
              </a:rPr>
              <a:t/>
            </a:r>
            <a:br>
              <a:rPr lang="tr-TR" sz="2000" b="1" dirty="0">
                <a:solidFill>
                  <a:srgbClr val="FF0000"/>
                </a:solidFill>
                <a:latin typeface="Verdana"/>
              </a:rPr>
            </a:br>
            <a:endParaRPr lang="tr-TR" sz="2000" b="1" dirty="0" smtClean="0">
              <a:solidFill>
                <a:srgbClr val="FF0000"/>
              </a:solidFill>
              <a:latin typeface="Verdana"/>
            </a:endParaRPr>
          </a:p>
          <a:p>
            <a:pPr marL="0" indent="0">
              <a:buNone/>
            </a:pPr>
            <a:r>
              <a:rPr lang="tr-TR" sz="2000" dirty="0" smtClean="0">
                <a:solidFill>
                  <a:srgbClr val="000000"/>
                </a:solidFill>
                <a:latin typeface="Verdana"/>
              </a:rPr>
              <a:t>Omurgalı </a:t>
            </a:r>
            <a:r>
              <a:rPr lang="tr-TR" sz="2000" dirty="0">
                <a:solidFill>
                  <a:srgbClr val="000000"/>
                </a:solidFill>
                <a:latin typeface="Verdana"/>
              </a:rPr>
              <a:t>hayvanların tümü, insanlarda olduğu gibi eşeyli ürerler. Bütün omurgalılarda erkek ve dişi </a:t>
            </a:r>
            <a:r>
              <a:rPr lang="tr-TR" sz="2000" dirty="0" smtClean="0">
                <a:solidFill>
                  <a:srgbClr val="000000"/>
                </a:solidFill>
                <a:latin typeface="Verdana"/>
              </a:rPr>
              <a:t>bireyler vardır.</a:t>
            </a:r>
            <a:endParaRPr lang="tr-TR" sz="2000" dirty="0" smtClean="0">
              <a:solidFill>
                <a:srgbClr val="00FF00"/>
              </a:solidFill>
            </a:endParaRPr>
          </a:p>
        </p:txBody>
      </p:sp>
      <p:sp>
        <p:nvSpPr>
          <p:cNvPr id="2" name="Dikdörtgen 1"/>
          <p:cNvSpPr/>
          <p:nvPr/>
        </p:nvSpPr>
        <p:spPr>
          <a:xfrm>
            <a:off x="2286000" y="2690336"/>
            <a:ext cx="4572000" cy="646331"/>
          </a:xfrm>
          <a:prstGeom prst="rect">
            <a:avLst/>
          </a:prstGeom>
        </p:spPr>
        <p:txBody>
          <a:bodyPr>
            <a:spAutoFit/>
          </a:bodyPr>
          <a:lstStyle/>
          <a:p>
            <a:endParaRPr lang="tr-TR" dirty="0"/>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212976"/>
            <a:ext cx="4392488"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117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randombar(horizontal)">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ormAutofit fontScale="90000"/>
          </a:bodyPr>
          <a:lstStyle/>
          <a:p>
            <a:pPr algn="just"/>
            <a:r>
              <a:rPr lang="tr-TR" sz="3200" b="1" i="1" dirty="0" smtClean="0">
                <a:latin typeface="Gigi" panose="04040504061007020D02" pitchFamily="82" charset="0"/>
              </a:rPr>
              <a:t>             </a:t>
            </a:r>
            <a:br>
              <a:rPr lang="tr-TR" sz="3200" b="1" i="1" dirty="0" smtClean="0">
                <a:latin typeface="Gigi" panose="04040504061007020D02" pitchFamily="82" charset="0"/>
              </a:rPr>
            </a:br>
            <a:r>
              <a:rPr lang="tr-TR" sz="3200" b="1" i="1" dirty="0">
                <a:latin typeface="Gigi" panose="04040504061007020D02" pitchFamily="82" charset="0"/>
              </a:rPr>
              <a:t/>
            </a:r>
            <a:br>
              <a:rPr lang="tr-TR" sz="3200" b="1" i="1" dirty="0">
                <a:latin typeface="Gigi" panose="04040504061007020D02" pitchFamily="82" charset="0"/>
              </a:rPr>
            </a:br>
            <a:r>
              <a:rPr lang="tr-TR" sz="3200" b="1" i="1" dirty="0" smtClean="0">
                <a:latin typeface="Gigi" panose="04040504061007020D02" pitchFamily="82" charset="0"/>
              </a:rPr>
              <a:t/>
            </a:r>
            <a:br>
              <a:rPr lang="tr-TR" sz="3200" b="1" i="1" dirty="0" smtClean="0">
                <a:latin typeface="Gigi" panose="04040504061007020D02" pitchFamily="82" charset="0"/>
              </a:rPr>
            </a:br>
            <a:r>
              <a:rPr lang="tr-TR" sz="3200" b="1" i="1" dirty="0">
                <a:latin typeface="Gigi" panose="04040504061007020D02" pitchFamily="82" charset="0"/>
              </a:rPr>
              <a:t/>
            </a:r>
            <a:br>
              <a:rPr lang="tr-TR" sz="3200" b="1" i="1" dirty="0">
                <a:latin typeface="Gigi" panose="04040504061007020D02" pitchFamily="82" charset="0"/>
              </a:rPr>
            </a:br>
            <a:r>
              <a:rPr lang="tr-TR" sz="3200" b="1" i="1" dirty="0" smtClean="0">
                <a:latin typeface="Gigi" panose="04040504061007020D02" pitchFamily="82" charset="0"/>
              </a:rPr>
              <a:t/>
            </a:r>
            <a:br>
              <a:rPr lang="tr-TR" sz="3200" b="1" i="1" dirty="0" smtClean="0">
                <a:latin typeface="Gigi" panose="04040504061007020D02" pitchFamily="82" charset="0"/>
              </a:rPr>
            </a:br>
            <a:r>
              <a:rPr lang="tr-TR" sz="3200" b="1" i="1" dirty="0">
                <a:latin typeface="Gigi" panose="04040504061007020D02" pitchFamily="82" charset="0"/>
              </a:rPr>
              <a:t/>
            </a:r>
            <a:br>
              <a:rPr lang="tr-TR" sz="3200" b="1" i="1" dirty="0">
                <a:latin typeface="Gigi" panose="04040504061007020D02" pitchFamily="82" charset="0"/>
              </a:rPr>
            </a:br>
            <a:r>
              <a:rPr lang="tr-TR" sz="3200" b="1" i="1" dirty="0" smtClean="0">
                <a:latin typeface="Gigi" panose="04040504061007020D02" pitchFamily="82" charset="0"/>
              </a:rPr>
              <a:t>                </a:t>
            </a:r>
            <a:br>
              <a:rPr lang="tr-TR" sz="3200" b="1" i="1" dirty="0" smtClean="0">
                <a:latin typeface="Gigi" panose="04040504061007020D02" pitchFamily="82" charset="0"/>
              </a:rPr>
            </a:br>
            <a:r>
              <a:rPr lang="tr-TR" sz="3200" b="1" i="1" dirty="0">
                <a:latin typeface="Gigi" panose="04040504061007020D02" pitchFamily="82" charset="0"/>
              </a:rPr>
              <a:t/>
            </a:r>
            <a:br>
              <a:rPr lang="tr-TR" sz="3200" b="1" i="1" dirty="0">
                <a:latin typeface="Gigi" panose="04040504061007020D02" pitchFamily="82" charset="0"/>
              </a:rPr>
            </a:br>
            <a:r>
              <a:rPr lang="tr-TR" sz="3200" b="1" i="1" dirty="0" smtClean="0">
                <a:latin typeface="Gigi" panose="04040504061007020D02" pitchFamily="82" charset="0"/>
              </a:rPr>
              <a:t>       </a:t>
            </a:r>
            <a:r>
              <a:rPr lang="tr-TR" sz="3600" b="1" i="1" dirty="0" smtClean="0">
                <a:solidFill>
                  <a:srgbClr val="00FF99"/>
                </a:solidFill>
                <a:latin typeface="Gigi" panose="04040504061007020D02" pitchFamily="82" charset="0"/>
              </a:rPr>
              <a:t>ÇİÇEKLİ  BİTKİLERDE ÜREME</a:t>
            </a:r>
            <a:endParaRPr lang="tr-TR" sz="4900" b="1" i="1" dirty="0">
              <a:solidFill>
                <a:srgbClr val="00FF99"/>
              </a:solidFill>
              <a:effectLst>
                <a:glow rad="139700">
                  <a:schemeClr val="accent2">
                    <a:satMod val="175000"/>
                    <a:alpha val="40000"/>
                  </a:schemeClr>
                </a:glow>
              </a:effectLst>
              <a:latin typeface="Gigi" panose="04040504061007020D02" pitchFamily="82" charset="0"/>
            </a:endParaRPr>
          </a:p>
        </p:txBody>
      </p:sp>
      <p:sp>
        <p:nvSpPr>
          <p:cNvPr id="3" name="İçerik Yer Tutucusu 2"/>
          <p:cNvSpPr>
            <a:spLocks noGrp="1"/>
          </p:cNvSpPr>
          <p:nvPr>
            <p:ph sz="quarter" idx="1"/>
          </p:nvPr>
        </p:nvSpPr>
        <p:spPr/>
        <p:txBody>
          <a:bodyPr>
            <a:normAutofit/>
          </a:bodyPr>
          <a:lstStyle/>
          <a:p>
            <a:pPr marL="0" indent="0">
              <a:buNone/>
            </a:pPr>
            <a:endParaRPr lang="tr-TR" dirty="0"/>
          </a:p>
          <a:p>
            <a:pPr marL="0" indent="0">
              <a:buNone/>
            </a:pPr>
            <a:r>
              <a:rPr lang="tr-TR" dirty="0" smtClean="0"/>
              <a:t>Çevremizde </a:t>
            </a:r>
            <a:r>
              <a:rPr lang="tr-TR" dirty="0"/>
              <a:t>gördüğümüz güzel çiçekler bulunduğu bitkinin üreme organıdır</a:t>
            </a:r>
            <a:r>
              <a:rPr lang="tr-TR" dirty="0" smtClean="0"/>
              <a:t>. Çiçek </a:t>
            </a:r>
            <a:r>
              <a:rPr lang="tr-TR" dirty="0"/>
              <a:t>yapısında dişi ve erkek üreme </a:t>
            </a:r>
            <a:r>
              <a:rPr lang="tr-TR" dirty="0" smtClean="0"/>
              <a:t>organı bulunur. Çiçeğin </a:t>
            </a:r>
            <a:r>
              <a:rPr lang="tr-TR" dirty="0"/>
              <a:t>yapısı aşağıda verilmiştir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645024"/>
            <a:ext cx="5257800" cy="2957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7944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randombar(horizontal)">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ln>
            <a:solidFill>
              <a:schemeClr val="accent1"/>
            </a:solidFill>
          </a:ln>
        </p:spPr>
        <p:txBody>
          <a:bodyPr/>
          <a:lstStyle/>
          <a:p>
            <a:r>
              <a:rPr lang="tr-TR" sz="2800" cap="none"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Blackadder ITC" panose="04020505051007020D02" pitchFamily="82" charset="0"/>
              </a:rPr>
              <a:t>    ÇİÇEKSİZ   BİTKİLERDE   ÜREME</a:t>
            </a:r>
            <a:endParaRPr lang="tr-TR" cap="none" dirty="0">
              <a:ln w="10160">
                <a:solidFill>
                  <a:schemeClr val="accent1"/>
                </a:solidFill>
                <a:prstDash val="solid"/>
              </a:ln>
              <a:solidFill>
                <a:srgbClr val="FFFFFF"/>
              </a:solidFill>
              <a:effectLst>
                <a:outerShdw blurRad="38100" dist="32000" dir="5400000" algn="tl">
                  <a:srgbClr val="000000">
                    <a:alpha val="30000"/>
                  </a:srgbClr>
                </a:outerShdw>
              </a:effectLst>
              <a:latin typeface="Blackadder ITC" panose="04020505051007020D02" pitchFamily="82" charset="0"/>
            </a:endParaRPr>
          </a:p>
        </p:txBody>
      </p:sp>
      <p:sp>
        <p:nvSpPr>
          <p:cNvPr id="3" name="İçerik Yer Tutucusu 2"/>
          <p:cNvSpPr>
            <a:spLocks noGrp="1"/>
          </p:cNvSpPr>
          <p:nvPr>
            <p:ph sz="quarter" idx="1"/>
          </p:nvPr>
        </p:nvSpPr>
        <p:spPr/>
        <p:txBody>
          <a:bodyPr>
            <a:normAutofit/>
          </a:bodyPr>
          <a:lstStyle/>
          <a:p>
            <a:r>
              <a:rPr lang="tr-TR" sz="2800" dirty="0" smtClean="0"/>
              <a:t>Bazı bitkiler çiçekleri yoktur</a:t>
            </a:r>
            <a:r>
              <a:rPr lang="tr-TR" sz="2800" dirty="0"/>
              <a:t> </a:t>
            </a:r>
            <a:r>
              <a:rPr lang="tr-TR" sz="2800" dirty="0" smtClean="0"/>
              <a:t>. Kara yosunu , at kuyruğu otu , kibrit otu vb. çiçeksiz bitkilere örnek verilebilir.</a:t>
            </a:r>
            <a:endParaRPr lang="tr-TR" sz="2800" dirty="0"/>
          </a:p>
        </p:txBody>
      </p:sp>
      <p:pic>
        <p:nvPicPr>
          <p:cNvPr id="1026"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bwMode="auto">
          <a:xfrm>
            <a:off x="4270375" y="1844824"/>
            <a:ext cx="365760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2883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randombar(horizontal)">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chemeClr val="accent3">
                    <a:lumMod val="60000"/>
                    <a:lumOff val="40000"/>
                  </a:schemeClr>
                </a:solidFill>
              </a:rPr>
              <a:t/>
            </a:r>
            <a:br>
              <a:rPr lang="tr-TR" b="1" dirty="0">
                <a:solidFill>
                  <a:schemeClr val="accent3">
                    <a:lumMod val="60000"/>
                    <a:lumOff val="40000"/>
                  </a:schemeClr>
                </a:solidFill>
              </a:rPr>
            </a:br>
            <a:r>
              <a:rPr lang="tr-TR" b="1" dirty="0" smtClean="0">
                <a:solidFill>
                  <a:schemeClr val="accent3">
                    <a:lumMod val="60000"/>
                    <a:lumOff val="40000"/>
                  </a:schemeClr>
                </a:solidFill>
              </a:rPr>
              <a:t/>
            </a:r>
            <a:br>
              <a:rPr lang="tr-TR" b="1" dirty="0" smtClean="0">
                <a:solidFill>
                  <a:schemeClr val="accent3">
                    <a:lumMod val="60000"/>
                    <a:lumOff val="40000"/>
                  </a:schemeClr>
                </a:solidFill>
              </a:rPr>
            </a:br>
            <a:r>
              <a:rPr lang="tr-TR" b="1" dirty="0">
                <a:solidFill>
                  <a:schemeClr val="accent3">
                    <a:lumMod val="60000"/>
                    <a:lumOff val="40000"/>
                  </a:schemeClr>
                </a:solidFill>
              </a:rPr>
              <a:t/>
            </a:r>
            <a:br>
              <a:rPr lang="tr-TR" b="1" dirty="0">
                <a:solidFill>
                  <a:schemeClr val="accent3">
                    <a:lumMod val="60000"/>
                    <a:lumOff val="40000"/>
                  </a:schemeClr>
                </a:solidFill>
              </a:rPr>
            </a:br>
            <a:endParaRPr lang="tr-TR" b="1" dirty="0">
              <a:solidFill>
                <a:schemeClr val="accent3">
                  <a:lumMod val="60000"/>
                  <a:lumOff val="40000"/>
                </a:schemeClr>
              </a:solidFill>
            </a:endParaRPr>
          </a:p>
        </p:txBody>
      </p:sp>
      <p:sp>
        <p:nvSpPr>
          <p:cNvPr id="6" name="İçerik Yer Tutucusu 5"/>
          <p:cNvSpPr>
            <a:spLocks noGrp="1"/>
          </p:cNvSpPr>
          <p:nvPr>
            <p:ph sz="quarter" idx="1"/>
          </p:nvPr>
        </p:nvSpPr>
        <p:spPr>
          <a:xfrm>
            <a:off x="467544" y="836712"/>
            <a:ext cx="7467600" cy="4873752"/>
          </a:xfrm>
        </p:spPr>
        <p:txBody>
          <a:bodyPr>
            <a:normAutofit/>
          </a:bodyPr>
          <a:lstStyle/>
          <a:p>
            <a:pPr marL="0" lvl="0" indent="0">
              <a:buClr>
                <a:srgbClr val="FF388C"/>
              </a:buClr>
              <a:buNone/>
            </a:pPr>
            <a:r>
              <a:rPr lang="tr-TR" dirty="0" smtClean="0">
                <a:solidFill>
                  <a:srgbClr val="33CCCC"/>
                </a:solidFill>
              </a:rPr>
              <a:t>DIŞ DÖLLENME</a:t>
            </a:r>
          </a:p>
          <a:p>
            <a:pPr lvl="0">
              <a:buClr>
                <a:srgbClr val="FF388C"/>
              </a:buClr>
            </a:pPr>
            <a:r>
              <a:rPr lang="tr-TR" sz="2300" dirty="0" smtClean="0">
                <a:solidFill>
                  <a:prstClr val="black"/>
                </a:solidFill>
              </a:rPr>
              <a:t>Dış </a:t>
            </a:r>
            <a:r>
              <a:rPr lang="tr-TR" sz="2300" dirty="0">
                <a:solidFill>
                  <a:prstClr val="black"/>
                </a:solidFill>
              </a:rPr>
              <a:t>Döllenme: Suda yaşayan hayvanların çoğunda çiftleşme için herhangi bir organı genellikle bulunmadığından, sperm hücreleri dış ortama serbestçe bırakılır. Dış ortamda gerçekleşen bu döllenmeye Dış döllenme denir. .(balina, fok, yunus gibi memeliler hariç)</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501008"/>
            <a:ext cx="4931284" cy="244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1807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heel(1)">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randombar(horizontal)">
                                      <p:cBhvr>
                                        <p:cTn id="1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0099FF"/>
                </a:solidFill>
              </a:rPr>
              <a:t>               DIŞ DÖLLENME</a:t>
            </a:r>
            <a:endParaRPr lang="tr-TR" dirty="0">
              <a:solidFill>
                <a:srgbClr val="0099FF"/>
              </a:solidFill>
            </a:endParaRPr>
          </a:p>
        </p:txBody>
      </p:sp>
      <p:sp>
        <p:nvSpPr>
          <p:cNvPr id="3" name="İçerik Yer Tutucusu 2"/>
          <p:cNvSpPr>
            <a:spLocks noGrp="1"/>
          </p:cNvSpPr>
          <p:nvPr>
            <p:ph sz="quarter" idx="1"/>
          </p:nvPr>
        </p:nvSpPr>
        <p:spPr/>
        <p:txBody>
          <a:bodyPr>
            <a:normAutofit/>
          </a:bodyPr>
          <a:lstStyle/>
          <a:p>
            <a:r>
              <a:rPr lang="tr-TR" dirty="0"/>
              <a:t>Dış Döllenme: Suda yaşayan hayvanların çoğunda çiftleşme için herhangi bir organı genellikle bulunmadığından, sperm hücreleri dış ortama serbestçe bırakılır. Dış ortamda gerçekleşen bu döllenmeye Dış döllenme denir. </a:t>
            </a:r>
          </a:p>
          <a:p>
            <a:endParaRPr lang="tr-TR" dirty="0"/>
          </a:p>
        </p:txBody>
      </p:sp>
      <p:pic>
        <p:nvPicPr>
          <p:cNvPr id="3074"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067944" y="1412776"/>
            <a:ext cx="4104455"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0025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p:txBody>
          <a:bodyPr/>
          <a:lstStyle/>
          <a:p>
            <a:r>
              <a:rPr lang="tr-TR" sz="4400" dirty="0" smtClean="0">
                <a:solidFill>
                  <a:srgbClr val="00FFFF"/>
                </a:solidFill>
              </a:rPr>
              <a:t>                </a:t>
            </a:r>
            <a:r>
              <a:rPr lang="tr-TR" sz="4400" dirty="0" smtClean="0">
                <a:solidFill>
                  <a:srgbClr val="00FFFF"/>
                </a:solidFill>
                <a:latin typeface="Arial Rounded MT Bold" panose="020F0704030504030204" pitchFamily="34" charset="0"/>
              </a:rPr>
              <a:t>büyüme</a:t>
            </a:r>
            <a:endParaRPr lang="tr-TR" dirty="0">
              <a:latin typeface="Arial Rounded MT Bold" panose="020F0704030504030204" pitchFamily="34" charset="0"/>
            </a:endParaRPr>
          </a:p>
        </p:txBody>
      </p:sp>
      <p:sp>
        <p:nvSpPr>
          <p:cNvPr id="9" name="İçerik Yer Tutucusu 8"/>
          <p:cNvSpPr>
            <a:spLocks noGrp="1"/>
          </p:cNvSpPr>
          <p:nvPr>
            <p:ph sz="quarter" idx="1"/>
          </p:nvPr>
        </p:nvSpPr>
        <p:spPr/>
        <p:txBody>
          <a:bodyPr>
            <a:normAutofit/>
          </a:bodyPr>
          <a:lstStyle/>
          <a:p>
            <a:pPr marL="0" lvl="0" indent="0">
              <a:buClr>
                <a:srgbClr val="FF388C"/>
              </a:buClr>
              <a:buNone/>
            </a:pPr>
            <a:r>
              <a:rPr lang="tr-TR" sz="2800" dirty="0">
                <a:solidFill>
                  <a:srgbClr val="9C007F">
                    <a:lumMod val="60000"/>
                    <a:lumOff val="40000"/>
                  </a:srgbClr>
                </a:solidFill>
              </a:rPr>
              <a:t>Büyüme</a:t>
            </a:r>
            <a:r>
              <a:rPr lang="tr-TR" sz="2800" dirty="0">
                <a:solidFill>
                  <a:prstClr val="black"/>
                </a:solidFill>
              </a:rPr>
              <a:t> : Vücudun hacim </a:t>
            </a:r>
            <a:r>
              <a:rPr lang="tr-TR" sz="2800" dirty="0" smtClean="0">
                <a:solidFill>
                  <a:prstClr val="black"/>
                </a:solidFill>
              </a:rPr>
              <a:t>ve kütlesinin artmasıdır</a:t>
            </a:r>
            <a:r>
              <a:rPr lang="tr-TR" sz="2800" dirty="0">
                <a:solidFill>
                  <a:prstClr val="black"/>
                </a:solidFill>
              </a:rPr>
              <a:t>.</a:t>
            </a:r>
            <a:endParaRPr lang="tr-TR" sz="1400" dirty="0">
              <a:solidFill>
                <a:prstClr val="black"/>
              </a:solidFill>
            </a:endParaRPr>
          </a:p>
          <a:p>
            <a:pPr lvl="0">
              <a:buClr>
                <a:srgbClr val="FF388C"/>
              </a:buClr>
            </a:pPr>
            <a:endParaRPr lang="tr-TR" sz="2000" dirty="0">
              <a:solidFill>
                <a:prstClr val="black"/>
              </a:solidFill>
            </a:endParaRPr>
          </a:p>
          <a:p>
            <a:endParaRPr lang="tr-TR" sz="1400" dirty="0"/>
          </a:p>
        </p:txBody>
      </p:sp>
      <p:sp>
        <p:nvSpPr>
          <p:cNvPr id="10" name="İçerik Yer Tutucusu 9"/>
          <p:cNvSpPr>
            <a:spLocks noGrp="1"/>
          </p:cNvSpPr>
          <p:nvPr>
            <p:ph sz="quarter" idx="2"/>
          </p:nvPr>
        </p:nvSpPr>
        <p:spPr>
          <a:xfrm>
            <a:off x="4579838" y="1628800"/>
            <a:ext cx="3657600" cy="4536504"/>
          </a:xfrm>
        </p:spPr>
        <p:txBody>
          <a:bodyPr>
            <a:normAutofit/>
          </a:bodyPr>
          <a:lstStyle/>
          <a:p>
            <a:pPr marL="0" indent="0">
              <a:buNone/>
            </a:pPr>
            <a:r>
              <a:rPr lang="tr-TR" sz="2800" dirty="0"/>
              <a:t>Tek hücreli canlılarda sitoplazma hacminin, çok hücreli canlılarda ise hücre sayısının ve kütlesinin artması ile olur.</a:t>
            </a:r>
          </a:p>
          <a:p>
            <a:pPr marL="0" indent="0">
              <a:buNone/>
            </a:pPr>
            <a:endParaRPr lang="tr-TR" sz="2000" dirty="0"/>
          </a:p>
        </p:txBody>
      </p:sp>
      <p:sp>
        <p:nvSpPr>
          <p:cNvPr id="11" name="Dikdörtgen 10"/>
          <p:cNvSpPr/>
          <p:nvPr/>
        </p:nvSpPr>
        <p:spPr>
          <a:xfrm>
            <a:off x="4860032" y="3573016"/>
            <a:ext cx="2196827" cy="692497"/>
          </a:xfrm>
          <a:prstGeom prst="rect">
            <a:avLst/>
          </a:prstGeom>
        </p:spPr>
        <p:txBody>
          <a:bodyPr wrap="square">
            <a:spAutoFit/>
          </a:bodyPr>
          <a:lstStyle/>
          <a:p>
            <a:pPr marL="274320" lvl="0" indent="-274320">
              <a:spcBef>
                <a:spcPts val="600"/>
              </a:spcBef>
              <a:buClr>
                <a:srgbClr val="FF388C"/>
              </a:buClr>
              <a:buSzPct val="70000"/>
              <a:buFont typeface="Wingdings"/>
              <a:buChar char=""/>
            </a:pPr>
            <a:endParaRPr lang="tr-TR" sz="1400" dirty="0">
              <a:solidFill>
                <a:prstClr val="black"/>
              </a:solidFill>
            </a:endParaRPr>
          </a:p>
          <a:p>
            <a:pPr marL="274320" lvl="0" indent="-274320">
              <a:spcBef>
                <a:spcPts val="600"/>
              </a:spcBef>
              <a:buClr>
                <a:srgbClr val="FF388C"/>
              </a:buClr>
              <a:buSzPct val="70000"/>
              <a:buFont typeface="Wingdings"/>
              <a:buChar char=""/>
            </a:pPr>
            <a:endParaRPr lang="tr-TR" sz="2000" dirty="0">
              <a:solidFill>
                <a:prstClr val="black"/>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429000"/>
            <a:ext cx="3744416" cy="2699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62923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a:xfrm>
            <a:off x="478160" y="332656"/>
            <a:ext cx="7467600" cy="1417638"/>
          </a:xfrm>
        </p:spPr>
        <p:txBody>
          <a:bodyPr>
            <a:normAutofit fontScale="90000"/>
          </a:bodyPr>
          <a:lstStyle/>
          <a:p>
            <a:r>
              <a:rPr lang="tr-TR" dirty="0" smtClean="0">
                <a:latin typeface="Arial Rounded MT Bold" panose="020F0704030504030204" pitchFamily="34" charset="0"/>
              </a:rPr>
              <a:t>                        </a:t>
            </a:r>
            <a:br>
              <a:rPr lang="tr-TR" dirty="0" smtClean="0">
                <a:latin typeface="Arial Rounded MT Bold" panose="020F0704030504030204" pitchFamily="34" charset="0"/>
              </a:rPr>
            </a:br>
            <a:r>
              <a:rPr lang="tr-TR" dirty="0">
                <a:latin typeface="Arial Rounded MT Bold" panose="020F0704030504030204" pitchFamily="34" charset="0"/>
              </a:rPr>
              <a:t/>
            </a:r>
            <a:br>
              <a:rPr lang="tr-TR" dirty="0">
                <a:latin typeface="Arial Rounded MT Bold" panose="020F0704030504030204" pitchFamily="34" charset="0"/>
              </a:rPr>
            </a:br>
            <a:r>
              <a:rPr lang="tr-TR" sz="4000" dirty="0" smtClean="0">
                <a:latin typeface="Arial Rounded MT Bold" panose="020F0704030504030204" pitchFamily="34" charset="0"/>
              </a:rPr>
              <a:t>                        </a:t>
            </a:r>
            <a:r>
              <a:rPr lang="tr-TR" sz="4000" b="1" dirty="0" smtClean="0">
                <a:solidFill>
                  <a:srgbClr val="FF3300"/>
                </a:solidFill>
                <a:latin typeface="Arial Rounded MT Bold" panose="020F0704030504030204" pitchFamily="34" charset="0"/>
              </a:rPr>
              <a:t>GELİŞME</a:t>
            </a:r>
            <a:r>
              <a:rPr lang="tr-TR" sz="4000" dirty="0" smtClean="0">
                <a:solidFill>
                  <a:srgbClr val="0099FF"/>
                </a:solidFill>
                <a:latin typeface="Arial Rounded MT Bold" panose="020F0704030504030204" pitchFamily="34" charset="0"/>
              </a:rPr>
              <a:t/>
            </a:r>
            <a:br>
              <a:rPr lang="tr-TR" sz="4000" dirty="0" smtClean="0">
                <a:solidFill>
                  <a:srgbClr val="0099FF"/>
                </a:solidFill>
                <a:latin typeface="Arial Rounded MT Bold" panose="020F0704030504030204" pitchFamily="34" charset="0"/>
              </a:rPr>
            </a:br>
            <a:endParaRPr lang="tr-TR" sz="3600" dirty="0">
              <a:solidFill>
                <a:srgbClr val="0099FF"/>
              </a:solidFill>
              <a:latin typeface="Arial Rounded MT Bold" panose="020F0704030504030204" pitchFamily="34" charset="0"/>
            </a:endParaRPr>
          </a:p>
        </p:txBody>
      </p:sp>
      <p:sp>
        <p:nvSpPr>
          <p:cNvPr id="8" name="İçerik Yer Tutucusu 7"/>
          <p:cNvSpPr>
            <a:spLocks noGrp="1"/>
          </p:cNvSpPr>
          <p:nvPr>
            <p:ph sz="quarter" idx="1"/>
          </p:nvPr>
        </p:nvSpPr>
        <p:spPr>
          <a:xfrm>
            <a:off x="457200" y="1600200"/>
            <a:ext cx="3322712" cy="4572000"/>
          </a:xfrm>
        </p:spPr>
        <p:txBody>
          <a:bodyPr>
            <a:normAutofit/>
          </a:bodyPr>
          <a:lstStyle/>
          <a:p>
            <a:r>
              <a:rPr lang="tr-TR" sz="2000" b="1" dirty="0">
                <a:solidFill>
                  <a:srgbClr val="00FF99"/>
                </a:solidFill>
                <a:latin typeface="Candara"/>
              </a:rPr>
              <a:t>Gelişim; </a:t>
            </a:r>
            <a:r>
              <a:rPr lang="tr-TR" sz="2000" b="1" dirty="0">
                <a:solidFill>
                  <a:srgbClr val="111111"/>
                </a:solidFill>
                <a:latin typeface="Candara"/>
              </a:rPr>
              <a:t>Kişinin döllenmeden başlayarak bedensel, zihinsel, dil, duygusal ve sosyal yönden (büyüme, olgunlaşma ve öğrenmenin etkileşimiyle) son aşamasına ulaşıncaya kadar sürekli ilerleme kaydeden değişimidir</a:t>
            </a:r>
            <a:r>
              <a:rPr lang="tr-TR" sz="3500" b="1" dirty="0">
                <a:solidFill>
                  <a:srgbClr val="111111"/>
                </a:solidFill>
                <a:latin typeface="Candara"/>
              </a:rPr>
              <a:t>.</a:t>
            </a:r>
            <a:r>
              <a:rPr lang="tr-TR" b="1" dirty="0">
                <a:solidFill>
                  <a:srgbClr val="111111"/>
                </a:solidFill>
                <a:latin typeface="Candara"/>
              </a:rPr>
              <a:t> </a:t>
            </a:r>
            <a:endParaRPr lang="tr-TR" b="1" dirty="0"/>
          </a:p>
        </p:txBody>
      </p:sp>
      <p:pic>
        <p:nvPicPr>
          <p:cNvPr id="3076" name="Picture 4" descr="https://encrypted-tbn1.gstatic.com/images?q=tbn:ANd9GcTTCCIG8rhbTo_sCh6eCy6ZMLnyo3CJuTnLrzeUhJHmbKsJqzi-q5w45y_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1700" y="1411882"/>
            <a:ext cx="4320480" cy="5185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7311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barn(inVertical)">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randombar(horizontal)">
                                      <p:cBhvr>
                                        <p:cTn id="19"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641</TotalTime>
  <Words>248</Words>
  <Application>Microsoft Office PowerPoint</Application>
  <PresentationFormat>Ekran Gösterisi (4:3)</PresentationFormat>
  <Paragraphs>45</Paragraphs>
  <Slides>10</Slides>
  <Notes>1</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Cumba</vt:lpstr>
      <vt:lpstr>              </vt:lpstr>
      <vt:lpstr>        omurgasız hayvanlarda üreme</vt:lpstr>
      <vt:lpstr>PowerPoint Sunusu</vt:lpstr>
      <vt:lpstr>                                            ÇİÇEKLİ  BİTKİLERDE ÜREME</vt:lpstr>
      <vt:lpstr>    ÇİÇEKSİZ   BİTKİLERDE   ÜREME</vt:lpstr>
      <vt:lpstr>   </vt:lpstr>
      <vt:lpstr>               DIŞ DÖLLENME</vt:lpstr>
      <vt:lpstr>                büyüme</vt:lpstr>
      <vt:lpstr>                                                  GELİŞME </vt:lpstr>
      <vt:lpstr>           BOŞLUK  DOLDURMA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Öğretmen</dc:creator>
  <cp:lastModifiedBy>Öğretmen</cp:lastModifiedBy>
  <cp:revision>54</cp:revision>
  <dcterms:created xsi:type="dcterms:W3CDTF">2014-09-23T09:00:48Z</dcterms:created>
  <dcterms:modified xsi:type="dcterms:W3CDTF">2014-12-29T07:16:33Z</dcterms:modified>
</cp:coreProperties>
</file>