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1704638" cy="658336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7F"/>
    <a:srgbClr val="BFB4B0"/>
    <a:srgbClr val="000000"/>
    <a:srgbClr val="C0ABA4"/>
    <a:srgbClr val="E0E2E4"/>
    <a:srgbClr val="E2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94643" autoAdjust="0"/>
  </p:normalViewPr>
  <p:slideViewPr>
    <p:cSldViewPr snapToGrid="0" snapToObjects="1">
      <p:cViewPr varScale="1">
        <p:scale>
          <a:sx n="113" d="100"/>
          <a:sy n="113" d="100"/>
        </p:scale>
        <p:origin x="120" y="162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AEEF-B862-9740-8273-9BB02300698C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434-687A-9D4F-9E3F-E1EA622E2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761D-3C33-4D40-B069-A8D67A84C1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A099-66A5-D545-B149-BC4AE8BAEB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F976-EF98-1041-85E9-132DFECC306D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F03-2A7E-3C42-AF15-0E6D27DCA054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079-662C-E44B-A071-2998F7FF1F96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79D-4E5E-964A-A8DD-336FBDCAAE3E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B15B-2914-E949-B144-ABF83FF00637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3A82-140C-8141-8A39-F02BDC0A4D60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0E2-8CB2-6945-84B5-6ACA39800821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7DE-B049-0741-83B8-3DB8EE08F013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E15-2523-6D41-B3E0-0638DA66CD89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A19-F4B6-6B44-BDA2-AA0ACC50F539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EC3-986C-F54C-A92F-E70DF603B7B0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A9AA-FFF2-C94E-8957-AC8226C036FF}" type="datetime1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459967"/>
            <a:ext cx="7622410" cy="3940642"/>
          </a:xfrm>
          <a:prstGeom prst="rect">
            <a:avLst/>
          </a:prstGeom>
        </p:spPr>
      </p:pic>
      <p:sp>
        <p:nvSpPr>
          <p:cNvPr id="8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25 Yuvarlatılmış Dikdörtgen"/>
          <p:cNvSpPr/>
          <p:nvPr/>
        </p:nvSpPr>
        <p:spPr>
          <a:xfrm>
            <a:off x="4305364" y="1394244"/>
            <a:ext cx="320476" cy="321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0" name="13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344" y="939057"/>
            <a:ext cx="464745" cy="648943"/>
          </a:xfrm>
          <a:prstGeom prst="rect">
            <a:avLst/>
          </a:prstGeom>
        </p:spPr>
      </p:pic>
      <p:sp>
        <p:nvSpPr>
          <p:cNvPr id="14" name="12 Başlık"/>
          <p:cNvSpPr txBox="1">
            <a:spLocks/>
          </p:cNvSpPr>
          <p:nvPr/>
        </p:nvSpPr>
        <p:spPr>
          <a:xfrm>
            <a:off x="2490457" y="3420250"/>
            <a:ext cx="3950289" cy="1389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b="1" dirty="0" smtClean="0">
                <a:solidFill>
                  <a:schemeClr val="bg1"/>
                </a:solidFill>
              </a:rPr>
              <a:t>Terim Anlam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b="1" dirty="0" smtClean="0">
                <a:solidFill>
                  <a:schemeClr val="bg1"/>
                </a:solidFill>
              </a:rPr>
              <a:t>Deyim Anlam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72" y="2043187"/>
            <a:ext cx="5073753" cy="8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9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459967"/>
            <a:ext cx="7622410" cy="394064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1929842" y="2645458"/>
            <a:ext cx="5617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u="sng" dirty="0">
                <a:solidFill>
                  <a:schemeClr val="bg1"/>
                </a:solidFill>
              </a:rPr>
              <a:t>Bilim</a:t>
            </a:r>
            <a:r>
              <a:rPr lang="tr-TR" sz="3200" b="1" dirty="0">
                <a:solidFill>
                  <a:schemeClr val="bg1"/>
                </a:solidFill>
              </a:rPr>
              <a:t>, </a:t>
            </a:r>
            <a:r>
              <a:rPr lang="tr-TR" sz="3200" b="1" u="sng" dirty="0">
                <a:solidFill>
                  <a:schemeClr val="bg1"/>
                </a:solidFill>
              </a:rPr>
              <a:t>sanat</a:t>
            </a:r>
            <a:r>
              <a:rPr lang="tr-TR" sz="3200" b="1" dirty="0">
                <a:solidFill>
                  <a:schemeClr val="bg1"/>
                </a:solidFill>
              </a:rPr>
              <a:t> ya </a:t>
            </a:r>
            <a:r>
              <a:rPr lang="tr-TR" sz="3200" b="1" dirty="0" smtClean="0">
                <a:solidFill>
                  <a:schemeClr val="bg1"/>
                </a:solidFill>
              </a:rPr>
              <a:t>da </a:t>
            </a:r>
            <a:r>
              <a:rPr lang="tr-TR" sz="3200" b="1" u="sng" dirty="0" smtClean="0">
                <a:solidFill>
                  <a:schemeClr val="bg1"/>
                </a:solidFill>
              </a:rPr>
              <a:t>meslek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  <a:r>
              <a:rPr lang="tr-TR" sz="3200" b="1" dirty="0">
                <a:solidFill>
                  <a:schemeClr val="bg1"/>
                </a:solidFill>
              </a:rPr>
              <a:t>dalıyla ilgili bir alanda kullanılan </a:t>
            </a:r>
            <a:r>
              <a:rPr lang="tr-TR" sz="3200" b="1" u="sng" dirty="0">
                <a:solidFill>
                  <a:schemeClr val="bg1"/>
                </a:solidFill>
              </a:rPr>
              <a:t>özel anlamlı</a:t>
            </a:r>
            <a:r>
              <a:rPr lang="tr-TR" sz="3200" b="1" dirty="0">
                <a:solidFill>
                  <a:schemeClr val="bg1"/>
                </a:solidFill>
              </a:rPr>
              <a:t> sözcüklere denir.</a:t>
            </a:r>
          </a:p>
        </p:txBody>
      </p:sp>
      <p:sp>
        <p:nvSpPr>
          <p:cNvPr id="9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3086100" y="1237746"/>
            <a:ext cx="2710136" cy="726136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15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27" y="883660"/>
            <a:ext cx="334850" cy="467565"/>
          </a:xfrm>
          <a:prstGeom prst="rect">
            <a:avLst/>
          </a:prstGeom>
        </p:spPr>
      </p:pic>
      <p:sp>
        <p:nvSpPr>
          <p:cNvPr id="14" name="9 Dikdörtgen"/>
          <p:cNvSpPr/>
          <p:nvPr/>
        </p:nvSpPr>
        <p:spPr>
          <a:xfrm>
            <a:off x="2873868" y="1281058"/>
            <a:ext cx="31697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400" b="1" dirty="0" smtClean="0">
                <a:solidFill>
                  <a:srgbClr val="FFFF00"/>
                </a:solidFill>
              </a:rPr>
              <a:t>Terim Anlam</a:t>
            </a:r>
            <a:endParaRPr lang="tr-TR" sz="3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6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56192E-7 6.89655E-7 L 9.56192E-7 -0.0721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459967"/>
            <a:ext cx="7622410" cy="394064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54141" y="2561571"/>
            <a:ext cx="5768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prstClr val="white"/>
                </a:solidFill>
              </a:rPr>
              <a:t>Geçen haftaki maçta üç </a:t>
            </a:r>
            <a:r>
              <a:rPr lang="tr-TR" sz="3200" b="1" u="sng" dirty="0">
                <a:solidFill>
                  <a:srgbClr val="FFFF00"/>
                </a:solidFill>
              </a:rPr>
              <a:t>gol</a:t>
            </a:r>
            <a:r>
              <a:rPr lang="tr-TR" sz="3200" b="1" dirty="0">
                <a:solidFill>
                  <a:prstClr val="white"/>
                </a:solidFill>
              </a:rPr>
              <a:t> attı</a:t>
            </a:r>
            <a:r>
              <a:rPr lang="tr-TR" sz="3200" dirty="0">
                <a:solidFill>
                  <a:prstClr val="white"/>
                </a:solidFill>
              </a:rPr>
              <a:t>.</a:t>
            </a:r>
          </a:p>
          <a:p>
            <a:endParaRPr lang="tr-TR" sz="3200" dirty="0">
              <a:solidFill>
                <a:prstClr val="white"/>
              </a:solidFill>
            </a:endParaRPr>
          </a:p>
          <a:p>
            <a:r>
              <a:rPr lang="tr-TR" sz="3200" b="1" u="sng" dirty="0">
                <a:solidFill>
                  <a:srgbClr val="FFFF00"/>
                </a:solidFill>
              </a:rPr>
              <a:t>Yüklem</a:t>
            </a:r>
            <a:r>
              <a:rPr lang="tr-TR" sz="3200" b="1" dirty="0">
                <a:solidFill>
                  <a:prstClr val="white"/>
                </a:solidFill>
              </a:rPr>
              <a:t> cümlenin temel ögesidir</a:t>
            </a:r>
            <a:r>
              <a:rPr lang="tr-TR" sz="32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4" name="Yuvarlatılmış Dikdörtgen 13"/>
          <p:cNvSpPr/>
          <p:nvPr/>
        </p:nvSpPr>
        <p:spPr>
          <a:xfrm rot="21266877">
            <a:off x="3443558" y="1322850"/>
            <a:ext cx="1990712" cy="60148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5" name="9 Dikdörtgen"/>
          <p:cNvSpPr/>
          <p:nvPr/>
        </p:nvSpPr>
        <p:spPr>
          <a:xfrm rot="21203886">
            <a:off x="3685935" y="1385830"/>
            <a:ext cx="1505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</a:rPr>
              <a:t>Örnekler</a:t>
            </a:r>
            <a:endParaRPr lang="tr-TR" sz="2800" dirty="0">
              <a:solidFill>
                <a:prstClr val="white"/>
              </a:solidFill>
            </a:endParaRPr>
          </a:p>
        </p:txBody>
      </p:sp>
      <p:pic>
        <p:nvPicPr>
          <p:cNvPr id="16" name="15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795" y="879687"/>
            <a:ext cx="415572" cy="580280"/>
          </a:xfrm>
          <a:prstGeom prst="rect">
            <a:avLst/>
          </a:prstGeom>
        </p:spPr>
      </p:pic>
      <p:sp>
        <p:nvSpPr>
          <p:cNvPr id="11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34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8379E-6 -1.42272E-6 L -1.48379E-6 -0.0721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095618"/>
            <a:ext cx="7013864" cy="435544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7" y="940846"/>
            <a:ext cx="1132367" cy="1132367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2127572" y="2155607"/>
            <a:ext cx="51772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prstClr val="white"/>
                </a:solidFill>
              </a:rPr>
              <a:t>Bir sözcüğün terim </a:t>
            </a:r>
            <a:r>
              <a:rPr lang="tr-TR" sz="2600" b="1" dirty="0" smtClean="0">
                <a:solidFill>
                  <a:prstClr val="white"/>
                </a:solidFill>
              </a:rPr>
              <a:t>anlamlı olabilmesi </a:t>
            </a:r>
            <a:r>
              <a:rPr lang="tr-TR" sz="2600" b="1" dirty="0">
                <a:solidFill>
                  <a:prstClr val="white"/>
                </a:solidFill>
              </a:rPr>
              <a:t>için mutlaka özel bir alanla ilgili cümlede </a:t>
            </a:r>
            <a:r>
              <a:rPr lang="tr-TR" sz="2600" b="1" dirty="0" smtClean="0">
                <a:solidFill>
                  <a:prstClr val="white"/>
                </a:solidFill>
              </a:rPr>
              <a:t>kullanılması gerekir</a:t>
            </a:r>
            <a:r>
              <a:rPr lang="tr-TR" sz="2600" b="1" dirty="0">
                <a:solidFill>
                  <a:prstClr val="white"/>
                </a:solidFill>
              </a:rPr>
              <a:t>.</a:t>
            </a:r>
          </a:p>
        </p:txBody>
      </p:sp>
      <p:cxnSp>
        <p:nvCxnSpPr>
          <p:cNvPr id="17" name="Düz Bağlayıcı 16"/>
          <p:cNvCxnSpPr/>
          <p:nvPr/>
        </p:nvCxnSpPr>
        <p:spPr>
          <a:xfrm>
            <a:off x="1319646" y="3993745"/>
            <a:ext cx="669174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2127572" y="4171630"/>
            <a:ext cx="37780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 smtClean="0">
                <a:solidFill>
                  <a:srgbClr val="FFFF00"/>
                </a:solidFill>
              </a:rPr>
              <a:t>Hiçbir </a:t>
            </a:r>
            <a:r>
              <a:rPr lang="tr-TR" sz="2600" b="1" dirty="0">
                <a:solidFill>
                  <a:srgbClr val="FFFF00"/>
                </a:solidFill>
              </a:rPr>
              <a:t>sözcük tek başına terim anlamlı olamaz.</a:t>
            </a:r>
          </a:p>
        </p:txBody>
      </p:sp>
      <p:sp>
        <p:nvSpPr>
          <p:cNvPr id="14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5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459967"/>
            <a:ext cx="7622410" cy="394064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71873" y="2667425"/>
            <a:ext cx="6533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prstClr val="white"/>
                </a:solidFill>
              </a:rPr>
              <a:t>Deyimler, en az iki </a:t>
            </a:r>
            <a:r>
              <a:rPr lang="tr-TR" sz="3600" b="1" dirty="0" smtClean="0">
                <a:solidFill>
                  <a:prstClr val="white"/>
                </a:solidFill>
              </a:rPr>
              <a:t>sözcüğün</a:t>
            </a:r>
          </a:p>
          <a:p>
            <a:r>
              <a:rPr lang="tr-TR" sz="3600" b="1" dirty="0" smtClean="0">
                <a:solidFill>
                  <a:prstClr val="white"/>
                </a:solidFill>
              </a:rPr>
              <a:t>bir araya gelip kalıplaşmasıyla </a:t>
            </a:r>
            <a:r>
              <a:rPr lang="tr-TR" sz="3600" b="1" dirty="0">
                <a:solidFill>
                  <a:prstClr val="white"/>
                </a:solidFill>
              </a:rPr>
              <a:t>oluşan mecaz anlamlı sözlerdir.</a:t>
            </a:r>
          </a:p>
        </p:txBody>
      </p:sp>
      <p:sp>
        <p:nvSpPr>
          <p:cNvPr id="10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086100" y="1237746"/>
            <a:ext cx="2710136" cy="726136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15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27" y="883660"/>
            <a:ext cx="334850" cy="467565"/>
          </a:xfrm>
          <a:prstGeom prst="rect">
            <a:avLst/>
          </a:prstGeom>
        </p:spPr>
      </p:pic>
      <p:sp>
        <p:nvSpPr>
          <p:cNvPr id="13" name="9 Dikdörtgen"/>
          <p:cNvSpPr/>
          <p:nvPr/>
        </p:nvSpPr>
        <p:spPr>
          <a:xfrm>
            <a:off x="2873868" y="1281058"/>
            <a:ext cx="31697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400" b="1" dirty="0" smtClean="0">
                <a:solidFill>
                  <a:srgbClr val="FFFF00"/>
                </a:solidFill>
              </a:rPr>
              <a:t>Deyim Anlam</a:t>
            </a:r>
            <a:endParaRPr lang="tr-TR" sz="3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0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56192E-7 6.89655E-7 L 9.56192E-7 -0.072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459967"/>
            <a:ext cx="7622410" cy="3940642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1863089" y="2497550"/>
            <a:ext cx="57510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FF00"/>
                </a:solidFill>
              </a:rPr>
              <a:t>Kulak kesilmek </a:t>
            </a:r>
            <a:r>
              <a:rPr lang="tr-TR" sz="2800" b="1" dirty="0">
                <a:solidFill>
                  <a:prstClr val="white"/>
                </a:solidFill>
              </a:rPr>
              <a:t>- </a:t>
            </a:r>
            <a:r>
              <a:rPr lang="tr-TR" sz="2800" b="1" i="1" dirty="0">
                <a:solidFill>
                  <a:prstClr val="white"/>
                </a:solidFill>
              </a:rPr>
              <a:t>Dikkatle dinlemek</a:t>
            </a:r>
          </a:p>
          <a:p>
            <a:endParaRPr lang="tr-TR" sz="2800" b="1" dirty="0">
              <a:solidFill>
                <a:prstClr val="white"/>
              </a:solidFill>
            </a:endParaRPr>
          </a:p>
          <a:p>
            <a:r>
              <a:rPr lang="tr-TR" sz="2800" b="1" dirty="0">
                <a:solidFill>
                  <a:srgbClr val="FFFF00"/>
                </a:solidFill>
              </a:rPr>
              <a:t>Dili tutulmak </a:t>
            </a:r>
            <a:r>
              <a:rPr lang="tr-TR" sz="2800" b="1" dirty="0">
                <a:solidFill>
                  <a:prstClr val="white"/>
                </a:solidFill>
              </a:rPr>
              <a:t>- </a:t>
            </a:r>
            <a:r>
              <a:rPr lang="tr-TR" sz="2800" b="1" i="1" dirty="0">
                <a:solidFill>
                  <a:prstClr val="white"/>
                </a:solidFill>
              </a:rPr>
              <a:t>Konuşamamak</a:t>
            </a:r>
          </a:p>
          <a:p>
            <a:endParaRPr lang="tr-TR" sz="2800" b="1" dirty="0">
              <a:solidFill>
                <a:prstClr val="white"/>
              </a:solidFill>
            </a:endParaRPr>
          </a:p>
          <a:p>
            <a:r>
              <a:rPr lang="tr-TR" sz="2800" b="1" dirty="0">
                <a:solidFill>
                  <a:srgbClr val="FFFF00"/>
                </a:solidFill>
              </a:rPr>
              <a:t>Etekleri zil çalmak </a:t>
            </a:r>
            <a:r>
              <a:rPr lang="tr-TR" sz="2800" b="1" dirty="0">
                <a:solidFill>
                  <a:prstClr val="white"/>
                </a:solidFill>
              </a:rPr>
              <a:t>- </a:t>
            </a:r>
            <a:r>
              <a:rPr lang="tr-TR" sz="2800" b="1" i="1" dirty="0">
                <a:solidFill>
                  <a:schemeClr val="bg1"/>
                </a:solidFill>
              </a:rPr>
              <a:t>Mutlu </a:t>
            </a:r>
            <a:r>
              <a:rPr lang="tr-TR" sz="2800" b="1" i="1" dirty="0" smtClean="0">
                <a:solidFill>
                  <a:schemeClr val="bg1"/>
                </a:solidFill>
              </a:rPr>
              <a:t>olmak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 rot="21266877">
            <a:off x="3443558" y="1322850"/>
            <a:ext cx="1990712" cy="60148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9 Dikdörtgen"/>
          <p:cNvSpPr/>
          <p:nvPr/>
        </p:nvSpPr>
        <p:spPr>
          <a:xfrm rot="21203886">
            <a:off x="3685935" y="1385830"/>
            <a:ext cx="1505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</a:rPr>
              <a:t>Örnekler</a:t>
            </a:r>
            <a:endParaRPr lang="tr-TR" sz="2800" dirty="0">
              <a:solidFill>
                <a:prstClr val="white"/>
              </a:solidFill>
            </a:endParaRPr>
          </a:p>
        </p:txBody>
      </p:sp>
      <p:pic>
        <p:nvPicPr>
          <p:cNvPr id="20" name="15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795" y="879687"/>
            <a:ext cx="415572" cy="580280"/>
          </a:xfrm>
          <a:prstGeom prst="rect">
            <a:avLst/>
          </a:prstGeom>
        </p:spPr>
      </p:pic>
      <p:sp>
        <p:nvSpPr>
          <p:cNvPr id="11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8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8379E-6 -1.42272E-6 L -1.48379E-6 -0.0721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459967"/>
            <a:ext cx="7622410" cy="394064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211535" y="2296396"/>
            <a:ext cx="67727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En </a:t>
            </a:r>
            <a:r>
              <a:rPr lang="tr-TR" sz="2400" b="1" dirty="0">
                <a:solidFill>
                  <a:schemeClr val="bg1"/>
                </a:solidFill>
              </a:rPr>
              <a:t>az iki sözcükten oluşur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</a:rPr>
              <a:t>Kalıplaşmış </a:t>
            </a:r>
            <a:r>
              <a:rPr lang="tr-TR" sz="2400" b="1" dirty="0">
                <a:solidFill>
                  <a:schemeClr val="bg1"/>
                </a:solidFill>
              </a:rPr>
              <a:t>sözlerdir.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bg1"/>
                </a:solidFill>
              </a:rPr>
              <a:t>Deyimlerdeki sözcüklerin yerleri değiştirilemez.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bg1"/>
                </a:solidFill>
              </a:rPr>
              <a:t>Deyimlere sözcük eklenilemez ya da </a:t>
            </a:r>
            <a:r>
              <a:rPr lang="tr-TR" sz="2400" b="1" dirty="0" smtClean="0">
                <a:solidFill>
                  <a:schemeClr val="bg1"/>
                </a:solidFill>
              </a:rPr>
              <a:t>deyimlerden  sözcük </a:t>
            </a:r>
            <a:r>
              <a:rPr lang="tr-TR" sz="2400" b="1" dirty="0">
                <a:solidFill>
                  <a:schemeClr val="bg1"/>
                </a:solidFill>
              </a:rPr>
              <a:t>çıkarılamaz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bg1"/>
                </a:solidFill>
              </a:rPr>
              <a:t>Deyimlerin çoğunda sözcükler mecaz anlamlıdır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tr-TR" sz="2400" b="1" i="1" dirty="0">
              <a:solidFill>
                <a:schemeClr val="bg1"/>
              </a:solidFill>
            </a:endParaRPr>
          </a:p>
          <a:p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endParaRPr lang="tr-TR" sz="2400" b="1" i="1" dirty="0">
              <a:solidFill>
                <a:schemeClr val="bg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2490890" y="1239722"/>
            <a:ext cx="3812920" cy="601484"/>
          </a:xfrm>
          <a:prstGeom prst="round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9 Dikdörtgen"/>
          <p:cNvSpPr/>
          <p:nvPr/>
        </p:nvSpPr>
        <p:spPr>
          <a:xfrm rot="22177">
            <a:off x="2771605" y="1277464"/>
            <a:ext cx="3687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Deyimlerin Özellikleri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20" name="15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231" y="796559"/>
            <a:ext cx="415572" cy="580280"/>
          </a:xfrm>
          <a:prstGeom prst="rect">
            <a:avLst/>
          </a:prstGeom>
        </p:spPr>
      </p:pic>
      <p:sp>
        <p:nvSpPr>
          <p:cNvPr id="1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4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8606E-6 -2.88884E-6 L 3.58606E-6 -0.0721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7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65" y="1355151"/>
            <a:ext cx="7013864" cy="395282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7" y="940846"/>
            <a:ext cx="1132367" cy="1132367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818410" y="2496188"/>
            <a:ext cx="56630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prstClr val="white"/>
                </a:solidFill>
              </a:rPr>
              <a:t>Deyimler özel anlamlı sözlerdir</a:t>
            </a:r>
            <a:r>
              <a:rPr lang="tr-TR" sz="2500" b="1" dirty="0" smtClean="0">
                <a:solidFill>
                  <a:prstClr val="white"/>
                </a:solidFill>
              </a:rPr>
              <a:t>,</a:t>
            </a:r>
          </a:p>
          <a:p>
            <a:r>
              <a:rPr lang="tr-TR" sz="2500" b="1" dirty="0" smtClean="0">
                <a:solidFill>
                  <a:prstClr val="white"/>
                </a:solidFill>
              </a:rPr>
              <a:t>genel </a:t>
            </a:r>
            <a:r>
              <a:rPr lang="tr-TR" sz="2500" b="1" dirty="0">
                <a:solidFill>
                  <a:prstClr val="white"/>
                </a:solidFill>
              </a:rPr>
              <a:t>yargı </a:t>
            </a:r>
            <a:r>
              <a:rPr lang="tr-TR" sz="2500" b="1" dirty="0" smtClean="0">
                <a:solidFill>
                  <a:prstClr val="white"/>
                </a:solidFill>
              </a:rPr>
              <a:t>bildirmez ve öğüt </a:t>
            </a:r>
            <a:r>
              <a:rPr lang="tr-TR" sz="2500" b="1" dirty="0">
                <a:solidFill>
                  <a:prstClr val="white"/>
                </a:solidFill>
              </a:rPr>
              <a:t>vermezler.</a:t>
            </a:r>
          </a:p>
        </p:txBody>
      </p:sp>
      <p:cxnSp>
        <p:nvCxnSpPr>
          <p:cNvPr id="17" name="Düz Bağlayıcı 16"/>
          <p:cNvCxnSpPr/>
          <p:nvPr/>
        </p:nvCxnSpPr>
        <p:spPr>
          <a:xfrm>
            <a:off x="1516084" y="3552135"/>
            <a:ext cx="669174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kdörtgen 17"/>
          <p:cNvSpPr/>
          <p:nvPr/>
        </p:nvSpPr>
        <p:spPr>
          <a:xfrm>
            <a:off x="1776846" y="3765487"/>
            <a:ext cx="61054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>
                <a:solidFill>
                  <a:schemeClr val="bg1"/>
                </a:solidFill>
              </a:rPr>
              <a:t>Atasözleri ise genel anlamlı </a:t>
            </a:r>
            <a:r>
              <a:rPr lang="tr-TR" sz="2500" b="1" dirty="0" smtClean="0">
                <a:solidFill>
                  <a:schemeClr val="bg1"/>
                </a:solidFill>
              </a:rPr>
              <a:t>sözlerdir, </a:t>
            </a:r>
            <a:r>
              <a:rPr lang="tr-TR" sz="2500" b="1" dirty="0">
                <a:solidFill>
                  <a:schemeClr val="bg1"/>
                </a:solidFill>
              </a:rPr>
              <a:t>d</a:t>
            </a:r>
            <a:r>
              <a:rPr lang="tr-TR" sz="2500" b="1" dirty="0" smtClean="0">
                <a:solidFill>
                  <a:schemeClr val="bg1"/>
                </a:solidFill>
              </a:rPr>
              <a:t>ers  </a:t>
            </a:r>
            <a:r>
              <a:rPr lang="tr-TR" sz="2500" b="1" dirty="0">
                <a:solidFill>
                  <a:schemeClr val="bg1"/>
                </a:solidFill>
              </a:rPr>
              <a:t>veya öğüt vermek için ortaya konulmuşlardır. </a:t>
            </a:r>
          </a:p>
        </p:txBody>
      </p:sp>
      <p:sp>
        <p:nvSpPr>
          <p:cNvPr id="16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0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5" y="1459967"/>
            <a:ext cx="7622410" cy="3940642"/>
          </a:xfrm>
          <a:prstGeom prst="rect">
            <a:avLst/>
          </a:prstGeom>
        </p:spPr>
      </p:pic>
      <p:sp>
        <p:nvSpPr>
          <p:cNvPr id="8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Sözcükte Anlam</a:t>
            </a:r>
            <a:endParaRPr lang="tr-TR" sz="250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25 Yuvarlatılmış Dikdörtgen"/>
          <p:cNvSpPr/>
          <p:nvPr/>
        </p:nvSpPr>
        <p:spPr>
          <a:xfrm>
            <a:off x="4305364" y="1394244"/>
            <a:ext cx="320476" cy="321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10" name="13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344" y="939057"/>
            <a:ext cx="464745" cy="648943"/>
          </a:xfrm>
          <a:prstGeom prst="rect">
            <a:avLst/>
          </a:prstGeom>
        </p:spPr>
      </p:pic>
      <p:sp>
        <p:nvSpPr>
          <p:cNvPr id="14" name="12 Başlık"/>
          <p:cNvSpPr txBox="1">
            <a:spLocks/>
          </p:cNvSpPr>
          <p:nvPr/>
        </p:nvSpPr>
        <p:spPr>
          <a:xfrm>
            <a:off x="2490457" y="3303900"/>
            <a:ext cx="3950289" cy="1389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b="1" dirty="0" smtClean="0">
                <a:solidFill>
                  <a:prstClr val="white"/>
                </a:solidFill>
              </a:rPr>
              <a:t>Terim Anlam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b="1" dirty="0" smtClean="0">
                <a:solidFill>
                  <a:prstClr val="white"/>
                </a:solidFill>
              </a:rPr>
              <a:t>Deyim Anlam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64" y="2065588"/>
            <a:ext cx="4639570" cy="7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7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198</Words>
  <Application>Microsoft Office PowerPoint</Application>
  <PresentationFormat>Özel</PresentationFormat>
  <Paragraphs>49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Ozgur KARA</cp:lastModifiedBy>
  <cp:revision>477</cp:revision>
  <dcterms:created xsi:type="dcterms:W3CDTF">2014-03-24T15:31:55Z</dcterms:created>
  <dcterms:modified xsi:type="dcterms:W3CDTF">2014-04-30T07:26:44Z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442A048D-CA89-4DBC-B882-3E15EA42E315</vt:lpwstr>
  </property>
  <property fmtid="{D5CDD505-2E9C-101B-9397-08002B2CF9AE}" pid="4" name="ArticulatePath">
    <vt:lpwstr>turkce_sablon</vt:lpwstr>
  </property>
  <property fmtid="{D5CDD505-2E9C-101B-9397-08002B2CF9AE}" pid="5" name="ArticulateProjectFull">
    <vt:lpwstr>C:\Users\Tanzer OZDER\Desktop\Türkçe Video Dersi Slayt Tasarımları\turkce_sablon.ppta</vt:lpwstr>
  </property>
</Properties>
</file>